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CC00FF"/>
    <a:srgbClr val="CC3300"/>
    <a:srgbClr val="6600FF"/>
    <a:srgbClr val="FFCC00"/>
    <a:srgbClr val="0066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363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52_INOVACE_ZBO2_4264HO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1560" y="1047031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</a:t>
            </a:r>
            <a:r>
              <a:rPr lang="cs-CZ" b="1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cs-CZ" b="1" smtClean="0">
                <a:solidFill>
                  <a:schemeClr val="bg2">
                    <a:lumMod val="25000"/>
                  </a:schemeClr>
                </a:solidFill>
              </a:rPr>
              <a:t>13.3.2013</a:t>
            </a:r>
            <a:endParaRPr lang="cs-CZ" b="1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Autor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	Textilní zboží, tkaniny, pleteniny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, netkané 			textilie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základy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sortimentu oděvního zboží,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			kožešiny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materiálu: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Hedvábné tkaniny</a:t>
            </a:r>
          </a:p>
          <a:p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Materiál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byl vytvořen v souladu se ŠVP příslušného oboru vzdělání.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Popis využití: Název výukového materiálu byl vytvořen s pomocí programu PowerPoint, na závěr shrnutí 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procvičování  kontrolních otázek.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Výkladová hodina s procvičováním – diskuze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0155"/>
            <a:ext cx="39687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935704" y="317847"/>
            <a:ext cx="52725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HEDVÁBNÉ TKANINY</a:t>
            </a:r>
            <a:endParaRPr lang="cs-CZ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11560" y="1340768"/>
            <a:ext cx="8351966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Tento pojem nám říká, že tkanina je vyrobená 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z přírodního nebo chemického hedvábí nebo ze stříže.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Hedvábné tkaniny mohou být vyrobeny i ze směsí,</a:t>
            </a:r>
          </a:p>
          <a:p>
            <a:r>
              <a:rPr lang="cs-CZ" sz="2400" dirty="0">
                <a:solidFill>
                  <a:srgbClr val="FF0000"/>
                </a:solidFill>
              </a:rPr>
              <a:t>a</a:t>
            </a:r>
            <a:r>
              <a:rPr lang="cs-CZ" sz="2400" dirty="0" smtClean="0">
                <a:solidFill>
                  <a:srgbClr val="FF0000"/>
                </a:solidFill>
              </a:rPr>
              <a:t>le nesmí ztratit charakter hedvábné tkaniny.</a:t>
            </a:r>
          </a:p>
          <a:p>
            <a:endParaRPr lang="cs-CZ" sz="2400" dirty="0">
              <a:solidFill>
                <a:srgbClr val="FF0000"/>
              </a:solidFill>
            </a:endParaRPr>
          </a:p>
          <a:p>
            <a:r>
              <a:rPr lang="cs-CZ" sz="2400" b="1" u="sng" dirty="0" smtClean="0">
                <a:solidFill>
                  <a:schemeClr val="bg2">
                    <a:lumMod val="50000"/>
                  </a:schemeClr>
                </a:solidFill>
              </a:rPr>
              <a:t>Podle účelu dělíme hedvábné tkaniny na: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FF0000"/>
                </a:solidFill>
              </a:rPr>
              <a:t>tkaniny na prádlo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cs-CZ" sz="2400" dirty="0">
                <a:solidFill>
                  <a:srgbClr val="FFC000"/>
                </a:solidFill>
              </a:rPr>
              <a:t>t</a:t>
            </a:r>
            <a:r>
              <a:rPr lang="cs-CZ" sz="2400" dirty="0" smtClean="0">
                <a:solidFill>
                  <a:srgbClr val="FFC000"/>
                </a:solidFill>
              </a:rPr>
              <a:t>kaniny na šátky a šály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cs-CZ" sz="2400" dirty="0">
                <a:solidFill>
                  <a:srgbClr val="0070C0"/>
                </a:solidFill>
              </a:rPr>
              <a:t>t</a:t>
            </a:r>
            <a:r>
              <a:rPr lang="cs-CZ" sz="2400" dirty="0" smtClean="0">
                <a:solidFill>
                  <a:srgbClr val="0070C0"/>
                </a:solidFill>
              </a:rPr>
              <a:t>kaniny na dámské šaty, kostýmy, pláště a pánské</a:t>
            </a:r>
          </a:p>
          <a:p>
            <a:r>
              <a:rPr lang="cs-CZ" sz="2400" dirty="0">
                <a:solidFill>
                  <a:srgbClr val="0070C0"/>
                </a:solidFill>
              </a:rPr>
              <a:t> </a:t>
            </a:r>
            <a:r>
              <a:rPr lang="cs-CZ" sz="2400" dirty="0" smtClean="0">
                <a:solidFill>
                  <a:srgbClr val="0070C0"/>
                </a:solidFill>
              </a:rPr>
              <a:t>   obleky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cs-CZ" sz="2400" dirty="0">
                <a:solidFill>
                  <a:srgbClr val="7030A0"/>
                </a:solidFill>
              </a:rPr>
              <a:t>t</a:t>
            </a:r>
            <a:r>
              <a:rPr lang="cs-CZ" sz="2400" dirty="0" smtClean="0">
                <a:solidFill>
                  <a:srgbClr val="7030A0"/>
                </a:solidFill>
              </a:rPr>
              <a:t>kaniny ostatní ( závěsy, dekorační tkaniny, </a:t>
            </a:r>
          </a:p>
          <a:p>
            <a:r>
              <a:rPr lang="cs-CZ" sz="2400" dirty="0">
                <a:solidFill>
                  <a:srgbClr val="7030A0"/>
                </a:solidFill>
              </a:rPr>
              <a:t>	</a:t>
            </a:r>
            <a:r>
              <a:rPr lang="cs-CZ" sz="2400" dirty="0" smtClean="0">
                <a:solidFill>
                  <a:srgbClr val="7030A0"/>
                </a:solidFill>
              </a:rPr>
              <a:t>		 praporovina apod.)</a:t>
            </a:r>
          </a:p>
          <a:p>
            <a:pPr marL="342900" indent="-342900">
              <a:buFont typeface="Wingdings" pitchFamily="2" charset="2"/>
              <a:buChar char="§"/>
            </a:pPr>
            <a:endParaRPr lang="cs-CZ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890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692696"/>
            <a:ext cx="8800807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Brokát</a:t>
            </a:r>
            <a:r>
              <a:rPr lang="cs-CZ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dirty="0" smtClean="0">
                <a:solidFill>
                  <a:srgbClr val="C00000"/>
                </a:solidFill>
              </a:rPr>
              <a:t>– vazba atlasová s výrazným žakárským </a:t>
            </a:r>
          </a:p>
          <a:p>
            <a:r>
              <a:rPr lang="cs-CZ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dirty="0" smtClean="0">
                <a:solidFill>
                  <a:srgbClr val="C00000"/>
                </a:solidFill>
              </a:rPr>
              <a:t> 	</a:t>
            </a:r>
            <a:r>
              <a:rPr lang="cs-CZ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cs-CZ" sz="2800" dirty="0" smtClean="0">
                <a:solidFill>
                  <a:srgbClr val="C00000"/>
                </a:solidFill>
              </a:rPr>
              <a:t>vzorováním doplněný efektními přízemi</a:t>
            </a:r>
          </a:p>
          <a:p>
            <a:r>
              <a:rPr lang="cs-CZ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800" dirty="0">
                <a:solidFill>
                  <a:srgbClr val="C00000"/>
                </a:solidFill>
              </a:rPr>
              <a:t> </a:t>
            </a:r>
            <a:r>
              <a:rPr lang="cs-CZ" sz="2800" dirty="0" smtClean="0">
                <a:solidFill>
                  <a:srgbClr val="C00000"/>
                </a:solidFill>
              </a:rPr>
              <a:t>    (zlaté, stříbrné nitě)</a:t>
            </a: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Použití: </a:t>
            </a:r>
            <a:r>
              <a:rPr lang="cs-CZ" sz="2800" dirty="0" smtClean="0">
                <a:solidFill>
                  <a:schemeClr val="accent5">
                    <a:lumMod val="75000"/>
                  </a:schemeClr>
                </a:solidFill>
              </a:rPr>
              <a:t>dámské šaty, halenky, dekorační tkaniny,</a:t>
            </a:r>
          </a:p>
          <a:p>
            <a:r>
              <a:rPr lang="cs-CZ" sz="2800" dirty="0">
                <a:solidFill>
                  <a:schemeClr val="accent5">
                    <a:lumMod val="75000"/>
                  </a:schemeClr>
                </a:solidFill>
              </a:rPr>
              <a:t>	 </a:t>
            </a:r>
            <a:r>
              <a:rPr lang="cs-CZ" sz="2800" dirty="0" smtClean="0">
                <a:solidFill>
                  <a:schemeClr val="accent5">
                    <a:lumMod val="75000"/>
                  </a:schemeClr>
                </a:solidFill>
              </a:rPr>
              <a:t>   prošívané přikrývky</a:t>
            </a:r>
          </a:p>
          <a:p>
            <a:endParaRPr lang="cs-CZ" sz="28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cs-CZ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KREPŽORŽET 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00B050"/>
                </a:solidFill>
              </a:rPr>
              <a:t>- vazba plátová</a:t>
            </a:r>
          </a:p>
          <a:p>
            <a:r>
              <a:rPr lang="cs-CZ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		</a:t>
            </a:r>
            <a:r>
              <a:rPr lang="cs-CZ" sz="2800" dirty="0" smtClean="0">
                <a:solidFill>
                  <a:srgbClr val="7030A0"/>
                </a:solidFill>
              </a:rPr>
              <a:t>     - nepravidelný vrásčitý povrch</a:t>
            </a:r>
          </a:p>
          <a:p>
            <a:r>
              <a:rPr lang="cs-CZ" sz="2800" dirty="0">
                <a:solidFill>
                  <a:srgbClr val="FF0000"/>
                </a:solidFill>
              </a:rPr>
              <a:t>	</a:t>
            </a:r>
            <a:r>
              <a:rPr lang="cs-CZ" sz="2800" dirty="0" smtClean="0">
                <a:solidFill>
                  <a:srgbClr val="FF0000"/>
                </a:solidFill>
              </a:rPr>
              <a:t>	     </a:t>
            </a:r>
            <a:r>
              <a:rPr lang="cs-CZ" sz="2800" dirty="0" smtClean="0">
                <a:solidFill>
                  <a:srgbClr val="0070C0"/>
                </a:solidFill>
              </a:rPr>
              <a:t>- tkanina je jednobarevná </a:t>
            </a:r>
          </a:p>
          <a:p>
            <a:r>
              <a:rPr lang="cs-CZ" sz="2800" dirty="0">
                <a:solidFill>
                  <a:srgbClr val="0070C0"/>
                </a:solidFill>
              </a:rPr>
              <a:t>	</a:t>
            </a:r>
            <a:r>
              <a:rPr lang="cs-CZ" sz="2800" dirty="0" smtClean="0">
                <a:solidFill>
                  <a:srgbClr val="0070C0"/>
                </a:solidFill>
              </a:rPr>
              <a:t>		nebo potištěná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b="1" dirty="0" smtClean="0">
                <a:solidFill>
                  <a:schemeClr val="bg2">
                    <a:lumMod val="25000"/>
                  </a:schemeClr>
                </a:solidFill>
              </a:rPr>
              <a:t>Použití: </a:t>
            </a:r>
            <a:r>
              <a:rPr lang="cs-CZ" sz="2800" b="1" dirty="0" smtClean="0">
                <a:solidFill>
                  <a:srgbClr val="00B050"/>
                </a:solidFill>
              </a:rPr>
              <a:t>dámské šaty, halenky</a:t>
            </a:r>
          </a:p>
          <a:p>
            <a:endParaRPr lang="cs-CZ" sz="28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cs-CZ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580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06938" y="537802"/>
            <a:ext cx="8937062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TAFT 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C00000"/>
                </a:solidFill>
              </a:rPr>
              <a:t>- vazba plátnová</a:t>
            </a:r>
          </a:p>
          <a:p>
            <a:r>
              <a:rPr lang="cs-CZ" sz="2800" dirty="0"/>
              <a:t>	</a:t>
            </a:r>
            <a:r>
              <a:rPr lang="cs-CZ" sz="2800" dirty="0" smtClean="0"/>
              <a:t>  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- má jemné příčné vroubkování</a:t>
            </a:r>
          </a:p>
          <a:p>
            <a:endParaRPr lang="cs-CZ" sz="2800" dirty="0"/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Použití: 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dámské společenské šaty, halenky</a:t>
            </a:r>
          </a:p>
          <a:p>
            <a:r>
              <a:rPr lang="cs-CZ" sz="2800" dirty="0"/>
              <a:t>	 </a:t>
            </a:r>
            <a:r>
              <a:rPr lang="cs-CZ" sz="2800" dirty="0" smtClean="0"/>
              <a:t>    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podšívky</a:t>
            </a:r>
          </a:p>
          <a:p>
            <a:endParaRPr lang="cs-CZ" sz="2800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cs-CZ" sz="28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sz="2800" b="1" i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SATÉN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cs-CZ" sz="2800" dirty="0" smtClean="0">
                <a:solidFill>
                  <a:srgbClr val="92D050"/>
                </a:solidFill>
              </a:rPr>
              <a:t>– vazba atlasová</a:t>
            </a:r>
          </a:p>
          <a:p>
            <a:r>
              <a:rPr lang="cs-CZ" sz="2800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    </a:t>
            </a:r>
            <a:r>
              <a:rPr lang="cs-CZ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- povrch je lesklý</a:t>
            </a:r>
          </a:p>
          <a:p>
            <a:endParaRPr lang="cs-CZ" sz="28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sz="2800" dirty="0">
                <a:solidFill>
                  <a:schemeClr val="bg2">
                    <a:lumMod val="25000"/>
                  </a:schemeClr>
                </a:solidFill>
              </a:rPr>
              <a:t>P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oužití: 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dámské šaty, halenky, podšívky do plášťů</a:t>
            </a:r>
          </a:p>
          <a:p>
            <a:endParaRPr lang="cs-CZ" sz="2800" b="1" i="1" u="sng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1284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332656"/>
            <a:ext cx="8234947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Piké 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- stehová tkanina, vazba je odvozenina</a:t>
            </a:r>
          </a:p>
          <a:p>
            <a:r>
              <a:rPr lang="cs-CZ" sz="2800" dirty="0">
                <a:solidFill>
                  <a:srgbClr val="FFC000"/>
                </a:solidFill>
              </a:rPr>
              <a:t>	 </a:t>
            </a:r>
            <a:r>
              <a:rPr lang="cs-CZ" sz="2800" dirty="0" smtClean="0">
                <a:solidFill>
                  <a:srgbClr val="FFC000"/>
                </a:solidFill>
              </a:rPr>
              <a:t>  vazby plátnové</a:t>
            </a:r>
          </a:p>
          <a:p>
            <a:r>
              <a:rPr lang="cs-CZ" sz="2800" dirty="0"/>
              <a:t>	</a:t>
            </a:r>
            <a:r>
              <a:rPr lang="cs-CZ" sz="2800" dirty="0" smtClean="0">
                <a:solidFill>
                  <a:srgbClr val="0070C0"/>
                </a:solidFill>
              </a:rPr>
              <a:t>- na líci plastické vzorování ohraničené</a:t>
            </a:r>
          </a:p>
          <a:p>
            <a:r>
              <a:rPr lang="cs-CZ" sz="2800" dirty="0">
                <a:solidFill>
                  <a:srgbClr val="0070C0"/>
                </a:solidFill>
              </a:rPr>
              <a:t>	</a:t>
            </a:r>
            <a:r>
              <a:rPr lang="cs-CZ" sz="2800" dirty="0" smtClean="0">
                <a:solidFill>
                  <a:srgbClr val="0070C0"/>
                </a:solidFill>
              </a:rPr>
              <a:t>   stehy</a:t>
            </a:r>
          </a:p>
          <a:p>
            <a:endParaRPr lang="cs-CZ" sz="28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Použití: </a:t>
            </a:r>
            <a:r>
              <a:rPr lang="cs-CZ" sz="2800" dirty="0" smtClean="0">
                <a:solidFill>
                  <a:srgbClr val="CC00FF"/>
                </a:solidFill>
              </a:rPr>
              <a:t>dámské halenky, ozdobné límečky, </a:t>
            </a:r>
          </a:p>
          <a:p>
            <a:r>
              <a:rPr lang="cs-CZ" sz="2800" dirty="0">
                <a:solidFill>
                  <a:srgbClr val="CC00FF"/>
                </a:solidFill>
              </a:rPr>
              <a:t>	</a:t>
            </a:r>
            <a:r>
              <a:rPr lang="cs-CZ" sz="2800" dirty="0" smtClean="0">
                <a:solidFill>
                  <a:srgbClr val="CC00FF"/>
                </a:solidFill>
              </a:rPr>
              <a:t>    manžety, ozdoby kapes</a:t>
            </a:r>
          </a:p>
          <a:p>
            <a:endParaRPr lang="cs-CZ" sz="2800" dirty="0">
              <a:solidFill>
                <a:srgbClr val="CC00FF"/>
              </a:solidFill>
            </a:endParaRPr>
          </a:p>
          <a:p>
            <a:r>
              <a:rPr lang="cs-CZ" sz="2800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RYPS </a:t>
            </a:r>
            <a:r>
              <a:rPr lang="cs-CZ" sz="2800" dirty="0" smtClean="0">
                <a:solidFill>
                  <a:srgbClr val="CC00FF"/>
                </a:solidFill>
              </a:rPr>
              <a:t> </a:t>
            </a:r>
            <a:r>
              <a:rPr lang="cs-CZ" sz="2800" dirty="0" smtClean="0">
                <a:solidFill>
                  <a:srgbClr val="00B050"/>
                </a:solidFill>
              </a:rPr>
              <a:t>- vazba rypsová (odvozenina plátnové </a:t>
            </a:r>
          </a:p>
          <a:p>
            <a:r>
              <a:rPr lang="cs-CZ" sz="2800" dirty="0">
                <a:solidFill>
                  <a:srgbClr val="00B050"/>
                </a:solidFill>
              </a:rPr>
              <a:t>	</a:t>
            </a:r>
            <a:r>
              <a:rPr lang="cs-CZ" sz="2800" dirty="0" smtClean="0">
                <a:solidFill>
                  <a:srgbClr val="00B050"/>
                </a:solidFill>
              </a:rPr>
              <a:t>			    vazby)</a:t>
            </a:r>
          </a:p>
          <a:p>
            <a:r>
              <a:rPr lang="cs-CZ" sz="28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800" dirty="0" smtClean="0">
                <a:solidFill>
                  <a:srgbClr val="996633"/>
                </a:solidFill>
              </a:rPr>
              <a:t> - charakteristické příčné, podélné nebo</a:t>
            </a:r>
          </a:p>
          <a:p>
            <a:r>
              <a:rPr lang="cs-CZ" sz="2800" dirty="0">
                <a:solidFill>
                  <a:srgbClr val="996633"/>
                </a:solidFill>
              </a:rPr>
              <a:t>	</a:t>
            </a:r>
            <a:r>
              <a:rPr lang="cs-CZ" sz="2800" dirty="0" smtClean="0">
                <a:solidFill>
                  <a:srgbClr val="996633"/>
                </a:solidFill>
              </a:rPr>
              <a:t>    šikmé žebrování</a:t>
            </a: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Použití: </a:t>
            </a:r>
            <a:r>
              <a:rPr lang="cs-CZ" sz="2800" dirty="0" smtClean="0">
                <a:solidFill>
                  <a:srgbClr val="7030A0"/>
                </a:solidFill>
              </a:rPr>
              <a:t>dámské kostýmy, šaty, kalhoty, sukně</a:t>
            </a:r>
            <a:endParaRPr lang="cs-CZ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01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476672"/>
            <a:ext cx="885851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ŠANTUNG 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FFCC00"/>
                </a:solidFill>
              </a:rPr>
              <a:t>- vazba plátnová</a:t>
            </a:r>
          </a:p>
          <a:p>
            <a:r>
              <a:rPr lang="cs-CZ" sz="2800" dirty="0"/>
              <a:t>	</a:t>
            </a:r>
            <a:r>
              <a:rPr lang="cs-CZ" sz="2800" dirty="0" smtClean="0"/>
              <a:t>	 - </a:t>
            </a:r>
            <a:r>
              <a:rPr lang="cs-CZ" sz="2800" dirty="0" smtClean="0">
                <a:solidFill>
                  <a:srgbClr val="6600FF"/>
                </a:solidFill>
              </a:rPr>
              <a:t>typický nestejnoměrný líc v podobě</a:t>
            </a:r>
          </a:p>
          <a:p>
            <a:r>
              <a:rPr lang="cs-CZ" sz="2800" dirty="0">
                <a:solidFill>
                  <a:srgbClr val="6600FF"/>
                </a:solidFill>
              </a:rPr>
              <a:t>	</a:t>
            </a:r>
            <a:r>
              <a:rPr lang="cs-CZ" sz="2800" dirty="0" smtClean="0">
                <a:solidFill>
                  <a:srgbClr val="6600FF"/>
                </a:solidFill>
              </a:rPr>
              <a:t>	    zesílených přízí v osnově nebo útku</a:t>
            </a:r>
          </a:p>
          <a:p>
            <a:r>
              <a:rPr lang="cs-CZ" sz="2800" dirty="0"/>
              <a:t>	</a:t>
            </a:r>
            <a:r>
              <a:rPr lang="cs-CZ" sz="2800" dirty="0" smtClean="0"/>
              <a:t>	 </a:t>
            </a:r>
            <a:r>
              <a:rPr lang="cs-CZ" sz="2800" dirty="0" smtClean="0">
                <a:solidFill>
                  <a:srgbClr val="CC3300"/>
                </a:solidFill>
              </a:rPr>
              <a:t>- je jednobarevný v různých odstínech</a:t>
            </a:r>
          </a:p>
          <a:p>
            <a:endParaRPr lang="cs-CZ" sz="2800" dirty="0" smtClean="0">
              <a:solidFill>
                <a:srgbClr val="CC3300"/>
              </a:solidFill>
            </a:endParaRP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Použití: </a:t>
            </a:r>
            <a:r>
              <a:rPr lang="cs-CZ" sz="2800" dirty="0" smtClean="0">
                <a:solidFill>
                  <a:srgbClr val="660033"/>
                </a:solidFill>
              </a:rPr>
              <a:t>dámské šaty, halenky, kostýmy</a:t>
            </a:r>
            <a:endParaRPr lang="cs-CZ" sz="2800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209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620688"/>
            <a:ext cx="9119804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Otázky k opakování</a:t>
            </a:r>
          </a:p>
          <a:p>
            <a:endParaRPr lang="cs-CZ" sz="2800" dirty="0" smtClean="0"/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CC00FF"/>
                </a:solidFill>
              </a:rPr>
              <a:t>Jak dělíme hedvábné tkaniny podle účelu </a:t>
            </a:r>
          </a:p>
          <a:p>
            <a:r>
              <a:rPr lang="cs-CZ" sz="2800" dirty="0">
                <a:solidFill>
                  <a:srgbClr val="CC00FF"/>
                </a:solidFill>
              </a:rPr>
              <a:t> </a:t>
            </a:r>
            <a:r>
              <a:rPr lang="cs-CZ" sz="2800" dirty="0" smtClean="0">
                <a:solidFill>
                  <a:srgbClr val="CC00FF"/>
                </a:solidFill>
              </a:rPr>
              <a:t>    použití.</a:t>
            </a:r>
          </a:p>
          <a:p>
            <a:endParaRPr lang="cs-CZ" sz="2800" dirty="0" smtClean="0"/>
          </a:p>
          <a:p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2. Charakterizujte jednotlivé hedvábné tkaniny.</a:t>
            </a:r>
          </a:p>
          <a:p>
            <a:endParaRPr lang="cs-CZ" sz="2800" dirty="0" smtClean="0">
              <a:solidFill>
                <a:srgbClr val="660033"/>
              </a:solidFill>
            </a:endParaRPr>
          </a:p>
          <a:p>
            <a:r>
              <a:rPr lang="cs-CZ" sz="2800" dirty="0" smtClean="0">
                <a:solidFill>
                  <a:srgbClr val="00B050"/>
                </a:solidFill>
              </a:rPr>
              <a:t>3. Na co se nejčastěji používají hedvábné tkaniny?</a:t>
            </a:r>
          </a:p>
          <a:p>
            <a:endParaRPr lang="cs-CZ" sz="2800" dirty="0" smtClean="0">
              <a:solidFill>
                <a:srgbClr val="00B050"/>
              </a:solidFill>
            </a:endParaRPr>
          </a:p>
          <a:p>
            <a:r>
              <a:rPr lang="cs-CZ" sz="2800" dirty="0" smtClean="0">
                <a:solidFill>
                  <a:srgbClr val="C00000"/>
                </a:solidFill>
              </a:rPr>
              <a:t>4. Z jakých materiálů se nejčastěji tkaniny vyrábějí?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687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337</TotalTime>
  <Words>145</Words>
  <Application>Microsoft Office PowerPoint</Application>
  <PresentationFormat>Předvádění na obrazovce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Horvatova Marie</cp:lastModifiedBy>
  <cp:revision>20</cp:revision>
  <cp:lastPrinted>2012-08-29T09:06:59Z</cp:lastPrinted>
  <dcterms:created xsi:type="dcterms:W3CDTF">2012-08-27T10:19:28Z</dcterms:created>
  <dcterms:modified xsi:type="dcterms:W3CDTF">2013-03-26T08:24:38Z</dcterms:modified>
</cp:coreProperties>
</file>