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3300"/>
    <a:srgbClr val="0099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85043" y="476672"/>
            <a:ext cx="3363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52_INOVACE_ZBO2_4364HO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19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.3.2013</a:t>
            </a:r>
            <a:endParaRPr lang="cs-CZ" b="1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Autor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Textilní zboží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materiálu: Lněné tkaniny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Popis využití: Název výukového materiálu byl vytvořen s pomocí programu PowerPoint, na závěr shrnutí a procvičování  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Výkladová hodina s testem.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298" y="247869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88191" y="2967335"/>
            <a:ext cx="816762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LNĚNÉ TKANINY</a:t>
            </a:r>
            <a:endParaRPr lang="cs-CZ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8122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65634" y="620688"/>
            <a:ext cx="877836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0070C0"/>
                </a:solidFill>
              </a:rPr>
              <a:t>Lněná příze není stejnoměrná, což se projevuje</a:t>
            </a:r>
          </a:p>
          <a:p>
            <a:r>
              <a:rPr lang="cs-CZ" sz="2800" dirty="0">
                <a:solidFill>
                  <a:srgbClr val="0070C0"/>
                </a:solidFill>
              </a:rPr>
              <a:t>i</a:t>
            </a:r>
            <a:r>
              <a:rPr lang="cs-CZ" sz="2800" dirty="0" smtClean="0">
                <a:solidFill>
                  <a:srgbClr val="0070C0"/>
                </a:solidFill>
              </a:rPr>
              <a:t> na povrchu lněné tkaniny, která tím dostává</a:t>
            </a:r>
          </a:p>
          <a:p>
            <a:r>
              <a:rPr lang="cs-CZ" sz="2800" dirty="0">
                <a:solidFill>
                  <a:srgbClr val="0070C0"/>
                </a:solidFill>
              </a:rPr>
              <a:t>s</a:t>
            </a:r>
            <a:r>
              <a:rPr lang="cs-CZ" sz="2800" dirty="0" smtClean="0">
                <a:solidFill>
                  <a:srgbClr val="0070C0"/>
                </a:solidFill>
              </a:rPr>
              <a:t>vůj charakteristický vzhled.</a:t>
            </a:r>
          </a:p>
          <a:p>
            <a:endParaRPr lang="cs-CZ" sz="2800" dirty="0" smtClean="0">
              <a:solidFill>
                <a:srgbClr val="0070C0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Len má pevnější vlákna než bavlna, výrobky jsou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t</a:t>
            </a:r>
            <a:r>
              <a:rPr lang="cs-CZ" sz="2800" dirty="0" smtClean="0">
                <a:solidFill>
                  <a:srgbClr val="FF0000"/>
                </a:solidFill>
              </a:rPr>
              <a:t>rvanlivější.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00B050"/>
                </a:solidFill>
              </a:rPr>
              <a:t>Na omak jsou výrobky tužší, chladivé, jsou lehce 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Nasáklivé.</a:t>
            </a:r>
            <a:endParaRPr lang="cs-CZ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868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764704"/>
            <a:ext cx="757771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C000"/>
                </a:solidFill>
              </a:rPr>
              <a:t>Podle účelu rozdělujeme lněné tkaniny na:</a:t>
            </a:r>
          </a:p>
          <a:p>
            <a:endParaRPr lang="cs-CZ" sz="2800" dirty="0" smtClean="0">
              <a:solidFill>
                <a:srgbClr val="FFC000"/>
              </a:solidFill>
            </a:endParaRP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kaniny oděvní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0070C0"/>
                </a:solidFill>
              </a:rPr>
              <a:t>t</a:t>
            </a:r>
            <a:r>
              <a:rPr lang="cs-CZ" sz="2800" dirty="0" smtClean="0">
                <a:solidFill>
                  <a:srgbClr val="0070C0"/>
                </a:solidFill>
              </a:rPr>
              <a:t>kaniny na ložní prádlo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00B050"/>
                </a:solidFill>
              </a:rPr>
              <a:t>t</a:t>
            </a:r>
            <a:r>
              <a:rPr lang="cs-CZ" sz="2800" dirty="0" smtClean="0">
                <a:solidFill>
                  <a:srgbClr val="00B050"/>
                </a:solidFill>
              </a:rPr>
              <a:t>kaniny na ručníky a utěrky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C00000"/>
                </a:solidFill>
              </a:rPr>
              <a:t>t</a:t>
            </a:r>
            <a:r>
              <a:rPr lang="cs-CZ" sz="2800" dirty="0" smtClean="0">
                <a:solidFill>
                  <a:srgbClr val="C00000"/>
                </a:solidFill>
              </a:rPr>
              <a:t>kaniny na stolní prostírání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kaniny bytové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CC0099"/>
                </a:solidFill>
              </a:rPr>
              <a:t>t</a:t>
            </a:r>
            <a:r>
              <a:rPr lang="cs-CZ" sz="2800" dirty="0" smtClean="0">
                <a:solidFill>
                  <a:srgbClr val="CC0099"/>
                </a:solidFill>
              </a:rPr>
              <a:t>kaniny technické</a:t>
            </a:r>
            <a:endParaRPr lang="cs-CZ" sz="2800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115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332656"/>
            <a:ext cx="8786380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CHARAKTERISTIKA LNĚNÝCH TKANIN</a:t>
            </a:r>
          </a:p>
          <a:p>
            <a:endParaRPr lang="cs-CZ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cs-CZ" sz="2800" b="1" i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KEPR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cs-CZ" sz="2800" dirty="0" smtClean="0">
                <a:solidFill>
                  <a:srgbClr val="FFC000"/>
                </a:solidFill>
              </a:rPr>
              <a:t>pololněná tkanina v keprové vazbě.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00B050"/>
                </a:solidFill>
              </a:rPr>
              <a:t>pracovní oděvy – montérky</a:t>
            </a:r>
          </a:p>
          <a:p>
            <a:endParaRPr lang="cs-CZ" sz="2800" dirty="0" smtClean="0">
              <a:solidFill>
                <a:srgbClr val="00B050"/>
              </a:solidFill>
            </a:endParaRPr>
          </a:p>
          <a:p>
            <a:endParaRPr lang="cs-CZ" sz="2800" dirty="0">
              <a:solidFill>
                <a:srgbClr val="00B050"/>
              </a:solidFill>
            </a:endParaRPr>
          </a:p>
          <a:p>
            <a:r>
              <a:rPr lang="cs-C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ŠATOVKY DÁMSKÉ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– lněné tkaniny ve vazbě </a:t>
            </a:r>
          </a:p>
          <a:p>
            <a:r>
              <a:rPr lang="cs-CZ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			plátnové, keprové</a:t>
            </a:r>
          </a:p>
          <a:p>
            <a:r>
              <a:rPr lang="cs-CZ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	    - jsou hladké jednobarevné,</a:t>
            </a:r>
          </a:p>
          <a:p>
            <a:r>
              <a:rPr lang="cs-CZ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		       potištěné nebo pestře tkané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letní šaty, halenky, kalhoty, sukně, košile</a:t>
            </a:r>
          </a:p>
          <a:p>
            <a:endParaRPr lang="cs-CZ" sz="2800" b="1" i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2961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604067"/>
            <a:ext cx="8903399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PROSTĚRADLOVINA </a:t>
            </a:r>
            <a:r>
              <a:rPr lang="cs-CZ" sz="2800" dirty="0" smtClean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- vazba plátnová</a:t>
            </a:r>
          </a:p>
          <a:p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			- </a:t>
            </a:r>
            <a:r>
              <a:rPr lang="cs-CZ" sz="2800" dirty="0" err="1" smtClean="0">
                <a:solidFill>
                  <a:schemeClr val="accent2">
                    <a:lumMod val="75000"/>
                  </a:schemeClr>
                </a:solidFill>
              </a:rPr>
              <a:t>celobílená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, barvená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00B0F0"/>
                </a:solidFill>
              </a:rPr>
              <a:t>prostěradla, ložní prádlo </a:t>
            </a:r>
          </a:p>
          <a:p>
            <a:endParaRPr lang="cs-CZ" sz="2800" b="1" i="1" u="sng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2800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UTĚRKOVINA </a:t>
            </a:r>
            <a:r>
              <a:rPr lang="cs-CZ" sz="2800" dirty="0" smtClean="0">
                <a:solidFill>
                  <a:srgbClr val="00B0F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- </a:t>
            </a:r>
            <a:r>
              <a:rPr lang="cs-CZ" sz="2800" dirty="0" err="1" smtClean="0">
                <a:solidFill>
                  <a:srgbClr val="FF0000"/>
                </a:solidFill>
              </a:rPr>
              <a:t>celolněná</a:t>
            </a:r>
            <a:r>
              <a:rPr lang="cs-CZ" sz="2800" dirty="0" smtClean="0">
                <a:solidFill>
                  <a:srgbClr val="FF0000"/>
                </a:solidFill>
              </a:rPr>
              <a:t> nebo pololněná</a:t>
            </a:r>
          </a:p>
          <a:p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			tkanina ve vazbě plátnové,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	</a:t>
            </a:r>
            <a:r>
              <a:rPr lang="cs-CZ" sz="2800" dirty="0" smtClean="0">
                <a:solidFill>
                  <a:srgbClr val="FF0000"/>
                </a:solidFill>
              </a:rPr>
              <a:t>		keprové nebo jejich odvozeninách</a:t>
            </a:r>
          </a:p>
          <a:p>
            <a:r>
              <a:rPr lang="cs-CZ" sz="2800" dirty="0">
                <a:solidFill>
                  <a:srgbClr val="00B0F0"/>
                </a:solidFill>
              </a:rPr>
              <a:t>	</a:t>
            </a:r>
            <a:r>
              <a:rPr lang="cs-CZ" sz="2800" dirty="0" smtClean="0">
                <a:solidFill>
                  <a:srgbClr val="00B0F0"/>
                </a:solidFill>
              </a:rPr>
              <a:t>	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      - bílená nebo pestře tkaná</a:t>
            </a:r>
          </a:p>
          <a:p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	      </a:t>
            </a:r>
            <a:r>
              <a:rPr lang="cs-CZ" sz="2800" dirty="0" smtClean="0">
                <a:solidFill>
                  <a:srgbClr val="00B0F0"/>
                </a:solidFill>
              </a:rPr>
              <a:t>- dobře saje vlhkost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utěrky, ručníky</a:t>
            </a:r>
            <a:endParaRPr lang="cs-CZ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18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76672"/>
            <a:ext cx="87129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UBRUSOVINA - </a:t>
            </a:r>
            <a:r>
              <a:rPr lang="cs-CZ" sz="2800" dirty="0" smtClean="0">
                <a:solidFill>
                  <a:srgbClr val="800000"/>
                </a:solidFill>
              </a:rPr>
              <a:t>vazba plátnová, keprová, atlasová    			s žakárským vzorováním</a:t>
            </a:r>
          </a:p>
          <a:p>
            <a:r>
              <a:rPr lang="cs-CZ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</a:t>
            </a:r>
            <a:r>
              <a:rPr lang="cs-CZ" sz="2800" dirty="0" smtClean="0">
                <a:solidFill>
                  <a:srgbClr val="FFC000"/>
                </a:solidFill>
              </a:rPr>
              <a:t> - jednobarevná, pestře tkaná, 				potištěná</a:t>
            </a:r>
          </a:p>
          <a:p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CC0099"/>
                </a:solidFill>
              </a:rPr>
              <a:t>ubrusy, ubrousky, prostírání</a:t>
            </a:r>
          </a:p>
          <a:p>
            <a:endParaRPr lang="cs-CZ" sz="2800" dirty="0" smtClean="0">
              <a:solidFill>
                <a:srgbClr val="CC0099"/>
              </a:solidFill>
            </a:endParaRPr>
          </a:p>
          <a:p>
            <a:endParaRPr lang="cs-CZ" sz="2800" dirty="0">
              <a:solidFill>
                <a:srgbClr val="CC0099"/>
              </a:solidFill>
            </a:endParaRPr>
          </a:p>
          <a:p>
            <a:r>
              <a:rPr lang="cs-CZ" sz="2800" b="1" i="1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DEKORAČNÍ TKANINY</a:t>
            </a:r>
            <a:r>
              <a:rPr lang="cs-CZ" sz="2800" dirty="0" smtClean="0">
                <a:solidFill>
                  <a:srgbClr val="CC0099"/>
                </a:solidFill>
              </a:rPr>
              <a:t> – </a:t>
            </a:r>
            <a:r>
              <a:rPr lang="cs-CZ" sz="2800" dirty="0" smtClean="0">
                <a:solidFill>
                  <a:srgbClr val="009900"/>
                </a:solidFill>
              </a:rPr>
              <a:t>vazba plátnová, keprová</a:t>
            </a:r>
          </a:p>
          <a:p>
            <a:r>
              <a:rPr lang="cs-CZ" sz="2800" dirty="0">
                <a:solidFill>
                  <a:srgbClr val="009900"/>
                </a:solidFill>
              </a:rPr>
              <a:t>	</a:t>
            </a:r>
            <a:r>
              <a:rPr lang="cs-CZ" sz="2800" dirty="0" smtClean="0">
                <a:solidFill>
                  <a:srgbClr val="009900"/>
                </a:solidFill>
              </a:rPr>
              <a:t>			     atlasová</a:t>
            </a:r>
          </a:p>
          <a:p>
            <a:r>
              <a:rPr lang="cs-CZ" sz="2800" dirty="0">
                <a:solidFill>
                  <a:srgbClr val="CC0099"/>
                </a:solidFill>
              </a:rPr>
              <a:t>	</a:t>
            </a:r>
            <a:r>
              <a:rPr lang="cs-CZ" sz="2800" dirty="0" smtClean="0">
                <a:solidFill>
                  <a:srgbClr val="CC0099"/>
                </a:solidFill>
              </a:rPr>
              <a:t>			  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- jednobarevné, potištěné,</a:t>
            </a:r>
          </a:p>
          <a:p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			     různě vzorované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FF3300"/>
                </a:solidFill>
              </a:rPr>
              <a:t>závěsy, k různým dekoračním účelům</a:t>
            </a:r>
            <a:endParaRPr lang="cs-CZ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793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548680"/>
            <a:ext cx="84249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PLACHTOVINY  </a:t>
            </a:r>
            <a:r>
              <a:rPr lang="cs-CZ" sz="2800" dirty="0" smtClean="0">
                <a:solidFill>
                  <a:srgbClr val="00B050"/>
                </a:solidFill>
              </a:rPr>
              <a:t>- vazba plátnová, keprová</a:t>
            </a:r>
          </a:p>
          <a:p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	</a:t>
            </a:r>
            <a:r>
              <a:rPr lang="cs-CZ" sz="2800" dirty="0" smtClean="0">
                <a:solidFill>
                  <a:srgbClr val="00B0F0"/>
                </a:solidFill>
              </a:rPr>
              <a:t>- v kuse barvená</a:t>
            </a:r>
          </a:p>
          <a:p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	</a:t>
            </a:r>
            <a:r>
              <a:rPr lang="cs-CZ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nepromokavá úprava  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CC0099"/>
                </a:solidFill>
              </a:rPr>
              <a:t>plachty, technické tkaniny</a:t>
            </a:r>
          </a:p>
          <a:p>
            <a:endParaRPr lang="cs-CZ" sz="2800" dirty="0">
              <a:solidFill>
                <a:srgbClr val="CC0099"/>
              </a:solidFill>
            </a:endParaRPr>
          </a:p>
          <a:p>
            <a:endParaRPr lang="cs-CZ" sz="2800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370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620688"/>
            <a:ext cx="857157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Otázky k opakování</a:t>
            </a:r>
          </a:p>
          <a:p>
            <a:endParaRPr lang="cs-CZ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00B050"/>
                </a:solidFill>
              </a:rPr>
              <a:t>Jak poznáme lněné tkaniny.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0070C0"/>
                </a:solidFill>
              </a:rPr>
              <a:t>Jaké mají vlastnosti lněné tkaniny.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C00000"/>
                </a:solidFill>
              </a:rPr>
              <a:t>Vyjmenujte druhy tkanin a charakterizujte je.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245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</TotalTime>
  <Words>146</Words>
  <Application>Microsoft Office PowerPoint</Application>
  <PresentationFormat>Předvádění na obrazovce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17</cp:revision>
  <cp:lastPrinted>2012-08-29T09:06:59Z</cp:lastPrinted>
  <dcterms:created xsi:type="dcterms:W3CDTF">2012-08-27T10:19:28Z</dcterms:created>
  <dcterms:modified xsi:type="dcterms:W3CDTF">2013-03-26T08:24:51Z</dcterms:modified>
</cp:coreProperties>
</file>