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9999"/>
    <a:srgbClr val="FF00FF"/>
    <a:srgbClr val="A50021"/>
    <a:srgbClr val="996600"/>
    <a:srgbClr val="800000"/>
    <a:srgbClr val="9966FF"/>
    <a:srgbClr val="FF3300"/>
    <a:srgbClr val="9933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220072" y="476672"/>
            <a:ext cx="3363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52_INOVACE_ZBO2_4464HO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1124745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</a:t>
            </a:r>
            <a:r>
              <a:rPr lang="cs-CZ" b="1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20.3.2013</a:t>
            </a:r>
            <a:endParaRPr lang="cs-CZ" b="1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Autor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Textilní zboží, tkaniny, pleteniny, netkané 			textilie, základy sortimentu oděvního zboží, 			kožešiny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Vlnařské tkaniny </a:t>
            </a:r>
          </a:p>
          <a:p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Materiál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byl vytvořen v souladu se ŠVP příslušného oboru vzdělání.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Popis využití: Název výukového materiálu byl vytvořen s pomocí programu PowerPoint, na závěr shrnutí </a:t>
            </a:r>
            <a:br>
              <a:rPr lang="cs-CZ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a procvičování  kontrolních otázek.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Výkladová hodina s procvičováním – diskuze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62" y="240508"/>
            <a:ext cx="39687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44796" y="1217847"/>
            <a:ext cx="818044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u="sng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FLAUŠ</a:t>
            </a:r>
            <a:r>
              <a:rPr lang="cs-CZ" sz="2800" dirty="0" smtClean="0">
                <a:solidFill>
                  <a:srgbClr val="9966FF"/>
                </a:solidFill>
              </a:rPr>
              <a:t>  </a:t>
            </a:r>
            <a:r>
              <a:rPr lang="cs-CZ" sz="2800" dirty="0" smtClean="0">
                <a:solidFill>
                  <a:srgbClr val="A50021"/>
                </a:solidFill>
              </a:rPr>
              <a:t>- vazba keprová nebo atlasová</a:t>
            </a:r>
          </a:p>
          <a:p>
            <a:r>
              <a:rPr lang="cs-CZ" sz="2800" dirty="0">
                <a:solidFill>
                  <a:srgbClr val="9966FF"/>
                </a:solidFill>
              </a:rPr>
              <a:t>	 </a:t>
            </a:r>
            <a:r>
              <a:rPr lang="cs-CZ" sz="2800" dirty="0" smtClean="0">
                <a:solidFill>
                  <a:srgbClr val="9966FF"/>
                </a:solidFill>
              </a:rPr>
              <a:t>  </a:t>
            </a:r>
            <a:r>
              <a:rPr lang="cs-CZ" sz="2800" dirty="0" smtClean="0">
                <a:solidFill>
                  <a:srgbClr val="009999"/>
                </a:solidFill>
              </a:rPr>
              <a:t>- vlas je vyčesán, je méně urovnaný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rgbClr val="FF00FF"/>
                </a:solidFill>
              </a:rPr>
              <a:t>pláště, paleta, dámské zimní kostýmy</a:t>
            </a:r>
          </a:p>
          <a:p>
            <a:endParaRPr lang="cs-CZ" sz="2800" dirty="0" smtClean="0">
              <a:solidFill>
                <a:srgbClr val="FF00FF"/>
              </a:solidFill>
            </a:endParaRPr>
          </a:p>
          <a:p>
            <a:r>
              <a:rPr lang="cs-CZ" sz="2800" b="1" i="1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KRUL </a:t>
            </a:r>
            <a:r>
              <a:rPr lang="cs-CZ" sz="2800" dirty="0" smtClean="0">
                <a:solidFill>
                  <a:srgbClr val="FF00FF"/>
                </a:solidFill>
              </a:rPr>
              <a:t> </a:t>
            </a:r>
            <a:r>
              <a:rPr lang="cs-CZ" sz="2800" dirty="0">
                <a:solidFill>
                  <a:schemeClr val="bg2">
                    <a:lumMod val="50000"/>
                  </a:schemeClr>
                </a:solidFill>
              </a:rPr>
              <a:t>- vazba krepová nebo technika pro</a:t>
            </a:r>
          </a:p>
          <a:p>
            <a:r>
              <a:rPr lang="cs-CZ" sz="2800" dirty="0">
                <a:solidFill>
                  <a:schemeClr val="bg2">
                    <a:lumMod val="50000"/>
                  </a:schemeClr>
                </a:solidFill>
              </a:rPr>
              <a:t>	     tkaniny spojované</a:t>
            </a:r>
          </a:p>
          <a:p>
            <a:r>
              <a:rPr lang="cs-CZ" sz="2800" dirty="0">
                <a:solidFill>
                  <a:srgbClr val="FF00FF"/>
                </a:solidFill>
              </a:rPr>
              <a:t>	</a:t>
            </a:r>
            <a:r>
              <a:rPr lang="cs-CZ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 - typické jsou větší smyčky na povrchu</a:t>
            </a:r>
          </a:p>
          <a:p>
            <a:r>
              <a:rPr lang="cs-CZ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	     tkaniny</a:t>
            </a:r>
          </a:p>
          <a:p>
            <a:r>
              <a:rPr lang="cs-CZ" sz="2800" dirty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>
                <a:solidFill>
                  <a:srgbClr val="C00000"/>
                </a:solidFill>
              </a:rPr>
              <a:t>dámské pláště, kostýmy</a:t>
            </a:r>
          </a:p>
          <a:p>
            <a:endParaRPr lang="cs-CZ" sz="2800" dirty="0" smtClean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728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620688"/>
            <a:ext cx="842891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C00000"/>
                </a:solidFill>
              </a:rPr>
              <a:t>OTÁZKY K OPAKOVÁNÍ</a:t>
            </a:r>
          </a:p>
          <a:p>
            <a:endParaRPr lang="cs-CZ" sz="2800" dirty="0">
              <a:solidFill>
                <a:srgbClr val="996600"/>
              </a:solidFill>
            </a:endParaRPr>
          </a:p>
          <a:p>
            <a:r>
              <a:rPr lang="cs-CZ" sz="2800" dirty="0" smtClean="0">
                <a:solidFill>
                  <a:srgbClr val="996600"/>
                </a:solidFill>
              </a:rPr>
              <a:t>1. Jak rozdělujeme vlněnou přízi podle druhů</a:t>
            </a:r>
          </a:p>
          <a:p>
            <a:r>
              <a:rPr lang="cs-CZ" sz="2800" dirty="0">
                <a:solidFill>
                  <a:srgbClr val="996600"/>
                </a:solidFill>
              </a:rPr>
              <a:t> </a:t>
            </a:r>
            <a:r>
              <a:rPr lang="cs-CZ" sz="2800" dirty="0" smtClean="0">
                <a:solidFill>
                  <a:srgbClr val="996600"/>
                </a:solidFill>
              </a:rPr>
              <a:t>   a vlastností.</a:t>
            </a:r>
          </a:p>
          <a:p>
            <a:pPr marL="514350" indent="-514350">
              <a:buAutoNum type="arabicPeriod" startAt="2"/>
            </a:pPr>
            <a:r>
              <a:rPr lang="cs-CZ" sz="2800" dirty="0" smtClean="0">
                <a:solidFill>
                  <a:srgbClr val="FF00FF"/>
                </a:solidFill>
              </a:rPr>
              <a:t>Jmenujte tkaniny na pánské obleky.</a:t>
            </a:r>
          </a:p>
          <a:p>
            <a:pPr marL="514350" indent="-514350">
              <a:buAutoNum type="arabicPeriod" startAt="2"/>
            </a:pPr>
            <a:r>
              <a:rPr lang="cs-CZ" sz="2800" dirty="0" smtClean="0">
                <a:solidFill>
                  <a:srgbClr val="009999"/>
                </a:solidFill>
              </a:rPr>
              <a:t>Charakterizujte tkaniny na pánské obleky.</a:t>
            </a:r>
          </a:p>
          <a:p>
            <a:pPr marL="514350" indent="-514350">
              <a:buAutoNum type="arabicPeriod" startAt="2"/>
            </a:pPr>
            <a:r>
              <a:rPr lang="cs-CZ" sz="2800" dirty="0" smtClean="0">
                <a:solidFill>
                  <a:srgbClr val="0066FF"/>
                </a:solidFill>
              </a:rPr>
              <a:t>Které vlněné tkaniny se hodí na dámské</a:t>
            </a:r>
          </a:p>
          <a:p>
            <a:r>
              <a:rPr lang="cs-CZ" sz="2800" dirty="0">
                <a:solidFill>
                  <a:srgbClr val="0066FF"/>
                </a:solidFill>
              </a:rPr>
              <a:t> </a:t>
            </a:r>
            <a:r>
              <a:rPr lang="cs-CZ" sz="2800" dirty="0" smtClean="0">
                <a:solidFill>
                  <a:srgbClr val="0066FF"/>
                </a:solidFill>
              </a:rPr>
              <a:t>    šaty, kostýmy?</a:t>
            </a:r>
          </a:p>
          <a:p>
            <a:r>
              <a:rPr lang="cs-CZ" sz="2800" dirty="0" smtClean="0">
                <a:solidFill>
                  <a:srgbClr val="0066FF"/>
                </a:solidFill>
              </a:rPr>
              <a:t>5. Jmenujte a charakterizujte tkaniny </a:t>
            </a:r>
            <a:r>
              <a:rPr lang="cs-CZ" sz="2800" smtClean="0">
                <a:solidFill>
                  <a:srgbClr val="0066FF"/>
                </a:solidFill>
              </a:rPr>
              <a:t>na pláště.</a:t>
            </a:r>
            <a:endParaRPr lang="cs-CZ" sz="2800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997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825626" y="2967335"/>
            <a:ext cx="7492757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VLNAŘSKÉ TKANINY</a:t>
            </a:r>
            <a:endParaRPr lang="cs-CZ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2890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908720"/>
            <a:ext cx="825097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00000"/>
                </a:solidFill>
              </a:rPr>
              <a:t>V</a:t>
            </a:r>
            <a:r>
              <a:rPr lang="cs-CZ" sz="2800" dirty="0" smtClean="0">
                <a:solidFill>
                  <a:srgbClr val="C00000"/>
                </a:solidFill>
              </a:rPr>
              <a:t>lněné tkaniny se rozlišují nejen podle vazeb,</a:t>
            </a:r>
          </a:p>
          <a:p>
            <a:r>
              <a:rPr lang="cs-CZ" sz="2800" dirty="0">
                <a:solidFill>
                  <a:srgbClr val="C00000"/>
                </a:solidFill>
              </a:rPr>
              <a:t>a</a:t>
            </a:r>
            <a:r>
              <a:rPr lang="cs-CZ" sz="2800" dirty="0" smtClean="0">
                <a:solidFill>
                  <a:srgbClr val="C00000"/>
                </a:solidFill>
              </a:rPr>
              <a:t>le  podle druhů a vlastností vlny, z které jsou</a:t>
            </a:r>
          </a:p>
          <a:p>
            <a:r>
              <a:rPr lang="cs-CZ" sz="2800" dirty="0">
                <a:solidFill>
                  <a:srgbClr val="C00000"/>
                </a:solidFill>
              </a:rPr>
              <a:t>v</a:t>
            </a:r>
            <a:r>
              <a:rPr lang="cs-CZ" sz="2800" dirty="0" smtClean="0">
                <a:solidFill>
                  <a:srgbClr val="C00000"/>
                </a:solidFill>
              </a:rPr>
              <a:t>yrobeny.</a:t>
            </a:r>
            <a:endParaRPr lang="cs-CZ" sz="2800" dirty="0">
              <a:solidFill>
                <a:srgbClr val="C00000"/>
              </a:solidFill>
            </a:endParaRPr>
          </a:p>
          <a:p>
            <a:r>
              <a:rPr lang="cs-CZ" sz="2800" dirty="0" smtClean="0">
                <a:solidFill>
                  <a:srgbClr val="00B050"/>
                </a:solidFill>
              </a:rPr>
              <a:t>Vlněnou přízi rozdělujeme podle druhů</a:t>
            </a:r>
            <a:r>
              <a:rPr lang="cs-CZ" sz="2800" dirty="0">
                <a:solidFill>
                  <a:srgbClr val="00B050"/>
                </a:solidFill>
              </a:rPr>
              <a:t> </a:t>
            </a:r>
            <a:r>
              <a:rPr lang="cs-CZ" sz="2800" dirty="0" smtClean="0">
                <a:solidFill>
                  <a:srgbClr val="00B050"/>
                </a:solidFill>
              </a:rPr>
              <a:t>a </a:t>
            </a:r>
          </a:p>
          <a:p>
            <a:r>
              <a:rPr lang="cs-CZ" sz="2800" dirty="0">
                <a:solidFill>
                  <a:srgbClr val="00B050"/>
                </a:solidFill>
              </a:rPr>
              <a:t>v</a:t>
            </a:r>
            <a:r>
              <a:rPr lang="cs-CZ" sz="2800" dirty="0" smtClean="0">
                <a:solidFill>
                  <a:srgbClr val="00B050"/>
                </a:solidFill>
              </a:rPr>
              <a:t>lastností na:</a:t>
            </a:r>
          </a:p>
          <a:p>
            <a:r>
              <a:rPr lang="cs-CZ" sz="2800" dirty="0" smtClean="0">
                <a:solidFill>
                  <a:srgbClr val="C00000"/>
                </a:solidFill>
              </a:rPr>
              <a:t>		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* česanou - nejkvalitnější</a:t>
            </a:r>
          </a:p>
          <a:p>
            <a:r>
              <a:rPr lang="cs-CZ" sz="2800" dirty="0">
                <a:solidFill>
                  <a:srgbClr val="C00000"/>
                </a:solidFill>
              </a:rPr>
              <a:t>	</a:t>
            </a:r>
            <a:r>
              <a:rPr lang="cs-CZ" sz="2800" dirty="0" smtClean="0">
                <a:solidFill>
                  <a:srgbClr val="C00000"/>
                </a:solidFill>
              </a:rPr>
              <a:t>	</a:t>
            </a:r>
            <a:r>
              <a:rPr lang="cs-CZ" sz="2800" dirty="0" smtClean="0">
                <a:solidFill>
                  <a:srgbClr val="7030A0"/>
                </a:solidFill>
              </a:rPr>
              <a:t>* mykanou – vyznačuje se velkou </a:t>
            </a:r>
          </a:p>
          <a:p>
            <a:r>
              <a:rPr lang="cs-CZ" sz="2800" dirty="0">
                <a:solidFill>
                  <a:srgbClr val="7030A0"/>
                </a:solidFill>
              </a:rPr>
              <a:t>	</a:t>
            </a:r>
            <a:r>
              <a:rPr lang="cs-CZ" sz="2800" dirty="0" smtClean="0">
                <a:solidFill>
                  <a:srgbClr val="7030A0"/>
                </a:solidFill>
              </a:rPr>
              <a:t>			    plstivostí</a:t>
            </a:r>
          </a:p>
          <a:p>
            <a:r>
              <a:rPr lang="cs-CZ" sz="2800" dirty="0">
                <a:solidFill>
                  <a:srgbClr val="C00000"/>
                </a:solidFill>
              </a:rPr>
              <a:t>	</a:t>
            </a:r>
            <a:r>
              <a:rPr lang="cs-CZ" sz="2800" dirty="0" smtClean="0">
                <a:solidFill>
                  <a:srgbClr val="C00000"/>
                </a:solidFill>
              </a:rPr>
              <a:t>	</a:t>
            </a: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</a:rPr>
              <a:t>* trhanou – podřadnější</a:t>
            </a:r>
          </a:p>
          <a:p>
            <a:endParaRPr lang="cs-CZ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446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620687"/>
            <a:ext cx="845295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00B050"/>
                </a:solidFill>
              </a:rPr>
              <a:t>Vlastnosti vlněných tkanin:</a:t>
            </a:r>
          </a:p>
          <a:p>
            <a:endParaRPr lang="cs-CZ" sz="2800" dirty="0">
              <a:solidFill>
                <a:srgbClr val="00B050"/>
              </a:solidFill>
            </a:endParaRPr>
          </a:p>
          <a:p>
            <a:pPr marL="457200" indent="-457200">
              <a:buFontTx/>
              <a:buChar char="-"/>
            </a:pPr>
            <a:r>
              <a:rPr lang="cs-CZ" sz="2800" dirty="0">
                <a:solidFill>
                  <a:srgbClr val="FF0000"/>
                </a:solidFill>
              </a:rPr>
              <a:t>v</a:t>
            </a:r>
            <a:r>
              <a:rPr lang="cs-CZ" sz="2800" dirty="0" smtClean="0">
                <a:solidFill>
                  <a:srgbClr val="FF0000"/>
                </a:solidFill>
              </a:rPr>
              <a:t>ynikající schopnost izolovat teplo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solidFill>
                  <a:srgbClr val="002060"/>
                </a:solidFill>
              </a:rPr>
              <a:t>p</a:t>
            </a:r>
            <a:r>
              <a:rPr lang="cs-CZ" sz="2800" dirty="0" smtClean="0">
                <a:solidFill>
                  <a:srgbClr val="002060"/>
                </a:solidFill>
              </a:rPr>
              <a:t>ozvolná nasáklivost vlhkem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j</a:t>
            </a: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</a:rPr>
              <a:t>sou velmi pružné, proto se oděvy nemačkají</a:t>
            </a:r>
          </a:p>
          <a:p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</a:rPr>
              <a:t>     a nedeformují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obře se žehlí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solidFill>
                  <a:srgbClr val="00B050"/>
                </a:solidFill>
              </a:rPr>
              <a:t>n</a:t>
            </a:r>
            <a:r>
              <a:rPr lang="cs-CZ" sz="2800" dirty="0" smtClean="0">
                <a:solidFill>
                  <a:srgbClr val="00B050"/>
                </a:solidFill>
              </a:rPr>
              <a:t>elze je prát v horké vodě – sráží se, plstí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solidFill>
                  <a:schemeClr val="accent5">
                    <a:lumMod val="75000"/>
                  </a:schemeClr>
                </a:solidFill>
              </a:rPr>
              <a:t>n</a:t>
            </a: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</a:rPr>
              <a:t>ejdokonalejší čištění je chemické</a:t>
            </a: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pPr marL="457200" indent="-457200">
              <a:buFontTx/>
              <a:buChar char="-"/>
            </a:pPr>
            <a:endParaRPr lang="cs-CZ" sz="2800" dirty="0" smtClean="0">
              <a:solidFill>
                <a:srgbClr val="FF0000"/>
              </a:solidFill>
            </a:endParaRPr>
          </a:p>
          <a:p>
            <a:pPr marL="457200" indent="-457200">
              <a:buFontTx/>
              <a:buChar char="-"/>
            </a:pPr>
            <a:endParaRPr lang="cs-CZ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538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92696"/>
            <a:ext cx="8460971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CC0099"/>
                </a:solidFill>
              </a:rPr>
              <a:t>ODĚVNÍ TKANINY VLNAŘSKÉ</a:t>
            </a:r>
          </a:p>
          <a:p>
            <a:endParaRPr lang="cs-CZ" sz="2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2800" b="1" i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KAŠMÍR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- vazba keprová</a:t>
            </a:r>
          </a:p>
          <a:p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 	      </a:t>
            </a:r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 většinou potištěna typickými vzory</a:t>
            </a:r>
          </a:p>
          <a:p>
            <a:r>
              <a:rPr lang="cs-CZ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	</a:t>
            </a:r>
            <a:r>
              <a:rPr lang="cs-CZ" sz="2800" dirty="0">
                <a:solidFill>
                  <a:srgbClr val="00B0F0"/>
                </a:solidFill>
              </a:rPr>
              <a:t> </a:t>
            </a:r>
            <a:r>
              <a:rPr lang="cs-CZ" sz="2800" dirty="0" smtClean="0">
                <a:solidFill>
                  <a:srgbClr val="00B0F0"/>
                </a:solidFill>
              </a:rPr>
              <a:t>     - tkanina měkka, lehká,</a:t>
            </a:r>
            <a:endParaRPr lang="cs-CZ" sz="2800" dirty="0">
              <a:solidFill>
                <a:srgbClr val="00B0F0"/>
              </a:solidFill>
            </a:endParaRP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chemeClr val="accent2"/>
                </a:solidFill>
              </a:rPr>
              <a:t>šály, šátky, haleny, šaty</a:t>
            </a:r>
          </a:p>
          <a:p>
            <a:endParaRPr lang="cs-CZ" sz="2800" dirty="0">
              <a:solidFill>
                <a:schemeClr val="accent2"/>
              </a:solidFill>
            </a:endParaRPr>
          </a:p>
          <a:p>
            <a:r>
              <a:rPr lang="cs-CZ" sz="2800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ŽORŽET</a:t>
            </a:r>
            <a:r>
              <a:rPr lang="cs-CZ" sz="2800" dirty="0" smtClean="0">
                <a:solidFill>
                  <a:schemeClr val="accent2"/>
                </a:solidFill>
              </a:rPr>
              <a:t> – </a:t>
            </a:r>
            <a:r>
              <a:rPr lang="cs-CZ" sz="2800" dirty="0" smtClean="0">
                <a:solidFill>
                  <a:srgbClr val="FF00FF"/>
                </a:solidFill>
              </a:rPr>
              <a:t>vazba plátnová</a:t>
            </a:r>
          </a:p>
          <a:p>
            <a:r>
              <a:rPr lang="cs-CZ" sz="2800" dirty="0">
                <a:solidFill>
                  <a:schemeClr val="accent2"/>
                </a:solidFill>
              </a:rPr>
              <a:t>	</a:t>
            </a:r>
            <a:r>
              <a:rPr lang="cs-CZ" sz="2800" dirty="0">
                <a:solidFill>
                  <a:srgbClr val="00B050"/>
                </a:solidFill>
              </a:rPr>
              <a:t> </a:t>
            </a:r>
            <a:r>
              <a:rPr lang="cs-CZ" sz="2800" dirty="0" smtClean="0">
                <a:solidFill>
                  <a:srgbClr val="00B050"/>
                </a:solidFill>
              </a:rPr>
              <a:t>    - tká se z ostře točených přízí, povrch </a:t>
            </a:r>
          </a:p>
          <a:p>
            <a:r>
              <a:rPr lang="cs-CZ" sz="2800" dirty="0">
                <a:solidFill>
                  <a:srgbClr val="00B050"/>
                </a:solidFill>
              </a:rPr>
              <a:t>	</a:t>
            </a:r>
            <a:r>
              <a:rPr lang="cs-CZ" sz="2800" dirty="0" smtClean="0">
                <a:solidFill>
                  <a:srgbClr val="00B050"/>
                </a:solidFill>
              </a:rPr>
              <a:t>        je zrnitý</a:t>
            </a:r>
          </a:p>
          <a:p>
            <a:r>
              <a:rPr lang="cs-CZ" sz="2800" dirty="0">
                <a:solidFill>
                  <a:schemeClr val="accent2"/>
                </a:solidFill>
              </a:rPr>
              <a:t>	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- tkanina je vzdušná, lehká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rgbClr val="FF0000"/>
                </a:solidFill>
              </a:rPr>
              <a:t>šaty, halenky</a:t>
            </a:r>
          </a:p>
        </p:txBody>
      </p:sp>
    </p:spTree>
    <p:extLst>
      <p:ext uri="{BB962C8B-B14F-4D97-AF65-F5344CB8AC3E}">
        <p14:creationId xmlns:p14="http://schemas.microsoft.com/office/powerpoint/2010/main" val="1520518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692696"/>
            <a:ext cx="8669361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VLNĚNÝ RYPS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– </a:t>
            </a:r>
            <a:r>
              <a:rPr lang="cs-CZ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vazba plátnová, nebo rypsová</a:t>
            </a:r>
          </a:p>
          <a:p>
            <a:r>
              <a:rPr lang="cs-CZ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cs-CZ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	(odvozenina vazby plátnové)</a:t>
            </a:r>
          </a:p>
          <a:p>
            <a:r>
              <a:rPr lang="cs-CZ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     - vyznačuje se výrazným příčným</a:t>
            </a:r>
          </a:p>
          <a:p>
            <a:r>
              <a:rPr lang="cs-CZ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	žebrováním, tohoto se dosáhne</a:t>
            </a:r>
          </a:p>
          <a:p>
            <a:r>
              <a:rPr lang="cs-CZ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	vhodným materiálem a hustší</a:t>
            </a:r>
          </a:p>
          <a:p>
            <a:r>
              <a:rPr lang="cs-CZ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	dostavou po osnově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rgbClr val="00B050"/>
                </a:solidFill>
              </a:rPr>
              <a:t>dámské šaty, kostýmy</a:t>
            </a:r>
          </a:p>
          <a:p>
            <a:endParaRPr lang="cs-CZ" sz="2800" b="1" i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b="1" i="1" u="sng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BUKLÉ </a:t>
            </a:r>
            <a:r>
              <a:rPr lang="cs-CZ" sz="2800" dirty="0" smtClean="0">
                <a:solidFill>
                  <a:srgbClr val="FF00FF"/>
                </a:solidFill>
              </a:rPr>
              <a:t> - </a:t>
            </a:r>
            <a:r>
              <a:rPr lang="cs-CZ" sz="2800" dirty="0" smtClean="0">
                <a:solidFill>
                  <a:srgbClr val="0070C0"/>
                </a:solidFill>
              </a:rPr>
              <a:t>vazba plátnová nebo keprová</a:t>
            </a:r>
          </a:p>
          <a:p>
            <a:r>
              <a:rPr lang="cs-CZ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 smtClean="0">
                <a:solidFill>
                  <a:srgbClr val="0070C0"/>
                </a:solidFill>
              </a:rPr>
              <a:t>	   - tkanina s typickými malými položenými</a:t>
            </a:r>
          </a:p>
          <a:p>
            <a:r>
              <a:rPr lang="cs-CZ" sz="2800" dirty="0">
                <a:solidFill>
                  <a:srgbClr val="0070C0"/>
                </a:solidFill>
              </a:rPr>
              <a:t>	</a:t>
            </a:r>
            <a:r>
              <a:rPr lang="cs-CZ" sz="2800" dirty="0" smtClean="0">
                <a:solidFill>
                  <a:srgbClr val="0070C0"/>
                </a:solidFill>
              </a:rPr>
              <a:t>      smyčkami na líci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rgbClr val="FF0000"/>
                </a:solidFill>
              </a:rPr>
              <a:t>dámské pláště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718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23528" y="548679"/>
            <a:ext cx="1847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800" dirty="0" smtClean="0"/>
          </a:p>
          <a:p>
            <a:endParaRPr lang="cs-CZ" sz="2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8" y="557031"/>
            <a:ext cx="8813631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TVÍD </a:t>
            </a:r>
            <a:r>
              <a:rPr lang="cs-CZ" sz="2800" dirty="0" smtClean="0">
                <a:solidFill>
                  <a:srgbClr val="7030A0"/>
                </a:solidFill>
              </a:rPr>
              <a:t>– </a:t>
            </a:r>
            <a:r>
              <a:rPr lang="cs-CZ" sz="2800" dirty="0" smtClean="0">
                <a:solidFill>
                  <a:srgbClr val="FF0000"/>
                </a:solidFill>
              </a:rPr>
              <a:t>vazba obvykle keprová</a:t>
            </a:r>
          </a:p>
          <a:p>
            <a:r>
              <a:rPr lang="cs-CZ" sz="2800" dirty="0">
                <a:solidFill>
                  <a:srgbClr val="7030A0"/>
                </a:solidFill>
              </a:rPr>
              <a:t>	</a:t>
            </a:r>
            <a:r>
              <a:rPr lang="cs-CZ" sz="2800" dirty="0" smtClean="0">
                <a:solidFill>
                  <a:srgbClr val="009900"/>
                </a:solidFill>
              </a:rPr>
              <a:t>- tkanina s drobným kontrastním vzorem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rgbClr val="9933FF"/>
                </a:solidFill>
              </a:rPr>
              <a:t>obleky, saka, dámské kostýmy, pláště</a:t>
            </a:r>
          </a:p>
          <a:p>
            <a:endParaRPr lang="cs-CZ" sz="2800" dirty="0">
              <a:solidFill>
                <a:srgbClr val="9933FF"/>
              </a:solidFill>
            </a:endParaRPr>
          </a:p>
          <a:p>
            <a:r>
              <a:rPr lang="cs-CZ" sz="2800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CIBELÍN </a:t>
            </a:r>
            <a:r>
              <a:rPr lang="cs-CZ" sz="2800" dirty="0" smtClean="0">
                <a:solidFill>
                  <a:srgbClr val="9933FF"/>
                </a:solidFill>
              </a:rPr>
              <a:t> - </a:t>
            </a: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vazba plátnová, keprová nebo atlasová</a:t>
            </a:r>
          </a:p>
          <a:p>
            <a:r>
              <a:rPr lang="cs-CZ" sz="2800" dirty="0">
                <a:solidFill>
                  <a:srgbClr val="9933FF"/>
                </a:solidFill>
              </a:rPr>
              <a:t>	</a:t>
            </a:r>
            <a:r>
              <a:rPr lang="cs-CZ" sz="2800" dirty="0">
                <a:solidFill>
                  <a:srgbClr val="FF3300"/>
                </a:solidFill>
              </a:rPr>
              <a:t> </a:t>
            </a:r>
            <a:r>
              <a:rPr lang="cs-CZ" sz="2800" dirty="0" smtClean="0">
                <a:solidFill>
                  <a:srgbClr val="FF3300"/>
                </a:solidFill>
              </a:rPr>
              <a:t>    - tkanina s dlouhým lesklým vlasem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rgbClr val="FF00FF"/>
                </a:solidFill>
              </a:rPr>
              <a:t>pláště, kostýmy</a:t>
            </a:r>
          </a:p>
          <a:p>
            <a:endParaRPr lang="cs-CZ" sz="2800" b="1" i="1" u="sng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b="1" i="1" u="sng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PEPITO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vazba plátnová</a:t>
            </a:r>
          </a:p>
          <a:p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	   </a:t>
            </a:r>
            <a:r>
              <a:rPr lang="cs-CZ" sz="2800" dirty="0" smtClean="0">
                <a:solidFill>
                  <a:srgbClr val="0066FF"/>
                </a:solidFill>
              </a:rPr>
              <a:t>- vzor s kontrastní malou kostičkou </a:t>
            </a:r>
          </a:p>
          <a:p>
            <a:r>
              <a:rPr lang="cs-CZ" sz="2800" dirty="0">
                <a:solidFill>
                  <a:srgbClr val="0066FF"/>
                </a:solidFill>
              </a:rPr>
              <a:t>	</a:t>
            </a:r>
            <a:r>
              <a:rPr lang="cs-CZ" sz="2800" dirty="0" smtClean="0">
                <a:solidFill>
                  <a:srgbClr val="0066FF"/>
                </a:solidFill>
              </a:rPr>
              <a:t>      (obvykle černo bílá)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rgbClr val="92D050"/>
                </a:solidFill>
              </a:rPr>
              <a:t>obleky, dámské kostýmy, šaty, sukně atd.</a:t>
            </a:r>
            <a:endParaRPr lang="cs-CZ" sz="28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980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476672"/>
            <a:ext cx="8709436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ESTERHÁZY – KÁRO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– </a:t>
            </a:r>
            <a:r>
              <a:rPr lang="cs-CZ" sz="2800" dirty="0" smtClean="0">
                <a:solidFill>
                  <a:srgbClr val="FF00FF"/>
                </a:solidFill>
              </a:rPr>
              <a:t>vazba keprová</a:t>
            </a:r>
          </a:p>
          <a:p>
            <a:r>
              <a:rPr lang="cs-CZ" sz="2800" dirty="0"/>
              <a:t>	</a:t>
            </a:r>
            <a:r>
              <a:rPr lang="cs-CZ" sz="2800" dirty="0" smtClean="0"/>
              <a:t>		      </a:t>
            </a:r>
            <a:r>
              <a:rPr lang="cs-CZ" sz="2800" dirty="0" smtClean="0">
                <a:solidFill>
                  <a:srgbClr val="00B050"/>
                </a:solidFill>
              </a:rPr>
              <a:t>- tkanina je pestře snovaná,</a:t>
            </a:r>
          </a:p>
          <a:p>
            <a:r>
              <a:rPr lang="cs-CZ" sz="2800" dirty="0">
                <a:solidFill>
                  <a:srgbClr val="00B050"/>
                </a:solidFill>
              </a:rPr>
              <a:t>	</a:t>
            </a:r>
            <a:r>
              <a:rPr lang="cs-CZ" sz="2800" dirty="0" smtClean="0">
                <a:solidFill>
                  <a:srgbClr val="00B050"/>
                </a:solidFill>
              </a:rPr>
              <a:t>		   	 útek je různobarevný a 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				 využitím </a:t>
            </a:r>
            <a:r>
              <a:rPr lang="cs-CZ" sz="2800" dirty="0" err="1" smtClean="0">
                <a:solidFill>
                  <a:srgbClr val="00B050"/>
                </a:solidFill>
              </a:rPr>
              <a:t>rejé</a:t>
            </a:r>
            <a:r>
              <a:rPr lang="cs-CZ" sz="2800" dirty="0" smtClean="0">
                <a:solidFill>
                  <a:srgbClr val="00B050"/>
                </a:solidFill>
              </a:rPr>
              <a:t> techniky </a:t>
            </a:r>
          </a:p>
          <a:p>
            <a:r>
              <a:rPr lang="cs-CZ" sz="2800" dirty="0">
                <a:solidFill>
                  <a:srgbClr val="00B050"/>
                </a:solidFill>
              </a:rPr>
              <a:t>	</a:t>
            </a:r>
            <a:r>
              <a:rPr lang="cs-CZ" sz="2800" dirty="0" smtClean="0">
                <a:solidFill>
                  <a:srgbClr val="00B050"/>
                </a:solidFill>
              </a:rPr>
              <a:t>			 vznikne velmi efektní káro 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				 vzor</a:t>
            </a:r>
            <a:endParaRPr lang="cs-CZ" sz="2800" dirty="0">
              <a:solidFill>
                <a:srgbClr val="00B050"/>
              </a:solidFill>
            </a:endParaRP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rgbClr val="FF3300"/>
                </a:solidFill>
              </a:rPr>
              <a:t>pánské obleky, dámské kostýmy</a:t>
            </a:r>
          </a:p>
          <a:p>
            <a:endParaRPr lang="cs-CZ" sz="2800" dirty="0">
              <a:solidFill>
                <a:srgbClr val="FF3300"/>
              </a:solidFill>
            </a:endParaRPr>
          </a:p>
          <a:p>
            <a:r>
              <a:rPr lang="cs-CZ" sz="2800" b="1" i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PEPŘ A SŮL </a:t>
            </a:r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800" dirty="0" smtClean="0">
                <a:solidFill>
                  <a:srgbClr val="00B0F0"/>
                </a:solidFill>
              </a:rPr>
              <a:t>- vazba plátnová nebo keprová</a:t>
            </a:r>
          </a:p>
          <a:p>
            <a:r>
              <a:rPr lang="cs-CZ" sz="2800" dirty="0">
                <a:solidFill>
                  <a:srgbClr val="00B0F0"/>
                </a:solidFill>
              </a:rPr>
              <a:t>	</a:t>
            </a:r>
            <a:r>
              <a:rPr lang="cs-CZ" sz="2800" dirty="0" smtClean="0">
                <a:solidFill>
                  <a:srgbClr val="00B0F0"/>
                </a:solidFill>
              </a:rPr>
              <a:t>	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- charakteristický drobný tečkovaný</a:t>
            </a:r>
          </a:p>
          <a:p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	    vzor se docílí kontrastními přízemi</a:t>
            </a:r>
          </a:p>
          <a:p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	    a vazební </a:t>
            </a:r>
            <a:r>
              <a:rPr lang="cs-CZ" sz="2800" dirty="0" err="1" smtClean="0">
                <a:solidFill>
                  <a:schemeClr val="accent2">
                    <a:lumMod val="75000"/>
                  </a:schemeClr>
                </a:solidFill>
              </a:rPr>
              <a:t>rejé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 technikou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dámské kostýmy, pánské obleky</a:t>
            </a:r>
            <a:endParaRPr lang="cs-CZ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415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04664"/>
            <a:ext cx="8977138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FLANEL 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009900"/>
                </a:solidFill>
              </a:rPr>
              <a:t>- vazba keprová</a:t>
            </a:r>
          </a:p>
          <a:p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   - vyrábí se z melanžových přízí</a:t>
            </a:r>
          </a:p>
          <a:p>
            <a:r>
              <a:rPr lang="cs-CZ" sz="2800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cs-CZ" sz="2800" dirty="0" smtClean="0">
                <a:solidFill>
                  <a:srgbClr val="C00000"/>
                </a:solidFill>
              </a:rPr>
              <a:t>- u módních druhů bývá v osnově 1 – 2 cm</a:t>
            </a:r>
          </a:p>
          <a:p>
            <a:r>
              <a:rPr lang="cs-CZ" sz="2800" dirty="0">
                <a:solidFill>
                  <a:srgbClr val="C00000"/>
                </a:solidFill>
              </a:rPr>
              <a:t>	</a:t>
            </a:r>
            <a:r>
              <a:rPr lang="cs-CZ" sz="2800" dirty="0" smtClean="0">
                <a:solidFill>
                  <a:srgbClr val="C00000"/>
                </a:solidFill>
              </a:rPr>
              <a:t>      široké proužkování</a:t>
            </a:r>
            <a:endParaRPr lang="cs-CZ" sz="2800" dirty="0" smtClean="0">
              <a:solidFill>
                <a:srgbClr val="9933FF"/>
              </a:solidFill>
            </a:endParaRPr>
          </a:p>
          <a:p>
            <a:r>
              <a:rPr lang="cs-CZ" sz="2800" dirty="0">
                <a:solidFill>
                  <a:srgbClr val="9933FF"/>
                </a:solidFill>
              </a:rPr>
              <a:t>	 </a:t>
            </a:r>
            <a:r>
              <a:rPr lang="cs-CZ" sz="2800" dirty="0" smtClean="0">
                <a:solidFill>
                  <a:srgbClr val="9933FF"/>
                </a:solidFill>
              </a:rPr>
              <a:t>  - tkanina je oboustranně počesaná </a:t>
            </a:r>
          </a:p>
          <a:p>
            <a:r>
              <a:rPr lang="cs-CZ" sz="2800" dirty="0">
                <a:solidFill>
                  <a:srgbClr val="9933FF"/>
                </a:solidFill>
              </a:rPr>
              <a:t>	 </a:t>
            </a:r>
            <a:r>
              <a:rPr lang="cs-CZ" sz="2800" dirty="0" smtClean="0">
                <a:solidFill>
                  <a:srgbClr val="9933FF"/>
                </a:solidFill>
              </a:rPr>
              <a:t>     a postřižená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rgbClr val="FF3300"/>
                </a:solidFill>
              </a:rPr>
              <a:t>pánské obleky, dámské kostýmy</a:t>
            </a:r>
          </a:p>
          <a:p>
            <a:endParaRPr lang="cs-CZ" sz="2800" dirty="0">
              <a:solidFill>
                <a:srgbClr val="FF3300"/>
              </a:solidFill>
            </a:endParaRPr>
          </a:p>
          <a:p>
            <a:r>
              <a:rPr lang="cs-CZ" sz="2800" b="1" i="1" u="sng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 Á FIL</a:t>
            </a:r>
            <a:r>
              <a:rPr lang="cs-CZ" sz="2800" dirty="0" smtClean="0">
                <a:solidFill>
                  <a:srgbClr val="9933FF"/>
                </a:solidFill>
              </a:rPr>
              <a:t> </a:t>
            </a:r>
            <a:r>
              <a:rPr lang="cs-CZ" sz="2800" dirty="0" smtClean="0">
                <a:solidFill>
                  <a:schemeClr val="accent4">
                    <a:lumMod val="75000"/>
                  </a:schemeClr>
                </a:solidFill>
              </a:rPr>
              <a:t>– vazba keprová s typickým schodovitým </a:t>
            </a:r>
          </a:p>
          <a:p>
            <a:r>
              <a:rPr lang="cs-CZ" sz="2800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cs-CZ" sz="2800" dirty="0" smtClean="0">
                <a:solidFill>
                  <a:schemeClr val="accent4">
                    <a:lumMod val="75000"/>
                  </a:schemeClr>
                </a:solidFill>
              </a:rPr>
              <a:t>	šikmým řádkováním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rgbClr val="996600"/>
                </a:solidFill>
              </a:rPr>
              <a:t>kalhoty, sukně kostýmy, obleky</a:t>
            </a:r>
            <a:endParaRPr lang="cs-CZ" sz="2800" dirty="0">
              <a:solidFill>
                <a:srgbClr val="99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5503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334</TotalTime>
  <Words>167</Words>
  <Application>Microsoft Office PowerPoint</Application>
  <PresentationFormat>Předvádění na obrazovce (4:3)</PresentationFormat>
  <Paragraphs>107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29</cp:revision>
  <cp:lastPrinted>2012-08-29T09:06:59Z</cp:lastPrinted>
  <dcterms:created xsi:type="dcterms:W3CDTF">2012-08-27T10:19:28Z</dcterms:created>
  <dcterms:modified xsi:type="dcterms:W3CDTF">2013-03-26T08:25:08Z</dcterms:modified>
</cp:coreProperties>
</file>