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3300"/>
    <a:srgbClr val="0066FF"/>
    <a:srgbClr val="009900"/>
    <a:srgbClr val="00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VY_52_INOVACE_ZBO2_4664HO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3.4.2013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Textilní zboží, tkaniny, pleteniny, netkané 			textilie, základy sortimentu oděvního zboží, 			kožešiny</a:t>
            </a:r>
          </a:p>
          <a:p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Bytové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textilie – dekorační a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nábytkové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tkaniny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, záclony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81323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Kontrolní otázky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Co jsou dekorační a nábytkové tkaniny?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CC00CC"/>
                </a:solidFill>
              </a:rPr>
              <a:t>Jak rozdělujeme podle konstrukce</a:t>
            </a:r>
          </a:p>
          <a:p>
            <a:r>
              <a:rPr lang="cs-CZ" sz="2800" dirty="0">
                <a:solidFill>
                  <a:srgbClr val="CC00CC"/>
                </a:solidFill>
              </a:rPr>
              <a:t> </a:t>
            </a:r>
            <a:r>
              <a:rPr lang="cs-CZ" sz="2800" dirty="0" smtClean="0">
                <a:solidFill>
                  <a:srgbClr val="CC00CC"/>
                </a:solidFill>
              </a:rPr>
              <a:t>    nábytkové tkaniny.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3. Které nábytkové tkaniny se nejčastěji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    používají?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4. Co to jsou bytové záclonoviny?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5. Jak rozdělujeme záclonoviny podle výroby?</a:t>
            </a:r>
            <a:endParaRPr lang="cs-C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4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05188" y="692696"/>
            <a:ext cx="184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cs-CZ" sz="3200" dirty="0" smtClean="0">
              <a:solidFill>
                <a:srgbClr val="FF0000"/>
              </a:solidFill>
            </a:endParaRPr>
          </a:p>
          <a:p>
            <a:pPr algn="ctr"/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69929" y="692696"/>
            <a:ext cx="5870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BYTOVÉ TEXTILIE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2577223"/>
            <a:ext cx="86196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Dekorační a nábytkové tkaniny</a:t>
            </a:r>
            <a:endParaRPr lang="cs-CZ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02588" y="3717032"/>
            <a:ext cx="2605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Záclony</a:t>
            </a:r>
            <a:r>
              <a:rPr lang="cs-CZ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cs-CZ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524" y="548680"/>
            <a:ext cx="884248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Dekorační a nábytkové tkaniny</a:t>
            </a:r>
          </a:p>
          <a:p>
            <a:endParaRPr lang="cs-CZ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Nábytkové tkaniny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můžeme podle funkce </a:t>
            </a:r>
          </a:p>
          <a:p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rozdělit na: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b="1" i="1" dirty="0" smtClean="0">
                <a:solidFill>
                  <a:schemeClr val="accent1">
                    <a:lumMod val="75000"/>
                  </a:schemeClr>
                </a:solidFill>
              </a:rPr>
              <a:t>konstrukční tkaniny –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jsou součástí konstrukce</a:t>
            </a:r>
          </a:p>
          <a:p>
            <a:r>
              <a:rPr lang="cs-CZ" sz="28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800" b="1" i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     nábytku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cs-CZ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otahové tkaniny –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používané k čalounění </a:t>
            </a:r>
          </a:p>
          <a:p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  jednotlivých kusů nábytku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b="1" i="1" dirty="0">
                <a:solidFill>
                  <a:srgbClr val="00B050"/>
                </a:solidFill>
              </a:rPr>
              <a:t>p</a:t>
            </a:r>
            <a:r>
              <a:rPr lang="cs-CZ" sz="2800" b="1" i="1" dirty="0" smtClean="0">
                <a:solidFill>
                  <a:srgbClr val="00B050"/>
                </a:solidFill>
              </a:rPr>
              <a:t>ovlakové tkaniny – </a:t>
            </a:r>
            <a:r>
              <a:rPr lang="cs-CZ" sz="2800" dirty="0" smtClean="0">
                <a:solidFill>
                  <a:srgbClr val="00B050"/>
                </a:solidFill>
              </a:rPr>
              <a:t>používají se na povlaky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			   na nábytek</a:t>
            </a:r>
            <a:endParaRPr lang="cs-CZ" sz="28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2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69981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Dekorační tkaniny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slouží jako závěsy, přehozy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a postele, ochranné povlaky na čalouněný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nábytek.</a:t>
            </a:r>
          </a:p>
          <a:p>
            <a:endParaRPr lang="cs-CZ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Jsou jednostranné nebo oboustranné v různých</a:t>
            </a:r>
          </a:p>
          <a:p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rovedeních.</a:t>
            </a:r>
          </a:p>
          <a:p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rgbClr val="7030A0"/>
                </a:solidFill>
              </a:rPr>
              <a:t>Těžké závěsové tkaniny se používají k rozdělení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interiéru, na okenní závěsy, k tepelné a zvukové </a:t>
            </a:r>
          </a:p>
          <a:p>
            <a:r>
              <a:rPr lang="cs-CZ" sz="2800" dirty="0">
                <a:solidFill>
                  <a:srgbClr val="7030A0"/>
                </a:solidFill>
              </a:rPr>
              <a:t>i</a:t>
            </a:r>
            <a:r>
              <a:rPr lang="cs-CZ" sz="2800" dirty="0" smtClean="0">
                <a:solidFill>
                  <a:srgbClr val="7030A0"/>
                </a:solidFill>
              </a:rPr>
              <a:t>zolaci. </a:t>
            </a:r>
            <a:endParaRPr lang="cs-C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7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764704"/>
            <a:ext cx="878317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Nejčastěji používané nábytkové tkaniny jsou</a:t>
            </a:r>
            <a:r>
              <a:rPr lang="cs-CZ" sz="2800" dirty="0" smtClean="0">
                <a:solidFill>
                  <a:srgbClr val="FF00FF"/>
                </a:solidFill>
              </a:rPr>
              <a:t>:</a:t>
            </a:r>
          </a:p>
          <a:p>
            <a:endParaRPr lang="cs-CZ" sz="2800" dirty="0" smtClean="0">
              <a:solidFill>
                <a:srgbClr val="FF00FF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u="sng" dirty="0" smtClean="0">
                <a:solidFill>
                  <a:srgbClr val="00B050"/>
                </a:solidFill>
              </a:rPr>
              <a:t>Rypsy </a:t>
            </a:r>
            <a:r>
              <a:rPr lang="cs-CZ" sz="2800" dirty="0" smtClean="0">
                <a:solidFill>
                  <a:srgbClr val="00B050"/>
                </a:solidFill>
              </a:rPr>
              <a:t> - charakteristický žebrový povrch,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	  který má značnou odolnost v oděru</a:t>
            </a:r>
          </a:p>
          <a:p>
            <a:endParaRPr lang="cs-CZ" sz="2800" b="1" i="1" u="sng" dirty="0">
              <a:solidFill>
                <a:srgbClr val="00B0F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u="sng" dirty="0" smtClean="0">
                <a:solidFill>
                  <a:srgbClr val="00B0F0"/>
                </a:solidFill>
              </a:rPr>
              <a:t>Potahové brokáty a damašky</a:t>
            </a:r>
            <a:r>
              <a:rPr lang="cs-CZ" sz="2800" dirty="0" smtClean="0">
                <a:solidFill>
                  <a:srgbClr val="00B0F0"/>
                </a:solidFill>
              </a:rPr>
              <a:t>  - bohatě </a:t>
            </a:r>
          </a:p>
          <a:p>
            <a:r>
              <a:rPr lang="cs-CZ" sz="2800" dirty="0">
                <a:solidFill>
                  <a:srgbClr val="00B0F0"/>
                </a:solidFill>
              </a:rPr>
              <a:t>	</a:t>
            </a:r>
            <a:r>
              <a:rPr lang="cs-CZ" sz="2800" dirty="0" smtClean="0">
                <a:solidFill>
                  <a:srgbClr val="00B0F0"/>
                </a:solidFill>
              </a:rPr>
              <a:t>	  vzorované pomocí žakárské techniky</a:t>
            </a:r>
          </a:p>
          <a:p>
            <a:endParaRPr lang="cs-CZ" sz="2800" dirty="0">
              <a:solidFill>
                <a:srgbClr val="FF00FF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u="sng" dirty="0" smtClean="0">
                <a:solidFill>
                  <a:srgbClr val="FF0000"/>
                </a:solidFill>
              </a:rPr>
              <a:t>Matlasé </a:t>
            </a:r>
            <a:r>
              <a:rPr lang="cs-CZ" sz="2800" dirty="0" smtClean="0">
                <a:solidFill>
                  <a:srgbClr val="FF0000"/>
                </a:solidFill>
              </a:rPr>
              <a:t> - jednostranná stehová tkanina, lícní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    strana má žakárské vzorování</a:t>
            </a:r>
            <a:endParaRPr lang="cs-CZ" sz="2800" b="1" i="1" u="sng" dirty="0" smtClean="0">
              <a:solidFill>
                <a:srgbClr val="FF0000"/>
              </a:solidFill>
            </a:endParaRPr>
          </a:p>
          <a:p>
            <a:endParaRPr lang="cs-CZ" sz="2800" b="1" i="1" u="sng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cs-CZ" sz="2800" b="1" i="1" u="sng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9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2129" y="431666"/>
            <a:ext cx="8941871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800" b="1" i="1" u="sng" dirty="0" err="1" smtClean="0">
                <a:solidFill>
                  <a:srgbClr val="7030A0"/>
                </a:solidFill>
              </a:rPr>
              <a:t>Epinglé</a:t>
            </a:r>
            <a:r>
              <a:rPr lang="cs-CZ" sz="2800" b="1" i="1" u="sng" dirty="0" smtClean="0">
                <a:solidFill>
                  <a:srgbClr val="7030A0"/>
                </a:solidFill>
              </a:rPr>
              <a:t> </a:t>
            </a:r>
            <a:r>
              <a:rPr lang="cs-CZ" sz="2800" dirty="0" smtClean="0">
                <a:solidFill>
                  <a:srgbClr val="7030A0"/>
                </a:solidFill>
              </a:rPr>
              <a:t> - jednostranná tkanina tkaná prutovou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		    technikou s taženým vlasem, který</a:t>
            </a:r>
          </a:p>
          <a:p>
            <a:r>
              <a:rPr lang="cs-CZ" sz="2800" dirty="0">
                <a:solidFill>
                  <a:srgbClr val="7030A0"/>
                </a:solidFill>
              </a:rPr>
              <a:t>	</a:t>
            </a:r>
            <a:r>
              <a:rPr lang="cs-CZ" sz="2800" dirty="0" smtClean="0">
                <a:solidFill>
                  <a:srgbClr val="7030A0"/>
                </a:solidFill>
              </a:rPr>
              <a:t>	    vytváří příčné žebrování</a:t>
            </a:r>
          </a:p>
          <a:p>
            <a:endParaRPr lang="cs-CZ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u="sng" dirty="0" err="1" smtClean="0">
                <a:solidFill>
                  <a:schemeClr val="accent3">
                    <a:lumMod val="75000"/>
                  </a:schemeClr>
                </a:solidFill>
              </a:rPr>
              <a:t>Frizé</a:t>
            </a:r>
            <a:r>
              <a:rPr lang="cs-CZ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- jednostranná tkanina, na líci se střídají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		řádky smyček a řádky řezaného vlasu</a:t>
            </a:r>
          </a:p>
          <a:p>
            <a:endParaRPr lang="cs-CZ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u="sng" dirty="0" smtClean="0">
                <a:solidFill>
                  <a:srgbClr val="CC00CC"/>
                </a:solidFill>
              </a:rPr>
              <a:t>Plyše </a:t>
            </a:r>
            <a:r>
              <a:rPr lang="cs-CZ" sz="2800" dirty="0" smtClean="0">
                <a:solidFill>
                  <a:srgbClr val="CC00CC"/>
                </a:solidFill>
              </a:rPr>
              <a:t> - jednostranné tkaniny s vlasovým </a:t>
            </a:r>
          </a:p>
          <a:p>
            <a:r>
              <a:rPr lang="cs-CZ" sz="2800" dirty="0">
                <a:solidFill>
                  <a:srgbClr val="CC00CC"/>
                </a:solidFill>
              </a:rPr>
              <a:t>	</a:t>
            </a:r>
            <a:r>
              <a:rPr lang="cs-CZ" sz="2800" dirty="0" smtClean="0">
                <a:solidFill>
                  <a:srgbClr val="CC00CC"/>
                </a:solidFill>
              </a:rPr>
              <a:t>	povrchem vyráběné </a:t>
            </a:r>
            <a:r>
              <a:rPr lang="cs-CZ" sz="2800" dirty="0" err="1" smtClean="0">
                <a:solidFill>
                  <a:srgbClr val="CC00CC"/>
                </a:solidFill>
              </a:rPr>
              <a:t>dvojplyšovou</a:t>
            </a:r>
            <a:r>
              <a:rPr lang="cs-CZ" sz="2800" dirty="0" smtClean="0">
                <a:solidFill>
                  <a:srgbClr val="CC00CC"/>
                </a:solidFill>
              </a:rPr>
              <a:t> </a:t>
            </a:r>
          </a:p>
          <a:p>
            <a:r>
              <a:rPr lang="cs-CZ" sz="2800" dirty="0" smtClean="0">
                <a:solidFill>
                  <a:srgbClr val="CC00CC"/>
                </a:solidFill>
              </a:rPr>
              <a:t>		technikou</a:t>
            </a:r>
          </a:p>
          <a:p>
            <a:endParaRPr lang="cs-CZ" sz="2800" dirty="0">
              <a:solidFill>
                <a:srgbClr val="CC00CC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b="1" i="1" u="sng" dirty="0" smtClean="0">
                <a:solidFill>
                  <a:schemeClr val="bg2">
                    <a:lumMod val="25000"/>
                  </a:schemeClr>
                </a:solidFill>
              </a:rPr>
              <a:t>Nábytkové textilie pletené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  - využívá se </a:t>
            </a:r>
          </a:p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               vlasových i hladkých pletenin</a:t>
            </a:r>
            <a:endParaRPr lang="cs-CZ" sz="2800" b="1" i="1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6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27784" y="476672"/>
            <a:ext cx="3411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ZÁCLONY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88840"/>
            <a:ext cx="789350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rgbClr val="FF0000"/>
                </a:solidFill>
              </a:rPr>
              <a:t>Záclonoviny se konstrukcí i technologií liší </a:t>
            </a:r>
          </a:p>
          <a:p>
            <a:r>
              <a:rPr lang="cs-CZ" sz="2800" i="1" dirty="0">
                <a:solidFill>
                  <a:srgbClr val="FF0000"/>
                </a:solidFill>
              </a:rPr>
              <a:t>o</a:t>
            </a:r>
            <a:r>
              <a:rPr lang="cs-CZ" sz="2800" i="1" dirty="0" smtClean="0">
                <a:solidFill>
                  <a:srgbClr val="FF0000"/>
                </a:solidFill>
              </a:rPr>
              <a:t>d běžných tkanin nebo pletenin a většinou</a:t>
            </a:r>
          </a:p>
          <a:p>
            <a:r>
              <a:rPr lang="cs-CZ" sz="2800" i="1" dirty="0">
                <a:solidFill>
                  <a:srgbClr val="FF0000"/>
                </a:solidFill>
              </a:rPr>
              <a:t>m</a:t>
            </a:r>
            <a:r>
              <a:rPr lang="cs-CZ" sz="2800" i="1" dirty="0" smtClean="0">
                <a:solidFill>
                  <a:srgbClr val="FF0000"/>
                </a:solidFill>
              </a:rPr>
              <a:t>ají i specifické vlastnosti. </a:t>
            </a:r>
          </a:p>
          <a:p>
            <a:endParaRPr lang="cs-CZ" sz="2800" i="1" dirty="0">
              <a:solidFill>
                <a:srgbClr val="FF0000"/>
              </a:solidFill>
            </a:endParaRPr>
          </a:p>
          <a:p>
            <a:r>
              <a:rPr lang="cs-CZ" sz="2800" i="1" dirty="0" smtClean="0">
                <a:solidFill>
                  <a:srgbClr val="00B050"/>
                </a:solidFill>
              </a:rPr>
              <a:t>Záclonoviny se používají jako ozdoba i jako </a:t>
            </a:r>
          </a:p>
          <a:p>
            <a:r>
              <a:rPr lang="cs-CZ" sz="2800" i="1" dirty="0">
                <a:solidFill>
                  <a:srgbClr val="00B050"/>
                </a:solidFill>
              </a:rPr>
              <a:t>f</a:t>
            </a:r>
            <a:r>
              <a:rPr lang="cs-CZ" sz="2800" i="1" dirty="0" smtClean="0">
                <a:solidFill>
                  <a:srgbClr val="00B050"/>
                </a:solidFill>
              </a:rPr>
              <a:t>unkční závěsy a především na okna.</a:t>
            </a:r>
            <a:endParaRPr lang="cs-CZ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9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836712"/>
            <a:ext cx="809548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způsobu výroby se záclonoviny dělí na: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cs-CZ" sz="2800" b="1" i="1" dirty="0" smtClean="0">
                <a:solidFill>
                  <a:srgbClr val="CC00CC"/>
                </a:solidFill>
              </a:rPr>
              <a:t>tkané záclonoviny</a:t>
            </a:r>
          </a:p>
          <a:p>
            <a:r>
              <a:rPr lang="cs-CZ" sz="2800" b="1" i="1" dirty="0" smtClean="0">
                <a:solidFill>
                  <a:srgbClr val="CC00CC"/>
                </a:solidFill>
              </a:rPr>
              <a:t>		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* listové perlinkové</a:t>
            </a:r>
          </a:p>
          <a:p>
            <a:endParaRPr lang="cs-CZ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800" b="1" i="1" dirty="0" smtClean="0">
                <a:solidFill>
                  <a:srgbClr val="0070C0"/>
                </a:solidFill>
              </a:rPr>
              <a:t>b) pletené záclonoviny</a:t>
            </a:r>
          </a:p>
          <a:p>
            <a:r>
              <a:rPr lang="cs-CZ" sz="2800" dirty="0">
                <a:solidFill>
                  <a:srgbClr val="0070C0"/>
                </a:solidFill>
              </a:rPr>
              <a:t>	</a:t>
            </a:r>
            <a:r>
              <a:rPr lang="cs-CZ" sz="2800" dirty="0" smtClean="0">
                <a:solidFill>
                  <a:srgbClr val="0070C0"/>
                </a:solidFill>
              </a:rPr>
              <a:t>	</a:t>
            </a:r>
            <a:r>
              <a:rPr lang="cs-CZ" sz="2800" dirty="0" smtClean="0">
                <a:solidFill>
                  <a:srgbClr val="0000CC"/>
                </a:solidFill>
              </a:rPr>
              <a:t>* osnovní</a:t>
            </a:r>
          </a:p>
          <a:p>
            <a:r>
              <a:rPr lang="cs-CZ" sz="2800" dirty="0">
                <a:solidFill>
                  <a:srgbClr val="0000CC"/>
                </a:solidFill>
              </a:rPr>
              <a:t>	</a:t>
            </a:r>
            <a:r>
              <a:rPr lang="cs-CZ" sz="2800" dirty="0" smtClean="0">
                <a:solidFill>
                  <a:srgbClr val="0000CC"/>
                </a:solidFill>
              </a:rPr>
              <a:t>	* rašlové</a:t>
            </a:r>
          </a:p>
          <a:p>
            <a:r>
              <a:rPr lang="cs-CZ" sz="2800" dirty="0">
                <a:solidFill>
                  <a:srgbClr val="0000CC"/>
                </a:solidFill>
              </a:rPr>
              <a:t>	</a:t>
            </a:r>
            <a:r>
              <a:rPr lang="cs-CZ" sz="2800" dirty="0" smtClean="0">
                <a:solidFill>
                  <a:srgbClr val="0000CC"/>
                </a:solidFill>
              </a:rPr>
              <a:t>	* galonové</a:t>
            </a:r>
            <a:endParaRPr lang="cs-CZ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95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3" y="836712"/>
            <a:ext cx="820288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c) </a:t>
            </a:r>
            <a:r>
              <a:rPr lang="cs-CZ" sz="2800" b="1" i="1" dirty="0">
                <a:solidFill>
                  <a:srgbClr val="FF0000"/>
                </a:solidFill>
              </a:rPr>
              <a:t>b</a:t>
            </a:r>
            <a:r>
              <a:rPr lang="cs-CZ" sz="2800" b="1" i="1" dirty="0" smtClean="0">
                <a:solidFill>
                  <a:srgbClr val="FF0000"/>
                </a:solidFill>
              </a:rPr>
              <a:t>obinové záclonoviny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			</a:t>
            </a:r>
            <a:r>
              <a:rPr lang="cs-CZ" sz="2800" dirty="0" smtClean="0">
                <a:solidFill>
                  <a:srgbClr val="009900"/>
                </a:solidFill>
              </a:rPr>
              <a:t>* jemné bobinové záclonoviny</a:t>
            </a:r>
          </a:p>
          <a:p>
            <a:r>
              <a:rPr lang="cs-CZ" sz="2800" dirty="0">
                <a:solidFill>
                  <a:srgbClr val="009900"/>
                </a:solidFill>
              </a:rPr>
              <a:t>	</a:t>
            </a:r>
            <a:r>
              <a:rPr lang="cs-CZ" sz="2800" dirty="0" smtClean="0">
                <a:solidFill>
                  <a:srgbClr val="009900"/>
                </a:solidFill>
              </a:rPr>
              <a:t>		* hrubé bobinové záclonoviny</a:t>
            </a:r>
          </a:p>
          <a:p>
            <a:endParaRPr lang="cs-CZ" sz="2800" dirty="0">
              <a:solidFill>
                <a:srgbClr val="009900"/>
              </a:solidFill>
            </a:endParaRPr>
          </a:p>
          <a:p>
            <a:r>
              <a:rPr lang="cs-CZ" sz="2800" b="1" i="1" dirty="0" smtClean="0">
                <a:solidFill>
                  <a:srgbClr val="0066FF"/>
                </a:solidFill>
              </a:rPr>
              <a:t>d) </a:t>
            </a:r>
            <a:r>
              <a:rPr lang="cs-CZ" sz="2800" b="1" i="1" dirty="0">
                <a:solidFill>
                  <a:srgbClr val="0066FF"/>
                </a:solidFill>
              </a:rPr>
              <a:t>p</a:t>
            </a:r>
            <a:r>
              <a:rPr lang="cs-CZ" sz="2800" b="1" i="1" dirty="0" smtClean="0">
                <a:solidFill>
                  <a:srgbClr val="0066FF"/>
                </a:solidFill>
              </a:rPr>
              <a:t>aličkované záclonoviny</a:t>
            </a:r>
          </a:p>
          <a:p>
            <a:endParaRPr lang="cs-CZ" sz="2800" b="1" i="1" dirty="0">
              <a:solidFill>
                <a:srgbClr val="0066FF"/>
              </a:solidFill>
            </a:endParaRPr>
          </a:p>
          <a:p>
            <a:r>
              <a:rPr lang="cs-CZ" sz="2800" b="1" i="1" dirty="0" smtClean="0">
                <a:solidFill>
                  <a:srgbClr val="CC3300"/>
                </a:solidFill>
              </a:rPr>
              <a:t>e) </a:t>
            </a:r>
            <a:r>
              <a:rPr lang="cs-CZ" sz="2800" b="1" i="1" dirty="0">
                <a:solidFill>
                  <a:srgbClr val="CC3300"/>
                </a:solidFill>
              </a:rPr>
              <a:t>t</a:t>
            </a:r>
            <a:r>
              <a:rPr lang="cs-CZ" sz="2800" b="1" i="1" dirty="0" smtClean="0">
                <a:solidFill>
                  <a:srgbClr val="CC3300"/>
                </a:solidFill>
              </a:rPr>
              <a:t>ylové záclonoviny</a:t>
            </a:r>
          </a:p>
          <a:p>
            <a:endParaRPr lang="cs-CZ" sz="2800" b="1" i="1" dirty="0">
              <a:solidFill>
                <a:srgbClr val="CC3300"/>
              </a:solidFill>
            </a:endParaRPr>
          </a:p>
          <a:p>
            <a:endParaRPr lang="cs-CZ" sz="2800" b="1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95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365</TotalTime>
  <Words>190</Words>
  <Application>Microsoft Office PowerPoint</Application>
  <PresentationFormat>Předvádění na obrazovce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26</cp:revision>
  <cp:lastPrinted>2012-08-29T09:06:59Z</cp:lastPrinted>
  <dcterms:created xsi:type="dcterms:W3CDTF">2012-08-27T10:19:28Z</dcterms:created>
  <dcterms:modified xsi:type="dcterms:W3CDTF">2013-05-16T06:15:59Z</dcterms:modified>
</cp:coreProperties>
</file>