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5" r:id="rId21"/>
    <p:sldId id="286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00FF"/>
    <a:srgbClr val="3333CC"/>
    <a:srgbClr val="FF6600"/>
    <a:srgbClr val="FF3399"/>
    <a:srgbClr val="9933FF"/>
    <a:srgbClr val="008000"/>
    <a:srgbClr val="663300"/>
    <a:srgbClr val="00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48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VY_52_INOVACE_ZBO2_4764HO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4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. 4. 2013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Autor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Bytové textilie - 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Bytové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textilie –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koberce, podlahové  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krytiny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test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diskuze, test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7386959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KELIMOVÝ KOBEREC</a:t>
            </a:r>
          </a:p>
          <a:p>
            <a:endParaRPr lang="cs-CZ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má charakteristickou gobelínovou strukturu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FF0000"/>
                </a:solidFill>
              </a:rPr>
              <a:t>je oboulícní, přičemž rub a líc má stejný vzor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>
                <a:solidFill>
                  <a:srgbClr val="008000"/>
                </a:solidFill>
              </a:rPr>
              <a:t>v</a:t>
            </a:r>
            <a:r>
              <a:rPr lang="cs-CZ" sz="2400" dirty="0" smtClean="0">
                <a:solidFill>
                  <a:srgbClr val="008000"/>
                </a:solidFill>
              </a:rPr>
              <a:t>azba plátnová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zor geometrický s hladkým povrchem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Použití: </a:t>
            </a:r>
            <a:r>
              <a:rPr lang="cs-CZ" sz="2400" dirty="0" smtClean="0">
                <a:solidFill>
                  <a:srgbClr val="FF0000"/>
                </a:solidFill>
              </a:rPr>
              <a:t>do společenských místností, obývacích</a:t>
            </a:r>
          </a:p>
          <a:p>
            <a:r>
              <a:rPr lang="cs-CZ" sz="2400" dirty="0">
                <a:solidFill>
                  <a:srgbClr val="FF0000"/>
                </a:solidFill>
              </a:rPr>
              <a:t>	</a:t>
            </a:r>
            <a:r>
              <a:rPr lang="cs-CZ" sz="2400" dirty="0" smtClean="0">
                <a:solidFill>
                  <a:srgbClr val="FF0000"/>
                </a:solidFill>
              </a:rPr>
              <a:t>   pokojů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52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7835799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BUKLKÉ </a:t>
            </a:r>
          </a:p>
          <a:p>
            <a:endParaRPr lang="cs-CZ" sz="28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B050"/>
                </a:solidFill>
              </a:rPr>
              <a:t>jednolícní tkanina příčně vroubkovaná se zrnitou</a:t>
            </a:r>
          </a:p>
          <a:p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smtClean="0">
                <a:solidFill>
                  <a:srgbClr val="00B050"/>
                </a:solidFill>
              </a:rPr>
              <a:t>  povrchovou strukturou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yrábí se na prutových stavech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á tři osnovy (vlasovou, vazná, výplňkovou) </a:t>
            </a:r>
          </a:p>
          <a:p>
            <a:r>
              <a:rPr lang="cs-CZ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</a:rPr>
              <a:t>  a jeden útek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>
                <a:solidFill>
                  <a:srgbClr val="FF0000"/>
                </a:solidFill>
              </a:rPr>
              <a:t>v</a:t>
            </a:r>
            <a:r>
              <a:rPr lang="cs-CZ" sz="2400" dirty="0" smtClean="0">
                <a:solidFill>
                  <a:srgbClr val="FF0000"/>
                </a:solidFill>
              </a:rPr>
              <a:t>yrábí se jako běhouny nebo hotové koberce </a:t>
            </a:r>
          </a:p>
          <a:p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smtClean="0">
                <a:solidFill>
                  <a:srgbClr val="FF0000"/>
                </a:solidFill>
              </a:rPr>
              <a:t>  v různých rozměrech</a:t>
            </a:r>
          </a:p>
          <a:p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Použití: </a:t>
            </a:r>
            <a:r>
              <a:rPr lang="cs-CZ" sz="2400" dirty="0" smtClean="0">
                <a:solidFill>
                  <a:srgbClr val="FF00FF"/>
                </a:solidFill>
              </a:rPr>
              <a:t>obýváky, ložnice, dětské pokoje apod.</a:t>
            </a:r>
            <a:endParaRPr lang="cs-CZ" sz="2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01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732249"/>
            <a:ext cx="857798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FRIZÉ KOBEREC</a:t>
            </a:r>
          </a:p>
          <a:p>
            <a:endParaRPr lang="cs-CZ" sz="2800" b="1" i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rgbClr val="0000CC"/>
                </a:solidFill>
              </a:rPr>
              <a:t>jednolícní tkanina s plochami tvořenými taženým </a:t>
            </a:r>
          </a:p>
          <a:p>
            <a:r>
              <a:rPr lang="cs-CZ" sz="2400" dirty="0" smtClean="0">
                <a:solidFill>
                  <a:srgbClr val="0000CC"/>
                </a:solidFill>
              </a:rPr>
              <a:t>   vlasem, tj. zrnitým povrchem, a plochami tvořenými</a:t>
            </a:r>
          </a:p>
          <a:p>
            <a:r>
              <a:rPr lang="cs-CZ" sz="2400" dirty="0" smtClean="0">
                <a:solidFill>
                  <a:srgbClr val="0000CC"/>
                </a:solidFill>
              </a:rPr>
              <a:t>   rozřezanými smyčkami, tj. vlasem.  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střídání těchto ploch a barevné provedení vytváří vzor</a:t>
            </a:r>
          </a:p>
          <a:p>
            <a:r>
              <a:rPr lang="cs-CZ" sz="2400" dirty="0" smtClean="0">
                <a:solidFill>
                  <a:schemeClr val="accent3">
                    <a:lumMod val="75000"/>
                  </a:schemeClr>
                </a:solidFill>
              </a:rPr>
              <a:t>   na povrchu koberce</a:t>
            </a: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400" dirty="0" smtClean="0">
                <a:solidFill>
                  <a:srgbClr val="FF00FF"/>
                </a:solidFill>
              </a:rPr>
              <a:t>obýváky, chodby, klidové prostory</a:t>
            </a:r>
            <a:endParaRPr lang="cs-CZ" sz="2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764704"/>
            <a:ext cx="86453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VELUROVÝ KOBEREC</a:t>
            </a:r>
          </a:p>
          <a:p>
            <a:r>
              <a:rPr lang="cs-CZ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008000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0070C0"/>
                </a:solidFill>
              </a:rPr>
              <a:t>tkanina s vlasovým povrchem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0000"/>
                </a:solidFill>
              </a:rPr>
              <a:t>t</a:t>
            </a:r>
            <a:r>
              <a:rPr lang="cs-CZ" sz="2800" dirty="0" smtClean="0">
                <a:solidFill>
                  <a:srgbClr val="FF0000"/>
                </a:solidFill>
              </a:rPr>
              <a:t>ká se na prutových stavech, vlas tvoří osnova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7030A0"/>
                </a:solidFill>
              </a:rPr>
              <a:t>koberce bývají jednobarevné nebo podélně</a:t>
            </a:r>
          </a:p>
          <a:p>
            <a:r>
              <a:rPr lang="cs-CZ" sz="2800" dirty="0">
                <a:solidFill>
                  <a:srgbClr val="7030A0"/>
                </a:solidFill>
              </a:rPr>
              <a:t> </a:t>
            </a:r>
            <a:r>
              <a:rPr lang="cs-CZ" sz="2800" dirty="0" smtClean="0">
                <a:solidFill>
                  <a:srgbClr val="7030A0"/>
                </a:solidFill>
              </a:rPr>
              <a:t>   pruhované</a:t>
            </a:r>
          </a:p>
          <a:p>
            <a:endParaRPr lang="cs-CZ" sz="2800" dirty="0">
              <a:solidFill>
                <a:srgbClr val="7030A0"/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C00000"/>
                </a:solidFill>
              </a:rPr>
              <a:t>společenské místnosti, klidové prostory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39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908720"/>
            <a:ext cx="891141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DVOJPLYŠOVÝ KOBEREC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ednolícní tkanina s vlasem vytvořeným </a:t>
            </a:r>
          </a:p>
          <a:p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   osnovou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00FF"/>
                </a:solidFill>
              </a:rPr>
              <a:t>m</a:t>
            </a:r>
            <a:r>
              <a:rPr lang="cs-CZ" sz="2800" dirty="0" smtClean="0">
                <a:solidFill>
                  <a:srgbClr val="FF00FF"/>
                </a:solidFill>
              </a:rPr>
              <a:t>á jemný hladký povrch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6600"/>
                </a:solidFill>
              </a:rPr>
              <a:t>t</a:t>
            </a:r>
            <a:r>
              <a:rPr lang="cs-CZ" sz="2800" dirty="0" smtClean="0">
                <a:solidFill>
                  <a:srgbClr val="FF6600"/>
                </a:solidFill>
              </a:rPr>
              <a:t>ká se na speciálních stavech tak, že se vyrábí 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tkají dvě tkaniny nad sebou a mají společnou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osnovu, která se rozřeže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8000"/>
                </a:solidFill>
              </a:rPr>
              <a:t>h</a:t>
            </a:r>
            <a:r>
              <a:rPr lang="cs-CZ" sz="2800" dirty="0" smtClean="0">
                <a:solidFill>
                  <a:srgbClr val="008000"/>
                </a:solidFill>
              </a:rPr>
              <a:t>otové koberce se opatřují třásněmi</a:t>
            </a:r>
          </a:p>
          <a:p>
            <a:endParaRPr lang="cs-CZ" sz="2800" dirty="0">
              <a:solidFill>
                <a:srgbClr val="FF6600"/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3333CC"/>
                </a:solidFill>
              </a:rPr>
              <a:t>klidové prostory, reprezentační místnosti</a:t>
            </a:r>
          </a:p>
          <a:p>
            <a:r>
              <a:rPr lang="cs-CZ" sz="2800" dirty="0">
                <a:solidFill>
                  <a:srgbClr val="3333CC"/>
                </a:solidFill>
              </a:rPr>
              <a:t>	</a:t>
            </a:r>
            <a:r>
              <a:rPr lang="cs-CZ" sz="2800" dirty="0" smtClean="0">
                <a:solidFill>
                  <a:srgbClr val="3333CC"/>
                </a:solidFill>
              </a:rPr>
              <a:t>     </a:t>
            </a:r>
            <a:endParaRPr lang="cs-CZ" sz="28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48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620688"/>
            <a:ext cx="870462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VÁZANÉ KOBERCE</a:t>
            </a:r>
          </a:p>
          <a:p>
            <a:r>
              <a:rPr lang="cs-CZ" sz="28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FF6600"/>
              </a:solidFill>
            </a:endParaRPr>
          </a:p>
          <a:p>
            <a:r>
              <a:rPr lang="cs-CZ" sz="28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učně vázané 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– jednolícní tkanina</a:t>
            </a:r>
          </a:p>
          <a:p>
            <a:r>
              <a:rPr lang="cs-CZ" sz="2800" b="1" i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b="1" i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</a:t>
            </a:r>
            <a:r>
              <a:rPr lang="cs-CZ" sz="2800" dirty="0" smtClean="0">
                <a:solidFill>
                  <a:srgbClr val="009999"/>
                </a:solidFill>
              </a:rPr>
              <a:t>- vlase se váže z nastříhané příze</a:t>
            </a:r>
          </a:p>
          <a:p>
            <a:r>
              <a:rPr lang="cs-CZ" sz="28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- </a:t>
            </a:r>
            <a:r>
              <a:rPr lang="cs-CZ" sz="2800" dirty="0" smtClean="0">
                <a:solidFill>
                  <a:srgbClr val="009999"/>
                </a:solidFill>
              </a:rPr>
              <a:t>hustota je dána počtem uzlíků</a:t>
            </a:r>
          </a:p>
          <a:p>
            <a:r>
              <a:rPr lang="cs-CZ" sz="2800" b="1" i="1" dirty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</a:p>
          <a:p>
            <a:r>
              <a:rPr lang="cs-CZ" sz="2800" b="1" i="1" dirty="0" smtClean="0">
                <a:solidFill>
                  <a:srgbClr val="0099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Strojně vázané  </a:t>
            </a:r>
            <a:r>
              <a:rPr lang="cs-CZ" sz="2800" dirty="0" smtClean="0">
                <a:solidFill>
                  <a:srgbClr val="009999"/>
                </a:solidFill>
              </a:rPr>
              <a:t>– </a:t>
            </a:r>
            <a:r>
              <a:rPr lang="cs-CZ" sz="2800" dirty="0" smtClean="0">
                <a:solidFill>
                  <a:srgbClr val="FF0000"/>
                </a:solidFill>
              </a:rPr>
              <a:t>jednolícní tkanina s jemnou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		  povrchovou strukturou vlasu</a:t>
            </a:r>
          </a:p>
          <a:p>
            <a:r>
              <a:rPr lang="cs-CZ" sz="2800" dirty="0">
                <a:solidFill>
                  <a:srgbClr val="009999"/>
                </a:solidFill>
              </a:rPr>
              <a:t>	</a:t>
            </a:r>
            <a:r>
              <a:rPr lang="cs-CZ" sz="2800" dirty="0" smtClean="0">
                <a:solidFill>
                  <a:srgbClr val="009999"/>
                </a:solidFill>
              </a:rPr>
              <a:t>		</a:t>
            </a:r>
            <a:r>
              <a:rPr lang="cs-CZ" sz="2800" dirty="0" smtClean="0">
                <a:solidFill>
                  <a:srgbClr val="FF6600"/>
                </a:solidFill>
              </a:rPr>
              <a:t>- speciální stroje vážou uzlíky</a:t>
            </a:r>
          </a:p>
          <a:p>
            <a:r>
              <a:rPr lang="cs-CZ" sz="2800" dirty="0">
                <a:solidFill>
                  <a:srgbClr val="FF6600"/>
                </a:solidFill>
              </a:rPr>
              <a:t>	</a:t>
            </a:r>
            <a:r>
              <a:rPr lang="cs-CZ" sz="2800" dirty="0" smtClean="0">
                <a:solidFill>
                  <a:srgbClr val="FF6600"/>
                </a:solidFill>
              </a:rPr>
              <a:t>		   v počtu 30 000 až 80 000 uzlů</a:t>
            </a:r>
          </a:p>
          <a:p>
            <a:r>
              <a:rPr lang="cs-CZ" sz="2800" dirty="0">
                <a:solidFill>
                  <a:srgbClr val="FF6600"/>
                </a:solidFill>
              </a:rPr>
              <a:t>	</a:t>
            </a:r>
            <a:r>
              <a:rPr lang="cs-CZ" sz="2800" dirty="0" smtClean="0">
                <a:solidFill>
                  <a:srgbClr val="FF6600"/>
                </a:solidFill>
              </a:rPr>
              <a:t>		   na 1 m2</a:t>
            </a: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rgbClr val="FF00FF"/>
                </a:solidFill>
              </a:rPr>
              <a:t>nástěnné koberce</a:t>
            </a:r>
            <a:endParaRPr lang="cs-CZ" sz="2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50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476672"/>
            <a:ext cx="8555547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VŠÍVANÉ KOBERCE</a:t>
            </a:r>
          </a:p>
          <a:p>
            <a:endParaRPr lang="cs-CZ" sz="2800" b="1" i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TAŽENÉ VŠÍVANÉ KOBERCE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0000"/>
                </a:solidFill>
              </a:rPr>
              <a:t>jednolícní textilie s povrchem vytvořených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   ze smyček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3333CC"/>
                </a:solidFill>
              </a:rPr>
              <a:t>p</a:t>
            </a:r>
            <a:r>
              <a:rPr lang="cs-CZ" sz="2800" dirty="0" smtClean="0">
                <a:solidFill>
                  <a:srgbClr val="3333CC"/>
                </a:solidFill>
              </a:rPr>
              <a:t>odkladová textilie obvykle jutová, POP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6600"/>
                </a:solidFill>
              </a:rPr>
              <a:t>r</a:t>
            </a:r>
            <a:r>
              <a:rPr lang="cs-CZ" sz="2800" dirty="0" smtClean="0">
                <a:solidFill>
                  <a:srgbClr val="FF6600"/>
                </a:solidFill>
              </a:rPr>
              <a:t>ubová strana opatřena vhodným lepidlem,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které zajišťuje stabilitu smyčky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FF6600"/>
                </a:solidFill>
              </a:rPr>
              <a:t>Další úprava rubové strany je nanesení 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latexové směsi ve formě hladké pěny, vaflové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mřížky něco samolepící vrstvy nebo připojení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druhé textilie</a:t>
            </a:r>
            <a:endParaRPr lang="cs-CZ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604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64704"/>
            <a:ext cx="868539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ŘEZANÉ VŠÍVANÉ KOBERCE</a:t>
            </a:r>
          </a:p>
          <a:p>
            <a:r>
              <a:rPr lang="cs-CZ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B0F0"/>
                </a:solidFill>
              </a:rPr>
              <a:t>j</a:t>
            </a:r>
            <a:r>
              <a:rPr lang="cs-CZ" sz="2800" dirty="0" smtClean="0">
                <a:solidFill>
                  <a:srgbClr val="00B0F0"/>
                </a:solidFill>
              </a:rPr>
              <a:t>ednolícní textilie s povrchem vlasovým </a:t>
            </a:r>
          </a:p>
          <a:p>
            <a:r>
              <a:rPr lang="cs-CZ" sz="2800" dirty="0">
                <a:solidFill>
                  <a:srgbClr val="00B0F0"/>
                </a:solidFill>
              </a:rPr>
              <a:t> </a:t>
            </a:r>
            <a:r>
              <a:rPr lang="cs-CZ" sz="2800" dirty="0" smtClean="0">
                <a:solidFill>
                  <a:srgbClr val="00B0F0"/>
                </a:solidFill>
              </a:rPr>
              <a:t>  (smyčky se rozřezávají)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r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ubová úprava stejná jako u tažených </a:t>
            </a:r>
          </a:p>
          <a:p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  všívaných koberců</a:t>
            </a:r>
          </a:p>
          <a:p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Použití: všechny prostory v bytě, haly, kanceláře</a:t>
            </a:r>
          </a:p>
          <a:p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	 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   a podobně</a:t>
            </a:r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32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20688"/>
            <a:ext cx="861165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99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VELUROVÉ POJENÉ KOBERCE</a:t>
            </a:r>
          </a:p>
          <a:p>
            <a:r>
              <a:rPr lang="cs-CZ" sz="2800" b="1" i="1" dirty="0">
                <a:solidFill>
                  <a:srgbClr val="99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solidFill>
                <a:srgbClr val="9933FF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8000"/>
                </a:solidFill>
              </a:rPr>
              <a:t>jednolícní textilie s vlasovým povrchem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yrábí se jednobarevně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FF"/>
                </a:solidFill>
              </a:rPr>
              <a:t>v</a:t>
            </a:r>
            <a:r>
              <a:rPr lang="cs-CZ" sz="2800" dirty="0" smtClean="0">
                <a:solidFill>
                  <a:srgbClr val="FF00FF"/>
                </a:solidFill>
              </a:rPr>
              <a:t>las se tvoří tak, že je vlasová příze střídavě</a:t>
            </a:r>
          </a:p>
          <a:p>
            <a:r>
              <a:rPr lang="cs-CZ" sz="2800" dirty="0">
                <a:solidFill>
                  <a:srgbClr val="FF00FF"/>
                </a:solidFill>
              </a:rPr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   vkládána zvláštním zařízením na dvě </a:t>
            </a:r>
          </a:p>
          <a:p>
            <a:r>
              <a:rPr lang="cs-CZ" sz="2800" dirty="0">
                <a:solidFill>
                  <a:srgbClr val="FF00FF"/>
                </a:solidFill>
              </a:rPr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   podkladové textilie opatřené nánosem pojiva </a:t>
            </a:r>
          </a:p>
          <a:p>
            <a:r>
              <a:rPr lang="cs-CZ" sz="2800" dirty="0">
                <a:solidFill>
                  <a:srgbClr val="FF00FF"/>
                </a:solidFill>
              </a:rPr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   a pak se vlas rozřeže a vzniknou dvě textilie</a:t>
            </a:r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756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6"/>
            <a:ext cx="882324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OŠETŘOVÁNÍ KOBERCŮ</a:t>
            </a:r>
          </a:p>
          <a:p>
            <a:endParaRPr lang="cs-C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Správné ošetřování je nezbytnou podmínkou</a:t>
            </a:r>
          </a:p>
          <a:p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j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ak zajištění hygienického a estetického prostředí</a:t>
            </a:r>
          </a:p>
          <a:p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b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ytového interiéru, tak i prodloužení životnosti</a:t>
            </a:r>
          </a:p>
          <a:p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oberců. </a:t>
            </a:r>
          </a:p>
          <a:p>
            <a:endParaRPr lang="cs-CZ" sz="2800" dirty="0"/>
          </a:p>
          <a:p>
            <a:r>
              <a:rPr lang="cs-CZ" sz="2800" dirty="0" smtClean="0">
                <a:solidFill>
                  <a:srgbClr val="9933FF"/>
                </a:solidFill>
              </a:rPr>
              <a:t>Čištění koberců se provádí: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8000"/>
                </a:solidFill>
              </a:rPr>
              <a:t>v</a:t>
            </a:r>
            <a:r>
              <a:rPr lang="cs-CZ" sz="2800" dirty="0" smtClean="0">
                <a:solidFill>
                  <a:srgbClr val="008000"/>
                </a:solidFill>
              </a:rPr>
              <a:t>ysáváním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FF00FF"/>
                </a:solidFill>
              </a:rPr>
              <a:t>k</a:t>
            </a:r>
            <a:r>
              <a:rPr lang="cs-CZ" sz="2800" dirty="0" smtClean="0">
                <a:solidFill>
                  <a:srgbClr val="FF00FF"/>
                </a:solidFill>
              </a:rPr>
              <a:t>lepáním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FF6600"/>
                </a:solidFill>
              </a:rPr>
              <a:t>c</a:t>
            </a:r>
            <a:r>
              <a:rPr lang="cs-CZ" sz="2800" dirty="0" smtClean="0">
                <a:solidFill>
                  <a:srgbClr val="FF6600"/>
                </a:solidFill>
              </a:rPr>
              <a:t>hemickým čištěním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0000CC"/>
                </a:solidFill>
              </a:rPr>
              <a:t>p</a:t>
            </a:r>
            <a:r>
              <a:rPr lang="cs-CZ" sz="2800" dirty="0" smtClean="0">
                <a:solidFill>
                  <a:srgbClr val="0000CC"/>
                </a:solidFill>
              </a:rPr>
              <a:t>raním </a:t>
            </a:r>
            <a:endParaRPr lang="cs-CZ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367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80728"/>
            <a:ext cx="1847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206017" y="1502302"/>
            <a:ext cx="666240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BYTOVÉ TEXTILIE</a:t>
            </a:r>
          </a:p>
          <a:p>
            <a:pPr algn="ctr"/>
            <a:endParaRPr lang="cs-CZ" sz="48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cs-CZ" sz="4800" b="1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KOBERCE</a:t>
            </a:r>
          </a:p>
          <a:p>
            <a:pPr algn="ctr"/>
            <a:r>
              <a:rPr lang="cs-CZ" sz="4800" b="1" cap="none" spc="0" dirty="0" smtClean="0">
                <a:ln w="1905"/>
                <a:solidFill>
                  <a:srgbClr val="FF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PODLAHOVÉ KRYTINY</a:t>
            </a:r>
            <a:endParaRPr lang="cs-CZ" sz="48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28905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13716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PODLAHOVÉ KRYTINY</a:t>
            </a:r>
          </a:p>
          <a:p>
            <a:endParaRPr lang="cs-CZ" sz="2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3333CC"/>
                </a:solidFill>
              </a:rPr>
              <a:t>Podlahové kratiny, nazývané též podlahoviny,</a:t>
            </a:r>
          </a:p>
          <a:p>
            <a:r>
              <a:rPr lang="cs-CZ" sz="2800" dirty="0">
                <a:solidFill>
                  <a:srgbClr val="3333CC"/>
                </a:solidFill>
              </a:rPr>
              <a:t>j</a:t>
            </a:r>
            <a:r>
              <a:rPr lang="cs-CZ" sz="2800" dirty="0" smtClean="0">
                <a:solidFill>
                  <a:srgbClr val="3333CC"/>
                </a:solidFill>
              </a:rPr>
              <a:t>sou výrobky sloužící k pokrývání podlah </a:t>
            </a:r>
          </a:p>
          <a:p>
            <a:r>
              <a:rPr lang="cs-CZ" sz="2800" dirty="0" smtClean="0">
                <a:solidFill>
                  <a:srgbClr val="3333CC"/>
                </a:solidFill>
              </a:rPr>
              <a:t>bytových interiérů nebo jiných místností.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Podlahové krytiny se vyrábějí :</a:t>
            </a: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FF00FF"/>
                </a:solidFill>
              </a:rPr>
              <a:t>z</a:t>
            </a:r>
            <a:r>
              <a:rPr lang="cs-CZ" sz="2800" dirty="0" smtClean="0">
                <a:solidFill>
                  <a:srgbClr val="FF00FF"/>
                </a:solidFill>
              </a:rPr>
              <a:t> polyvinylchloridu (PVC)</a:t>
            </a: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FF00FF"/>
                </a:solidFill>
              </a:rPr>
              <a:t>z</a:t>
            </a:r>
            <a:r>
              <a:rPr lang="cs-CZ" sz="2800" dirty="0" smtClean="0">
                <a:solidFill>
                  <a:srgbClr val="FF00FF"/>
                </a:solidFill>
              </a:rPr>
              <a:t> pryže </a:t>
            </a:r>
          </a:p>
          <a:p>
            <a:pPr marL="514350" indent="-514350">
              <a:buAutoNum type="arabicPeriod"/>
            </a:pPr>
            <a:r>
              <a:rPr lang="cs-CZ" sz="2800" dirty="0">
                <a:solidFill>
                  <a:srgbClr val="FF00FF"/>
                </a:solidFill>
              </a:rPr>
              <a:t>z</a:t>
            </a:r>
            <a:r>
              <a:rPr lang="cs-CZ" sz="2800" dirty="0" smtClean="0">
                <a:solidFill>
                  <a:srgbClr val="FF00FF"/>
                </a:solidFill>
              </a:rPr>
              <a:t> korku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00FF"/>
                </a:solidFill>
              </a:rPr>
              <a:t>lepenkové</a:t>
            </a:r>
          </a:p>
          <a:p>
            <a:pPr marL="514350" indent="-514350">
              <a:buAutoNum type="arabicPeriod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967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8541" y="691125"/>
            <a:ext cx="893545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7030A0"/>
                </a:solidFill>
              </a:rPr>
              <a:t>Veškeré podlahové krytiny vyžadují, aby byly </a:t>
            </a:r>
          </a:p>
          <a:p>
            <a:r>
              <a:rPr lang="cs-CZ" sz="2800" dirty="0">
                <a:solidFill>
                  <a:srgbClr val="7030A0"/>
                </a:solidFill>
              </a:rPr>
              <a:t>p</a:t>
            </a:r>
            <a:r>
              <a:rPr lang="cs-CZ" sz="2800" dirty="0" smtClean="0">
                <a:solidFill>
                  <a:srgbClr val="7030A0"/>
                </a:solidFill>
              </a:rPr>
              <a:t>okládány na podlahy rovné, hladké, 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s bezprašným povrchem, bez trhlin, prohlubenin, </a:t>
            </a:r>
          </a:p>
          <a:p>
            <a:r>
              <a:rPr lang="cs-CZ" sz="2800" dirty="0">
                <a:solidFill>
                  <a:srgbClr val="7030A0"/>
                </a:solidFill>
              </a:rPr>
              <a:t>v</a:t>
            </a:r>
            <a:r>
              <a:rPr lang="cs-CZ" sz="2800" dirty="0" smtClean="0">
                <a:solidFill>
                  <a:srgbClr val="7030A0"/>
                </a:solidFill>
              </a:rPr>
              <a:t>ýčnělků a bez mastnot.</a:t>
            </a:r>
          </a:p>
          <a:p>
            <a:endParaRPr lang="cs-CZ" sz="2800" dirty="0">
              <a:solidFill>
                <a:srgbClr val="7030A0"/>
              </a:solidFill>
            </a:endParaRPr>
          </a:p>
          <a:p>
            <a:r>
              <a:rPr lang="cs-CZ" sz="2800" dirty="0" smtClean="0">
                <a:solidFill>
                  <a:srgbClr val="009999"/>
                </a:solidFill>
              </a:rPr>
              <a:t>Podlahové krytiny lze pokládat volně v pásech,</a:t>
            </a:r>
          </a:p>
          <a:p>
            <a:r>
              <a:rPr lang="cs-CZ" sz="2800" dirty="0">
                <a:solidFill>
                  <a:srgbClr val="009999"/>
                </a:solidFill>
              </a:rPr>
              <a:t>l</a:t>
            </a:r>
            <a:r>
              <a:rPr lang="cs-CZ" sz="2800" dirty="0" smtClean="0">
                <a:solidFill>
                  <a:srgbClr val="009999"/>
                </a:solidFill>
              </a:rPr>
              <a:t>epit v kostkách nebo pásech, vhodně mechanicky</a:t>
            </a:r>
          </a:p>
          <a:p>
            <a:r>
              <a:rPr lang="cs-CZ" sz="2800" dirty="0">
                <a:solidFill>
                  <a:srgbClr val="009999"/>
                </a:solidFill>
              </a:rPr>
              <a:t>p</a:t>
            </a:r>
            <a:r>
              <a:rPr lang="cs-CZ" sz="2800" dirty="0" smtClean="0">
                <a:solidFill>
                  <a:srgbClr val="009999"/>
                </a:solidFill>
              </a:rPr>
              <a:t>řichytit přibitím nebo zalisováním.</a:t>
            </a:r>
            <a:endParaRPr lang="cs-CZ" sz="2800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3967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85022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Opakovací test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3333CC"/>
                </a:solidFill>
              </a:rPr>
              <a:t>K čemu nám složí podlahové textilie</a:t>
            </a:r>
          </a:p>
          <a:p>
            <a:endParaRPr lang="cs-CZ" sz="2800" dirty="0" smtClean="0">
              <a:solidFill>
                <a:srgbClr val="3333CC"/>
              </a:solidFill>
            </a:endParaRPr>
          </a:p>
          <a:p>
            <a:r>
              <a:rPr lang="cs-CZ" sz="2800" dirty="0" smtClean="0">
                <a:solidFill>
                  <a:srgbClr val="C00000"/>
                </a:solidFill>
              </a:rPr>
              <a:t>a) k </a:t>
            </a:r>
            <a:r>
              <a:rPr lang="cs-CZ" sz="2800" dirty="0">
                <a:solidFill>
                  <a:srgbClr val="C00000"/>
                </a:solidFill>
              </a:rPr>
              <a:t>zvukové a tepelné izolaci</a:t>
            </a:r>
          </a:p>
          <a:p>
            <a:r>
              <a:rPr lang="cs-CZ" sz="2800" dirty="0" smtClean="0">
                <a:solidFill>
                  <a:srgbClr val="FFC000"/>
                </a:solidFill>
              </a:rPr>
              <a:t>b) k </a:t>
            </a:r>
            <a:r>
              <a:rPr lang="cs-CZ" sz="2800" dirty="0">
                <a:solidFill>
                  <a:srgbClr val="FFC000"/>
                </a:solidFill>
              </a:rPr>
              <a:t>dekoračně estetickému účinku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c) k </a:t>
            </a:r>
            <a:r>
              <a:rPr lang="cs-CZ" sz="2800" dirty="0">
                <a:solidFill>
                  <a:srgbClr val="FF00FF"/>
                </a:solidFill>
              </a:rPr>
              <a:t>útulnosti a odlehčení </a:t>
            </a:r>
            <a:r>
              <a:rPr lang="cs-CZ" sz="2800" dirty="0" smtClean="0">
                <a:solidFill>
                  <a:srgbClr val="FF00FF"/>
                </a:solidFill>
              </a:rPr>
              <a:t>prostoru</a:t>
            </a:r>
          </a:p>
          <a:p>
            <a:r>
              <a:rPr lang="cs-CZ" sz="2800" dirty="0" smtClean="0">
                <a:solidFill>
                  <a:srgbClr val="008000"/>
                </a:solidFill>
              </a:rPr>
              <a:t>d) k pohlcování prach a nečistot</a:t>
            </a:r>
          </a:p>
          <a:p>
            <a:r>
              <a:rPr lang="cs-CZ" sz="2800" dirty="0" smtClean="0">
                <a:solidFill>
                  <a:srgbClr val="9933FF"/>
                </a:solidFill>
              </a:rPr>
              <a:t>e) je to dáno pravidlem bytové kultury</a:t>
            </a:r>
          </a:p>
          <a:p>
            <a:endParaRPr lang="cs-CZ" sz="2800" dirty="0">
              <a:solidFill>
                <a:srgbClr val="9933FF"/>
              </a:solidFill>
            </a:endParaRPr>
          </a:p>
          <a:p>
            <a:r>
              <a:rPr lang="cs-CZ" sz="2800" dirty="0" smtClean="0">
                <a:solidFill>
                  <a:srgbClr val="9933FF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3 body</a:t>
            </a:r>
            <a:endParaRPr lang="cs-CZ" sz="2800" dirty="0">
              <a:solidFill>
                <a:srgbClr val="FF0000"/>
              </a:solidFill>
            </a:endParaRPr>
          </a:p>
          <a:p>
            <a:endParaRPr lang="cs-CZ" sz="2800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70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76626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2. Na kobercích nejvíce požadujeme</a:t>
            </a:r>
          </a:p>
          <a:p>
            <a:r>
              <a:rPr lang="cs-CZ" sz="2800" dirty="0"/>
              <a:t> </a:t>
            </a: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9933FF"/>
                </a:solidFill>
              </a:rPr>
              <a:t>snadné </a:t>
            </a:r>
            <a:r>
              <a:rPr lang="cs-CZ" sz="2800" dirty="0">
                <a:solidFill>
                  <a:srgbClr val="9933FF"/>
                </a:solidFill>
              </a:rPr>
              <a:t>a pohodlné </a:t>
            </a:r>
            <a:r>
              <a:rPr lang="cs-CZ" sz="2800" dirty="0" smtClean="0">
                <a:solidFill>
                  <a:srgbClr val="9933FF"/>
                </a:solidFill>
              </a:rPr>
              <a:t>čištění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9999"/>
                </a:solidFill>
              </a:rPr>
              <a:t>s</a:t>
            </a:r>
            <a:r>
              <a:rPr lang="cs-CZ" sz="2800" dirty="0" smtClean="0">
                <a:solidFill>
                  <a:srgbClr val="009999"/>
                </a:solidFill>
              </a:rPr>
              <a:t>nadné praní a sušení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8000"/>
                </a:solidFill>
              </a:rPr>
              <a:t>s</a:t>
            </a:r>
            <a:r>
              <a:rPr lang="cs-CZ" sz="2800" dirty="0" smtClean="0">
                <a:solidFill>
                  <a:srgbClr val="008000"/>
                </a:solidFill>
              </a:rPr>
              <a:t>nadné klepání a vysávání</a:t>
            </a:r>
          </a:p>
          <a:p>
            <a:endParaRPr lang="cs-CZ" sz="2800" dirty="0">
              <a:solidFill>
                <a:srgbClr val="008000"/>
              </a:solidFill>
            </a:endParaRPr>
          </a:p>
          <a:p>
            <a:r>
              <a:rPr lang="cs-CZ" sz="2800" dirty="0" smtClean="0">
                <a:solidFill>
                  <a:srgbClr val="008000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1 bod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66304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7959230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FF"/>
                </a:solidFill>
              </a:rPr>
              <a:t>3. Co to jsou podlahové textilie? 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odlahové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textilie jsou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koberce,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jejichž 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  lícovou stranu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tvoří textilní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materiál a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    jsou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určeny k pokrývání podlah v bytech </a:t>
            </a:r>
            <a:endParaRPr lang="cs-CZ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>
                <a:solidFill>
                  <a:srgbClr val="663300"/>
                </a:solidFill>
              </a:rPr>
              <a:t>b) Podlahové textilie jsou koberce, jejichž </a:t>
            </a:r>
          </a:p>
          <a:p>
            <a:r>
              <a:rPr lang="cs-CZ" sz="2800" dirty="0">
                <a:solidFill>
                  <a:srgbClr val="663300"/>
                </a:solidFill>
              </a:rPr>
              <a:t>    lícovou stranu tvoří textilní </a:t>
            </a:r>
            <a:r>
              <a:rPr lang="cs-CZ" sz="2800" dirty="0" smtClean="0">
                <a:solidFill>
                  <a:srgbClr val="663300"/>
                </a:solidFill>
              </a:rPr>
              <a:t>syntetický</a:t>
            </a:r>
          </a:p>
          <a:p>
            <a:r>
              <a:rPr lang="cs-CZ" sz="2800" dirty="0" smtClean="0">
                <a:solidFill>
                  <a:srgbClr val="663300"/>
                </a:solidFill>
              </a:rPr>
              <a:t>    materiál a jsou </a:t>
            </a:r>
            <a:r>
              <a:rPr lang="cs-CZ" sz="2800" dirty="0">
                <a:solidFill>
                  <a:srgbClr val="663300"/>
                </a:solidFill>
              </a:rPr>
              <a:t>určeny k pokrývání </a:t>
            </a:r>
            <a:r>
              <a:rPr lang="cs-CZ" sz="2800" dirty="0" smtClean="0">
                <a:solidFill>
                  <a:srgbClr val="663300"/>
                </a:solidFill>
              </a:rPr>
              <a:t>podlah</a:t>
            </a:r>
          </a:p>
          <a:p>
            <a:endParaRPr lang="cs-CZ" sz="2800" dirty="0" smtClean="0">
              <a:solidFill>
                <a:srgbClr val="663300"/>
              </a:solidFill>
            </a:endParaRPr>
          </a:p>
          <a:p>
            <a:r>
              <a:rPr lang="cs-CZ" sz="2800" dirty="0">
                <a:solidFill>
                  <a:srgbClr val="FF6600"/>
                </a:solidFill>
              </a:rPr>
              <a:t>c) </a:t>
            </a:r>
            <a:r>
              <a:rPr lang="cs-CZ" sz="2800" dirty="0" smtClean="0">
                <a:solidFill>
                  <a:srgbClr val="FF6600"/>
                </a:solidFill>
              </a:rPr>
              <a:t>podlahové </a:t>
            </a:r>
            <a:r>
              <a:rPr lang="cs-CZ" sz="2800" dirty="0">
                <a:solidFill>
                  <a:srgbClr val="FF6600"/>
                </a:solidFill>
              </a:rPr>
              <a:t>textilie jsou koberce, jejichž </a:t>
            </a:r>
          </a:p>
          <a:p>
            <a:r>
              <a:rPr lang="cs-CZ" sz="2800" dirty="0">
                <a:solidFill>
                  <a:srgbClr val="FF6600"/>
                </a:solidFill>
              </a:rPr>
              <a:t>    lícovou stranu tvoří </a:t>
            </a:r>
            <a:r>
              <a:rPr lang="cs-CZ" sz="2800" dirty="0" smtClean="0">
                <a:solidFill>
                  <a:srgbClr val="FF6600"/>
                </a:solidFill>
              </a:rPr>
              <a:t>vlna a nejsou </a:t>
            </a:r>
            <a:r>
              <a:rPr lang="cs-CZ" sz="2800" dirty="0">
                <a:solidFill>
                  <a:srgbClr val="FF6600"/>
                </a:solidFill>
              </a:rPr>
              <a:t>určeny </a:t>
            </a:r>
            <a:endParaRPr lang="cs-CZ" sz="2800" dirty="0" smtClean="0">
              <a:solidFill>
                <a:srgbClr val="FF6600"/>
              </a:solidFill>
            </a:endParaRPr>
          </a:p>
          <a:p>
            <a:r>
              <a:rPr lang="cs-CZ" sz="2800" dirty="0">
                <a:solidFill>
                  <a:srgbClr val="FF6600"/>
                </a:solidFill>
              </a:rPr>
              <a:t> </a:t>
            </a:r>
            <a:r>
              <a:rPr lang="cs-CZ" sz="2800" dirty="0" smtClean="0">
                <a:solidFill>
                  <a:srgbClr val="FF6600"/>
                </a:solidFill>
              </a:rPr>
              <a:t>   k </a:t>
            </a:r>
            <a:r>
              <a:rPr lang="cs-CZ" sz="2800" dirty="0">
                <a:solidFill>
                  <a:srgbClr val="FF6600"/>
                </a:solidFill>
              </a:rPr>
              <a:t>pokrývání podlah v bytech </a:t>
            </a:r>
          </a:p>
          <a:p>
            <a:r>
              <a:rPr lang="cs-CZ" sz="2800" dirty="0" smtClean="0">
                <a:solidFill>
                  <a:srgbClr val="FF6600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   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8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11792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9933FF"/>
                </a:solidFill>
              </a:rPr>
              <a:t>4. Jak se vyrábějí koberce</a:t>
            </a:r>
          </a:p>
          <a:p>
            <a:endParaRPr lang="cs-CZ" sz="2800" dirty="0">
              <a:solidFill>
                <a:srgbClr val="9933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6600"/>
                </a:solidFill>
              </a:rPr>
              <a:t>tkaním, všíváním, pletením, předením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FF"/>
                </a:solidFill>
              </a:rPr>
              <a:t>t</a:t>
            </a:r>
            <a:r>
              <a:rPr lang="cs-CZ" sz="2800" dirty="0" smtClean="0">
                <a:solidFill>
                  <a:srgbClr val="FF00FF"/>
                </a:solidFill>
              </a:rPr>
              <a:t>kaním, vyšíváním, pojením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008000"/>
                </a:solidFill>
              </a:rPr>
              <a:t>tkaním, pletením, všíváním, vázáním</a:t>
            </a:r>
          </a:p>
          <a:p>
            <a:endParaRPr lang="cs-CZ" sz="2800" dirty="0">
              <a:solidFill>
                <a:srgbClr val="008000"/>
              </a:solidFill>
            </a:endParaRPr>
          </a:p>
          <a:p>
            <a:endParaRPr lang="cs-CZ" sz="2800" dirty="0" smtClean="0">
              <a:solidFill>
                <a:srgbClr val="008000"/>
              </a:solidFill>
            </a:endParaRPr>
          </a:p>
          <a:p>
            <a:r>
              <a:rPr lang="cs-CZ" sz="2800" dirty="0">
                <a:solidFill>
                  <a:srgbClr val="008000"/>
                </a:solidFill>
              </a:rPr>
              <a:t>	</a:t>
            </a:r>
            <a:r>
              <a:rPr lang="cs-CZ" sz="2800" dirty="0" smtClean="0">
                <a:solidFill>
                  <a:srgbClr val="008000"/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    1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04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800411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5. Jutový koberec je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9933FF"/>
                </a:solidFill>
              </a:rPr>
              <a:t>t</a:t>
            </a:r>
            <a:r>
              <a:rPr lang="cs-CZ" sz="2800" dirty="0" smtClean="0">
                <a:solidFill>
                  <a:srgbClr val="9933FF"/>
                </a:solidFill>
              </a:rPr>
              <a:t>kaný ve vazbě plátnové nebo keprové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C000"/>
                </a:solidFill>
              </a:rPr>
              <a:t>p</a:t>
            </a:r>
            <a:r>
              <a:rPr lang="cs-CZ" sz="2800" dirty="0" smtClean="0">
                <a:solidFill>
                  <a:srgbClr val="FFC000"/>
                </a:solidFill>
              </a:rPr>
              <a:t>letený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00FF"/>
                </a:solidFill>
              </a:rPr>
              <a:t>p</a:t>
            </a:r>
            <a:r>
              <a:rPr lang="cs-CZ" sz="2800" dirty="0" smtClean="0">
                <a:solidFill>
                  <a:srgbClr val="FF00FF"/>
                </a:solidFill>
              </a:rPr>
              <a:t>ojený </a:t>
            </a:r>
          </a:p>
          <a:p>
            <a:endParaRPr lang="cs-CZ" sz="2800" dirty="0">
              <a:solidFill>
                <a:srgbClr val="FF00FF"/>
              </a:solidFill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  1 bod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4266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31776"/>
            <a:ext cx="8852103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9933FF"/>
                </a:solidFill>
              </a:rPr>
              <a:t>6. Které koberce se tkají speciální tkací technikou</a:t>
            </a:r>
          </a:p>
          <a:p>
            <a:endParaRPr lang="cs-CZ" sz="2800" dirty="0">
              <a:solidFill>
                <a:srgbClr val="9933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0000"/>
                </a:solidFill>
              </a:rPr>
              <a:t>jutový, kelimový, holandský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9933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err="1" smtClean="0">
                <a:solidFill>
                  <a:srgbClr val="009999"/>
                </a:solidFill>
              </a:rPr>
              <a:t>Dvojplyšový</a:t>
            </a:r>
            <a:r>
              <a:rPr lang="cs-CZ" sz="2800" dirty="0" smtClean="0">
                <a:solidFill>
                  <a:srgbClr val="009999"/>
                </a:solidFill>
              </a:rPr>
              <a:t>, buklé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9933FF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Pojené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Raltex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, sisalový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						</a:t>
            </a:r>
            <a:r>
              <a:rPr lang="cs-CZ" sz="2800" dirty="0" smtClean="0">
                <a:solidFill>
                  <a:srgbClr val="FF0000"/>
                </a:solidFill>
              </a:rPr>
              <a:t>             1  bod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432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2736" y="678810"/>
            <a:ext cx="8717451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3399"/>
                </a:solidFill>
              </a:rPr>
              <a:t>7. U které výroby se vyrábějí 2 koberce najednou</a:t>
            </a:r>
          </a:p>
          <a:p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 err="1">
                <a:solidFill>
                  <a:srgbClr val="009999"/>
                </a:solidFill>
              </a:rPr>
              <a:t>f</a:t>
            </a:r>
            <a:r>
              <a:rPr lang="cs-CZ" sz="2800" dirty="0" err="1" smtClean="0">
                <a:solidFill>
                  <a:srgbClr val="009999"/>
                </a:solidFill>
              </a:rPr>
              <a:t>rizé</a:t>
            </a:r>
            <a:endParaRPr lang="cs-CZ" sz="2800" dirty="0" smtClean="0">
              <a:solidFill>
                <a:srgbClr val="009999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elim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 err="1">
                <a:solidFill>
                  <a:srgbClr val="FF6600"/>
                </a:solidFill>
              </a:rPr>
              <a:t>d</a:t>
            </a:r>
            <a:r>
              <a:rPr lang="cs-CZ" sz="2800" dirty="0" err="1" smtClean="0">
                <a:solidFill>
                  <a:srgbClr val="FF6600"/>
                </a:solidFill>
              </a:rPr>
              <a:t>vojplyšové</a:t>
            </a:r>
            <a:r>
              <a:rPr lang="cs-CZ" sz="2800" dirty="0" smtClean="0">
                <a:solidFill>
                  <a:srgbClr val="FF6600"/>
                </a:solidFill>
              </a:rPr>
              <a:t> 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6600"/>
              </a:solidFill>
            </a:endParaRPr>
          </a:p>
          <a:p>
            <a:r>
              <a:rPr lang="cs-CZ" sz="2800" dirty="0" smtClean="0">
                <a:solidFill>
                  <a:srgbClr val="FF6600"/>
                </a:solidFill>
              </a:rPr>
              <a:t>							</a:t>
            </a:r>
            <a:r>
              <a:rPr lang="cs-CZ" sz="2800" dirty="0" smtClean="0">
                <a:solidFill>
                  <a:srgbClr val="FF0000"/>
                </a:solidFill>
              </a:rPr>
              <a:t>     1 bod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090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980728"/>
            <a:ext cx="821891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8. Nástěnné koberce – gobelíny – se nejčastěji</a:t>
            </a:r>
          </a:p>
          <a:p>
            <a:r>
              <a:rPr lang="cs-CZ" sz="2800" dirty="0">
                <a:solidFill>
                  <a:srgbClr val="00B050"/>
                </a:solidFill>
              </a:rPr>
              <a:t> </a:t>
            </a:r>
            <a:r>
              <a:rPr lang="cs-CZ" sz="2800" dirty="0" smtClean="0">
                <a:solidFill>
                  <a:srgbClr val="00B050"/>
                </a:solidFill>
              </a:rPr>
              <a:t>   vyrábějí</a:t>
            </a:r>
          </a:p>
          <a:p>
            <a:endParaRPr lang="cs-CZ" sz="2800" dirty="0">
              <a:solidFill>
                <a:srgbClr val="00B050"/>
              </a:solidFill>
            </a:endParaRP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FF3399"/>
                </a:solidFill>
              </a:rPr>
              <a:t>r</a:t>
            </a:r>
            <a:r>
              <a:rPr lang="cs-CZ" sz="2800" dirty="0" smtClean="0">
                <a:solidFill>
                  <a:srgbClr val="FF3399"/>
                </a:solidFill>
              </a:rPr>
              <a:t>učně vázané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70C0"/>
                </a:solidFill>
              </a:rPr>
              <a:t>r</a:t>
            </a:r>
            <a:r>
              <a:rPr lang="cs-CZ" sz="2800" dirty="0" smtClean="0">
                <a:solidFill>
                  <a:srgbClr val="0070C0"/>
                </a:solidFill>
              </a:rPr>
              <a:t>učně tkané</a:t>
            </a:r>
          </a:p>
          <a:p>
            <a:pPr marL="514350" indent="-514350">
              <a:buAutoNum type="alphaLcParenR"/>
            </a:pPr>
            <a:r>
              <a:rPr lang="cs-CZ" sz="2800" dirty="0" smtClean="0">
                <a:solidFill>
                  <a:srgbClr val="FF6600"/>
                </a:solidFill>
              </a:rPr>
              <a:t>pletené </a:t>
            </a:r>
          </a:p>
          <a:p>
            <a:pPr marL="514350" indent="-514350">
              <a:buAutoNum type="alphaLcParenR"/>
            </a:pPr>
            <a:endParaRPr lang="cs-CZ" sz="2800" dirty="0">
              <a:solidFill>
                <a:srgbClr val="FF6600"/>
              </a:solidFill>
            </a:endParaRPr>
          </a:p>
          <a:p>
            <a:r>
              <a:rPr lang="cs-CZ" sz="2800" dirty="0" smtClean="0">
                <a:solidFill>
                  <a:srgbClr val="FF6600"/>
                </a:solidFill>
              </a:rPr>
              <a:t>							1 bod</a:t>
            </a:r>
            <a:endParaRPr lang="cs-CZ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4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764704"/>
            <a:ext cx="814998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BYTOVÉ TEXTILIE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Patří sem výrobky používané na pokrývání </a:t>
            </a:r>
          </a:p>
          <a:p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podlah, vyplnění a zakrytí okenního prostoru,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a potahování čalouněného nábytku a další</a:t>
            </a: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ýrobky do bytového interiéru.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Tyto výrobky slouží: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>
                <a:solidFill>
                  <a:srgbClr val="00B050"/>
                </a:solidFill>
              </a:rPr>
              <a:t>k</a:t>
            </a:r>
            <a:r>
              <a:rPr lang="cs-CZ" sz="2800" dirty="0" smtClean="0">
                <a:solidFill>
                  <a:srgbClr val="00B050"/>
                </a:solidFill>
              </a:rPr>
              <a:t> zvukové a tepelné izolaci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>
                <a:solidFill>
                  <a:srgbClr val="3333CC"/>
                </a:solidFill>
              </a:rPr>
              <a:t>k</a:t>
            </a:r>
            <a:r>
              <a:rPr lang="cs-CZ" sz="2800" dirty="0" smtClean="0">
                <a:solidFill>
                  <a:srgbClr val="3333CC"/>
                </a:solidFill>
              </a:rPr>
              <a:t> regulaci charakteru a intenzity osvětlení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>
                <a:solidFill>
                  <a:srgbClr val="A50021"/>
                </a:solidFill>
              </a:rPr>
              <a:t>k</a:t>
            </a:r>
            <a:r>
              <a:rPr lang="cs-CZ" sz="2800" dirty="0" smtClean="0">
                <a:solidFill>
                  <a:srgbClr val="A50021"/>
                </a:solidFill>
              </a:rPr>
              <a:t> dekoračně estetickému účinku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>
                <a:solidFill>
                  <a:srgbClr val="FF5050"/>
                </a:solidFill>
              </a:rPr>
              <a:t>k</a:t>
            </a:r>
            <a:r>
              <a:rPr lang="cs-CZ" sz="2800" dirty="0" smtClean="0">
                <a:solidFill>
                  <a:srgbClr val="FF5050"/>
                </a:solidFill>
              </a:rPr>
              <a:t> útulnosti a odlehčení prostoru</a:t>
            </a:r>
            <a:endParaRPr lang="cs-CZ" sz="28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853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92696"/>
            <a:ext cx="280397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/>
          </a:p>
          <a:p>
            <a:pPr marL="514350" indent="-514350">
              <a:buAutoNum type="arabicPlain"/>
            </a:pPr>
            <a:r>
              <a:rPr lang="cs-CZ" sz="2800" dirty="0" smtClean="0"/>
              <a:t>10 – 9 bodů</a:t>
            </a:r>
          </a:p>
          <a:p>
            <a:pPr marL="514350" indent="-514350">
              <a:buAutoNum type="arabicPlain"/>
            </a:pPr>
            <a:r>
              <a:rPr lang="cs-CZ" sz="2800" dirty="0" smtClean="0"/>
              <a:t>  8 – 7 bodů</a:t>
            </a:r>
          </a:p>
          <a:p>
            <a:pPr marL="514350" indent="-514350">
              <a:buAutoNum type="arabicPlain"/>
            </a:pPr>
            <a:r>
              <a:rPr lang="cs-CZ" sz="2800" dirty="0"/>
              <a:t> </a:t>
            </a:r>
            <a:r>
              <a:rPr lang="cs-CZ" sz="2800" dirty="0" smtClean="0"/>
              <a:t> 6 – 5 bodů</a:t>
            </a:r>
          </a:p>
          <a:p>
            <a:pPr marL="514350" indent="-514350">
              <a:buAutoNum type="arabicPlain"/>
            </a:pPr>
            <a:r>
              <a:rPr lang="cs-CZ" sz="2800" dirty="0"/>
              <a:t> </a:t>
            </a:r>
            <a:r>
              <a:rPr lang="cs-CZ" sz="2800" dirty="0" smtClean="0"/>
              <a:t> 5 – 4 bodů</a:t>
            </a:r>
          </a:p>
          <a:p>
            <a:pPr marL="514350" indent="-514350">
              <a:buAutoNum type="arabicPlain"/>
            </a:pPr>
            <a:r>
              <a:rPr lang="cs-CZ" sz="2800" dirty="0"/>
              <a:t> </a:t>
            </a:r>
            <a:r>
              <a:rPr lang="cs-CZ" sz="2800" dirty="0" smtClean="0"/>
              <a:t> 3 – 0 bodů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38326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307007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Výsledky testu</a:t>
            </a:r>
          </a:p>
          <a:p>
            <a:endParaRPr lang="cs-CZ" sz="3200" dirty="0"/>
          </a:p>
          <a:p>
            <a:pPr marL="342900" indent="-342900">
              <a:buAutoNum type="arabicPeriod"/>
            </a:pPr>
            <a:r>
              <a:rPr lang="cs-CZ" sz="3200" dirty="0" smtClean="0"/>
              <a:t> a, b, c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a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a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c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a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b</a:t>
            </a:r>
          </a:p>
          <a:p>
            <a:pPr marL="342900" indent="-342900">
              <a:buAutoNum type="arabicPeriod"/>
            </a:pPr>
            <a:r>
              <a:rPr lang="cs-CZ" sz="3200" dirty="0" smtClean="0"/>
              <a:t> c</a:t>
            </a:r>
          </a:p>
          <a:p>
            <a:pPr marL="342900" indent="-342900">
              <a:buAutoNum type="arabicPeriod"/>
            </a:pPr>
            <a:r>
              <a:rPr lang="cs-CZ" sz="3200" smtClean="0"/>
              <a:t> a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9937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796404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Z hygienických důvodů je nutné: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70C0"/>
                </a:solidFill>
              </a:rPr>
              <a:t>s</a:t>
            </a:r>
            <a:r>
              <a:rPr lang="cs-CZ" sz="2800" dirty="0" smtClean="0">
                <a:solidFill>
                  <a:srgbClr val="0070C0"/>
                </a:solidFill>
              </a:rPr>
              <a:t>nadné a pohodlné čištění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FF00FF"/>
                </a:solidFill>
              </a:rPr>
              <a:t>e</a:t>
            </a:r>
            <a:r>
              <a:rPr lang="cs-CZ" sz="2800" dirty="0" smtClean="0">
                <a:solidFill>
                  <a:srgbClr val="FF00FF"/>
                </a:solidFill>
              </a:rPr>
              <a:t>stetická působivost a vzhled se po dobu </a:t>
            </a:r>
          </a:p>
          <a:p>
            <a:r>
              <a:rPr lang="cs-CZ" sz="2800" dirty="0">
                <a:solidFill>
                  <a:srgbClr val="FF00FF"/>
                </a:solidFill>
              </a:rPr>
              <a:t> </a:t>
            </a:r>
            <a:r>
              <a:rPr lang="cs-CZ" sz="2800" dirty="0" smtClean="0">
                <a:solidFill>
                  <a:srgbClr val="FF00FF"/>
                </a:solidFill>
              </a:rPr>
              <a:t>   životnosti neměnily</a:t>
            </a:r>
          </a:p>
          <a:p>
            <a:endParaRPr lang="cs-CZ" sz="28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5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9350" y="861391"/>
            <a:ext cx="9111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PODLAHOVÉ TEXTILIE (KOBERCE)</a:t>
            </a:r>
            <a:endParaRPr lang="cs-CZ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528" y="2276872"/>
            <a:ext cx="828143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rgbClr val="FF00FF"/>
                </a:solidFill>
              </a:rPr>
              <a:t>P</a:t>
            </a:r>
            <a:r>
              <a:rPr lang="cs-CZ" sz="2800" dirty="0" smtClean="0">
                <a:solidFill>
                  <a:srgbClr val="FF00FF"/>
                </a:solidFill>
              </a:rPr>
              <a:t>odlahové textilie jsou textilie, jejichž lícovou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stranu tvoří textilní materiál.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Jsou určeny k pokrývání podlah v bytech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a společenských místností, kanceláří atd.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Zlepšují zvukovou a tepelnou izolaci, dotváří </a:t>
            </a:r>
          </a:p>
          <a:p>
            <a:r>
              <a:rPr lang="cs-CZ" sz="2800" dirty="0" smtClean="0">
                <a:solidFill>
                  <a:srgbClr val="7030A0"/>
                </a:solidFill>
              </a:rPr>
              <a:t>interiér.</a:t>
            </a:r>
            <a:endParaRPr lang="cs-CZ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2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238289"/>
            <a:ext cx="90364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2"/>
                </a:solidFill>
              </a:rPr>
              <a:t>Podle způsobu výroby se koberce dělí:</a:t>
            </a:r>
          </a:p>
          <a:p>
            <a:r>
              <a:rPr lang="cs-CZ" sz="1600" dirty="0" smtClean="0"/>
              <a:t>							</a:t>
            </a:r>
            <a:endParaRPr lang="cs-CZ" sz="1600" dirty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-828600" y="1816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033871" y="1988840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Tkané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897814" y="992341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VÁZANÉ</a:t>
            </a:r>
            <a:r>
              <a:rPr lang="cs-CZ" dirty="0"/>
              <a:t>	</a:t>
            </a:r>
          </a:p>
        </p:txBody>
      </p:sp>
      <p:sp>
        <p:nvSpPr>
          <p:cNvPr id="7" name="Obdélník 6"/>
          <p:cNvSpPr/>
          <p:nvPr/>
        </p:nvSpPr>
        <p:spPr>
          <a:xfrm>
            <a:off x="5492487" y="1871102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VŠÍVANÉ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417231" y="926468"/>
            <a:ext cx="108012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POJENÉ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740352" y="944724"/>
            <a:ext cx="11876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PLETENÉ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7504" y="297895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NORMÁLNÍ</a:t>
            </a:r>
          </a:p>
          <a:p>
            <a:pPr algn="ctr"/>
            <a:r>
              <a:rPr lang="cs-CZ" sz="1600" dirty="0" smtClean="0"/>
              <a:t>TKACÍ</a:t>
            </a:r>
          </a:p>
          <a:p>
            <a:pPr algn="ctr"/>
            <a:r>
              <a:rPr lang="cs-CZ" sz="1600" dirty="0" smtClean="0"/>
              <a:t>TECHNIKOU</a:t>
            </a:r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1969012" y="2996952"/>
            <a:ext cx="161287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SPACIÁLNÍ</a:t>
            </a:r>
          </a:p>
          <a:p>
            <a:pPr algn="ctr"/>
            <a:r>
              <a:rPr lang="cs-CZ" sz="1600" dirty="0" smtClean="0"/>
              <a:t>TKACÍ </a:t>
            </a:r>
          </a:p>
          <a:p>
            <a:pPr algn="ctr"/>
            <a:r>
              <a:rPr lang="cs-CZ" sz="1600" dirty="0" smtClean="0"/>
              <a:t>TECNIKOU</a:t>
            </a:r>
            <a:endParaRPr lang="cs-CZ" sz="1600" dirty="0"/>
          </a:p>
        </p:txBody>
      </p:sp>
      <p:sp>
        <p:nvSpPr>
          <p:cNvPr id="15" name="Ovál 14"/>
          <p:cNvSpPr/>
          <p:nvPr/>
        </p:nvSpPr>
        <p:spPr>
          <a:xfrm>
            <a:off x="2113991" y="4437112"/>
            <a:ext cx="2152938" cy="612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PRUTOVOU</a:t>
            </a:r>
            <a:endParaRPr lang="cs-CZ" dirty="0"/>
          </a:p>
        </p:txBody>
      </p:sp>
      <p:sp>
        <p:nvSpPr>
          <p:cNvPr id="16" name="Ovál 15"/>
          <p:cNvSpPr/>
          <p:nvPr/>
        </p:nvSpPr>
        <p:spPr>
          <a:xfrm>
            <a:off x="1371295" y="5301208"/>
            <a:ext cx="2945026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DVOJPLYŠOVOU</a:t>
            </a:r>
            <a:endParaRPr lang="cs-CZ" dirty="0"/>
          </a:p>
        </p:txBody>
      </p:sp>
      <p:cxnSp>
        <p:nvCxnSpPr>
          <p:cNvPr id="18" name="Přímá spojnice se šipkou 17"/>
          <p:cNvCxnSpPr/>
          <p:nvPr/>
        </p:nvCxnSpPr>
        <p:spPr>
          <a:xfrm flipH="1">
            <a:off x="683568" y="2375401"/>
            <a:ext cx="478752" cy="603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1842998" y="2384884"/>
            <a:ext cx="424746" cy="594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2987824" y="3837032"/>
            <a:ext cx="0" cy="60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1861963" y="3837032"/>
            <a:ext cx="252028" cy="146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>
            <a:off x="3608893" y="1385773"/>
            <a:ext cx="199708" cy="430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3209477" y="1385773"/>
            <a:ext cx="798832" cy="1467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248469" y="3834045"/>
            <a:ext cx="1584176" cy="6030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TAŽENÉ</a:t>
            </a:r>
            <a:endParaRPr lang="cs-CZ" dirty="0"/>
          </a:p>
        </p:txBody>
      </p:sp>
      <p:sp>
        <p:nvSpPr>
          <p:cNvPr id="34" name="Ovál 33"/>
          <p:cNvSpPr/>
          <p:nvPr/>
        </p:nvSpPr>
        <p:spPr>
          <a:xfrm>
            <a:off x="6007901" y="4702477"/>
            <a:ext cx="1656184" cy="670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ŘEZANÉ</a:t>
            </a:r>
            <a:endParaRPr lang="cs-CZ" dirty="0"/>
          </a:p>
        </p:txBody>
      </p:sp>
      <p:cxnSp>
        <p:nvCxnSpPr>
          <p:cNvPr id="36" name="Přímá spojnice se šipkou 35"/>
          <p:cNvCxnSpPr>
            <a:endCxn id="33" idx="0"/>
          </p:cNvCxnSpPr>
          <p:nvPr/>
        </p:nvCxnSpPr>
        <p:spPr>
          <a:xfrm>
            <a:off x="6392485" y="2348880"/>
            <a:ext cx="648072" cy="1485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7" idx="2"/>
          </p:cNvCxnSpPr>
          <p:nvPr/>
        </p:nvCxnSpPr>
        <p:spPr>
          <a:xfrm>
            <a:off x="6104555" y="2231142"/>
            <a:ext cx="143914" cy="24713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ál 46"/>
          <p:cNvSpPr/>
          <p:nvPr/>
        </p:nvSpPr>
        <p:spPr>
          <a:xfrm>
            <a:off x="3808601" y="1628437"/>
            <a:ext cx="1483479" cy="6027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RUČNĚ</a:t>
            </a:r>
            <a:endParaRPr lang="cs-CZ" dirty="0"/>
          </a:p>
        </p:txBody>
      </p:sp>
      <p:sp>
        <p:nvSpPr>
          <p:cNvPr id="48" name="Ovál 47"/>
          <p:cNvSpPr/>
          <p:nvPr/>
        </p:nvSpPr>
        <p:spPr>
          <a:xfrm>
            <a:off x="4008309" y="2681917"/>
            <a:ext cx="1715819" cy="784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STROJNĚ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71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3172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DRUHY KOBERCŮ</a:t>
            </a:r>
            <a:endParaRPr lang="cs-CZ" sz="28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1628800"/>
            <a:ext cx="8738290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JUTOVÝ KOBEREC</a:t>
            </a:r>
            <a:r>
              <a:rPr lang="cs-CZ" sz="2800" dirty="0" smtClean="0">
                <a:solidFill>
                  <a:srgbClr val="C00000"/>
                </a:solidFill>
              </a:rPr>
              <a:t> </a:t>
            </a:r>
            <a:endParaRPr lang="cs-CZ" sz="2800" dirty="0">
              <a:solidFill>
                <a:srgbClr val="C00000"/>
              </a:solidFill>
            </a:endParaRP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boulícní tkanina s hrubou povrchovou strukturou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>
                <a:solidFill>
                  <a:srgbClr val="FF00FF"/>
                </a:solidFill>
              </a:rPr>
              <a:t>v</a:t>
            </a:r>
            <a:r>
              <a:rPr lang="cs-CZ" sz="2400" dirty="0" smtClean="0">
                <a:solidFill>
                  <a:srgbClr val="FF00FF"/>
                </a:solidFill>
              </a:rPr>
              <a:t>azba plátnová nebo keprová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400" dirty="0">
                <a:solidFill>
                  <a:srgbClr val="002060"/>
                </a:solidFill>
              </a:rPr>
              <a:t>j</a:t>
            </a:r>
            <a:r>
              <a:rPr lang="cs-CZ" sz="2400" dirty="0" smtClean="0">
                <a:solidFill>
                  <a:srgbClr val="002060"/>
                </a:solidFill>
              </a:rPr>
              <a:t>e jednobarevný nebo vzor tvoří široké barevné pruhy,</a:t>
            </a:r>
          </a:p>
          <a:p>
            <a:r>
              <a:rPr lang="cs-CZ" sz="2400" dirty="0" smtClean="0">
                <a:solidFill>
                  <a:srgbClr val="002060"/>
                </a:solidFill>
              </a:rPr>
              <a:t>     útek je vždy jednobarevný</a:t>
            </a:r>
          </a:p>
          <a:p>
            <a:endParaRPr lang="cs-CZ" sz="2400" dirty="0" smtClean="0">
              <a:solidFill>
                <a:srgbClr val="002060"/>
              </a:solidFill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Použití: </a:t>
            </a:r>
            <a:r>
              <a:rPr lang="cs-CZ" sz="2400" dirty="0" smtClean="0">
                <a:solidFill>
                  <a:srgbClr val="C00000"/>
                </a:solidFill>
              </a:rPr>
              <a:t>chodby, předsíně, schodiště, na chaty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59284" y="1124744"/>
            <a:ext cx="785503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SISALOVÝ KOBEREC</a:t>
            </a:r>
          </a:p>
          <a:p>
            <a:endParaRPr lang="cs-CZ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vazba plátnová nebo keprová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yrábí se jako běhoun, hotové koberce v různých</a:t>
            </a:r>
          </a:p>
          <a:p>
            <a:r>
              <a:rPr lang="cs-CZ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   rozměrech,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cs-CZ" sz="2400" dirty="0" smtClean="0">
                <a:solidFill>
                  <a:schemeClr val="accent3">
                    <a:lumMod val="50000"/>
                  </a:schemeClr>
                </a:solidFill>
              </a:rPr>
              <a:t>e jednobarevný nebo pruhovaný po osnově</a:t>
            </a:r>
          </a:p>
          <a:p>
            <a:pPr marL="342900" indent="-342900">
              <a:buFont typeface="Courier New" pitchFamily="49" charset="0"/>
              <a:buChar char="o"/>
            </a:pPr>
            <a:endParaRPr lang="cs-CZ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</a:rPr>
              <a:t>Použití: </a:t>
            </a:r>
            <a:r>
              <a:rPr lang="cs-CZ" sz="2400" dirty="0" smtClean="0">
                <a:solidFill>
                  <a:srgbClr val="C00000"/>
                </a:solidFill>
              </a:rPr>
              <a:t>chaty, chodby</a:t>
            </a:r>
            <a:endParaRPr lang="cs-CZ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1293" y="1196752"/>
            <a:ext cx="892904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HOLANDSKÝ KOBEREC</a:t>
            </a:r>
          </a:p>
          <a:p>
            <a:endParaRPr lang="cs-CZ" sz="2800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azba keprová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A50021"/>
                </a:solidFill>
              </a:rPr>
              <a:t>z</a:t>
            </a:r>
            <a:r>
              <a:rPr lang="cs-CZ" sz="2800" dirty="0" smtClean="0">
                <a:solidFill>
                  <a:srgbClr val="A50021"/>
                </a:solidFill>
              </a:rPr>
              <a:t>pravidla vzorován podélnými barevnými pruhy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00CC"/>
                </a:solidFill>
              </a:rPr>
              <a:t>n</a:t>
            </a:r>
            <a:r>
              <a:rPr lang="cs-CZ" sz="2800" dirty="0" smtClean="0">
                <a:solidFill>
                  <a:srgbClr val="0000CC"/>
                </a:solidFill>
              </a:rPr>
              <a:t>ěkteré se po jedné straně tuží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bg2">
                    <a:lumMod val="10000"/>
                  </a:schemeClr>
                </a:solidFill>
              </a:rPr>
              <a:t>Použití:</a:t>
            </a:r>
            <a:r>
              <a:rPr lang="cs-CZ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6">
                    <a:lumMod val="50000"/>
                  </a:schemeClr>
                </a:solidFill>
              </a:rPr>
              <a:t>předsíně, kuchyně, jídelny, pracovny atd.</a:t>
            </a:r>
          </a:p>
        </p:txBody>
      </p:sp>
    </p:spTree>
    <p:extLst>
      <p:ext uri="{BB962C8B-B14F-4D97-AF65-F5344CB8AC3E}">
        <p14:creationId xmlns:p14="http://schemas.microsoft.com/office/powerpoint/2010/main" val="1647653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481</TotalTime>
  <Words>981</Words>
  <Application>Microsoft Office PowerPoint</Application>
  <PresentationFormat>Předvádění na obrazovce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45</cp:revision>
  <cp:lastPrinted>2012-08-29T09:06:59Z</cp:lastPrinted>
  <dcterms:created xsi:type="dcterms:W3CDTF">2012-08-27T10:19:28Z</dcterms:created>
  <dcterms:modified xsi:type="dcterms:W3CDTF">2013-05-16T06:14:01Z</dcterms:modified>
</cp:coreProperties>
</file>