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66FF"/>
    <a:srgbClr val="CC3399"/>
    <a:srgbClr val="336600"/>
    <a:srgbClr val="D60093"/>
    <a:srgbClr val="008080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63" d="100"/>
          <a:sy n="63" d="100"/>
        </p:scale>
        <p:origin x="-13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VY_52_INOVACE_ZBO2_4864HO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8.4.2013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Charakteristika a druhy oděvních 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		       tkanin- šíře, symboly ošetřování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36966"/>
            <a:ext cx="8693760" cy="486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58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101299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96" y="1268760"/>
            <a:ext cx="7885443" cy="433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084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1440160" cy="127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28799"/>
            <a:ext cx="9073008" cy="366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251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15" y="404664"/>
            <a:ext cx="146620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3160"/>
            <a:ext cx="947362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777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8630"/>
            <a:ext cx="1296144" cy="106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15836"/>
            <a:ext cx="8506720" cy="411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967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62552"/>
            <a:ext cx="8561805" cy="313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977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10" y="692696"/>
            <a:ext cx="8028097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376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5577"/>
            <a:ext cx="1944216" cy="111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164" y="1440423"/>
            <a:ext cx="8277640" cy="518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813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14872"/>
            <a:ext cx="8906766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209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764704"/>
            <a:ext cx="671690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Šíře tkanin</a:t>
            </a:r>
          </a:p>
          <a:p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Do prodejen přichází tkaniny v šířích: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140 cm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160 cm </a:t>
            </a:r>
          </a:p>
          <a:p>
            <a:endParaRPr lang="cs-CZ" sz="2800" dirty="0">
              <a:solidFill>
                <a:srgbClr val="CC3399"/>
              </a:solidFill>
            </a:endParaRPr>
          </a:p>
          <a:p>
            <a:r>
              <a:rPr lang="cs-CZ" sz="2800" dirty="0" smtClean="0">
                <a:solidFill>
                  <a:srgbClr val="CC3399"/>
                </a:solidFill>
              </a:rPr>
              <a:t>Ojediněle v šíři: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solidFill>
                  <a:srgbClr val="CC3399"/>
                </a:solidFill>
              </a:rPr>
              <a:t>70 cm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solidFill>
                  <a:srgbClr val="CC3399"/>
                </a:solidFill>
              </a:rPr>
              <a:t>110 cm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solidFill>
                  <a:srgbClr val="CC3399"/>
                </a:solidFill>
              </a:rPr>
              <a:t>120 cm</a:t>
            </a:r>
            <a:endParaRPr lang="cs-CZ" sz="2800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9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83635"/>
            <a:ext cx="8755923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A DRUHY ODĚVNÍCH TKANIN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Oděvní sortiment je velice rozmanitý a stále větší</a:t>
            </a:r>
          </a:p>
          <a:p>
            <a:r>
              <a:rPr lang="cs-CZ" sz="2800" dirty="0">
                <a:solidFill>
                  <a:srgbClr val="00B050"/>
                </a:solidFill>
              </a:rPr>
              <a:t>v</a:t>
            </a:r>
            <a:r>
              <a:rPr lang="cs-CZ" sz="2800" dirty="0" smtClean="0">
                <a:solidFill>
                  <a:srgbClr val="00B050"/>
                </a:solidFill>
              </a:rPr>
              <a:t>liv je na </a:t>
            </a:r>
            <a:r>
              <a:rPr lang="cs-CZ" sz="2800" i="1" u="sng" dirty="0" smtClean="0">
                <a:solidFill>
                  <a:srgbClr val="6666FF"/>
                </a:solidFill>
              </a:rPr>
              <a:t>funkčnost oděvu.</a:t>
            </a:r>
            <a:endParaRPr lang="cs-CZ" sz="2800" i="1" u="sng" dirty="0">
              <a:solidFill>
                <a:srgbClr val="6666FF"/>
              </a:solidFill>
            </a:endParaRPr>
          </a:p>
          <a:p>
            <a:endParaRPr lang="cs-CZ" sz="2800" dirty="0" smtClean="0">
              <a:solidFill>
                <a:srgbClr val="6666FF"/>
              </a:solidFill>
            </a:endParaRPr>
          </a:p>
          <a:p>
            <a:r>
              <a:rPr lang="cs-CZ" sz="2800" dirty="0" smtClean="0">
                <a:solidFill>
                  <a:srgbClr val="6666FF"/>
                </a:solidFill>
              </a:rPr>
              <a:t>Materiály se volí podle pohlaví, účelu, střihu </a:t>
            </a:r>
          </a:p>
          <a:p>
            <a:r>
              <a:rPr lang="cs-CZ" sz="2800" dirty="0" smtClean="0">
                <a:solidFill>
                  <a:srgbClr val="6666FF"/>
                </a:solidFill>
              </a:rPr>
              <a:t>a zpracování oděvu.</a:t>
            </a:r>
          </a:p>
          <a:p>
            <a:r>
              <a:rPr lang="cs-CZ" sz="2800" dirty="0" smtClean="0">
                <a:solidFill>
                  <a:srgbClr val="6666FF"/>
                </a:solidFill>
              </a:rPr>
              <a:t>Např. – pánské, dámské, chlapecké, dívčí, dětské</a:t>
            </a:r>
          </a:p>
          <a:p>
            <a:r>
              <a:rPr lang="cs-CZ" sz="2800" dirty="0">
                <a:solidFill>
                  <a:srgbClr val="6666FF"/>
                </a:solidFill>
              </a:rPr>
              <a:t>	</a:t>
            </a:r>
            <a:r>
              <a:rPr lang="cs-CZ" sz="2800" dirty="0" smtClean="0">
                <a:solidFill>
                  <a:srgbClr val="6666FF"/>
                </a:solidFill>
              </a:rPr>
              <a:t> - spodní, vrchní a svrchní</a:t>
            </a:r>
          </a:p>
          <a:p>
            <a:r>
              <a:rPr lang="cs-CZ" sz="2800" dirty="0">
                <a:solidFill>
                  <a:srgbClr val="6666FF"/>
                </a:solidFill>
              </a:rPr>
              <a:t>	</a:t>
            </a:r>
            <a:r>
              <a:rPr lang="cs-CZ" sz="2800" dirty="0" smtClean="0">
                <a:solidFill>
                  <a:srgbClr val="6666FF"/>
                </a:solidFill>
              </a:rPr>
              <a:t> - jarní, letní, zimní, </a:t>
            </a:r>
            <a:r>
              <a:rPr lang="cs-CZ" sz="2800" dirty="0" err="1" smtClean="0">
                <a:solidFill>
                  <a:srgbClr val="6666FF"/>
                </a:solidFill>
              </a:rPr>
              <a:t>vícesezónní</a:t>
            </a:r>
            <a:endParaRPr lang="cs-CZ" sz="2800" dirty="0" smtClean="0">
              <a:solidFill>
                <a:srgbClr val="6666FF"/>
              </a:solidFill>
            </a:endParaRPr>
          </a:p>
          <a:p>
            <a:r>
              <a:rPr lang="cs-CZ" sz="2800" dirty="0">
                <a:solidFill>
                  <a:srgbClr val="6666FF"/>
                </a:solidFill>
              </a:rPr>
              <a:t>	</a:t>
            </a:r>
            <a:r>
              <a:rPr lang="cs-CZ" sz="2800" dirty="0" smtClean="0">
                <a:solidFill>
                  <a:srgbClr val="6666FF"/>
                </a:solidFill>
              </a:rPr>
              <a:t> - stejnokroje</a:t>
            </a:r>
          </a:p>
          <a:p>
            <a:r>
              <a:rPr lang="cs-CZ" sz="2800" dirty="0">
                <a:solidFill>
                  <a:srgbClr val="6666FF"/>
                </a:solidFill>
              </a:rPr>
              <a:t>	</a:t>
            </a:r>
            <a:r>
              <a:rPr lang="cs-CZ" sz="2800" dirty="0" smtClean="0">
                <a:solidFill>
                  <a:srgbClr val="6666FF"/>
                </a:solidFill>
              </a:rPr>
              <a:t> - vycházkové a </a:t>
            </a:r>
            <a:r>
              <a:rPr lang="cs-CZ" sz="2800" dirty="0" err="1" smtClean="0">
                <a:solidFill>
                  <a:srgbClr val="6666FF"/>
                </a:solidFill>
              </a:rPr>
              <a:t>příležitosné</a:t>
            </a:r>
            <a:endParaRPr lang="cs-CZ" sz="2800" dirty="0" smtClean="0">
              <a:solidFill>
                <a:srgbClr val="6666FF"/>
              </a:solidFill>
            </a:endParaRPr>
          </a:p>
          <a:p>
            <a:r>
              <a:rPr lang="cs-CZ" sz="2800" dirty="0" smtClean="0">
                <a:solidFill>
                  <a:srgbClr val="6666FF"/>
                </a:solidFill>
              </a:rPr>
              <a:t>	 - konfekční a zakázkové</a:t>
            </a:r>
          </a:p>
          <a:p>
            <a:r>
              <a:rPr lang="cs-CZ" sz="2800" dirty="0">
                <a:solidFill>
                  <a:srgbClr val="6666FF"/>
                </a:solidFill>
              </a:rPr>
              <a:t>	</a:t>
            </a:r>
            <a:endParaRPr lang="cs-CZ" sz="2800" dirty="0" smtClean="0">
              <a:solidFill>
                <a:srgbClr val="66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843211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</a:t>
            </a:r>
            <a:r>
              <a:rPr lang="cs-CZ" sz="2800" smtClean="0">
                <a:solidFill>
                  <a:srgbClr val="FF0000"/>
                </a:solidFill>
              </a:rPr>
              <a:t>k opakování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336600"/>
                </a:solidFill>
              </a:rPr>
              <a:t>Podle čeho voláme materiály oděvů?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CC3399"/>
                </a:solidFill>
              </a:rPr>
              <a:t>Jak rozdělujeme materiály při výrobě oděvů?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70C0"/>
                </a:solidFill>
              </a:rPr>
              <a:t>Co řadíme mezi přípravný materiál?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6666FF"/>
                </a:solidFill>
              </a:rPr>
              <a:t>Jaký materiál se používá jako vrchový </a:t>
            </a:r>
          </a:p>
          <a:p>
            <a:r>
              <a:rPr lang="cs-CZ" sz="2800" dirty="0">
                <a:solidFill>
                  <a:srgbClr val="6666FF"/>
                </a:solidFill>
              </a:rPr>
              <a:t> </a:t>
            </a:r>
            <a:r>
              <a:rPr lang="cs-CZ" sz="2800" dirty="0" smtClean="0">
                <a:solidFill>
                  <a:srgbClr val="6666FF"/>
                </a:solidFill>
              </a:rPr>
              <a:t>   materiál při výrobě oděvů.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5. Jak určujeme velikost pánských oděvů.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6. Jak určujeme velikost dámských oděvů.</a:t>
            </a:r>
          </a:p>
          <a:p>
            <a:r>
              <a:rPr lang="cs-CZ" sz="2800" dirty="0" smtClean="0">
                <a:solidFill>
                  <a:srgbClr val="800000"/>
                </a:solidFill>
              </a:rPr>
              <a:t>7. Jaké máme symboly ošetřování?</a:t>
            </a:r>
            <a:endParaRPr lang="cs-CZ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476672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B0F0"/>
                </a:solidFill>
              </a:rPr>
              <a:t>Oděvní materiály</a:t>
            </a:r>
          </a:p>
          <a:p>
            <a:r>
              <a:rPr lang="cs-CZ" sz="2800" dirty="0">
                <a:solidFill>
                  <a:srgbClr val="7030A0"/>
                </a:solidFill>
              </a:rPr>
              <a:t>Při výrobě oděvů se používají </a:t>
            </a:r>
            <a:r>
              <a:rPr lang="cs-CZ" sz="2800" b="1" i="1" u="sng" dirty="0">
                <a:solidFill>
                  <a:srgbClr val="FF0000"/>
                </a:solidFill>
              </a:rPr>
              <a:t>vrchní materiály </a:t>
            </a:r>
          </a:p>
          <a:p>
            <a:r>
              <a:rPr lang="cs-CZ" sz="2800" b="1" i="1" dirty="0">
                <a:solidFill>
                  <a:srgbClr val="7030A0"/>
                </a:solidFill>
              </a:rPr>
              <a:t>a </a:t>
            </a:r>
            <a:r>
              <a:rPr lang="cs-CZ" sz="2800" b="1" i="1" u="sng" dirty="0">
                <a:solidFill>
                  <a:srgbClr val="FF0000"/>
                </a:solidFill>
              </a:rPr>
              <a:t>přípravné materiály</a:t>
            </a:r>
            <a:r>
              <a:rPr lang="cs-CZ" sz="2800" dirty="0">
                <a:solidFill>
                  <a:srgbClr val="7030A0"/>
                </a:solidFill>
              </a:rPr>
              <a:t>. Jako vrchní materiály se </a:t>
            </a:r>
          </a:p>
          <a:p>
            <a:r>
              <a:rPr lang="cs-CZ" sz="2800" dirty="0">
                <a:solidFill>
                  <a:srgbClr val="7030A0"/>
                </a:solidFill>
              </a:rPr>
              <a:t>v současné době používají různé druhy </a:t>
            </a:r>
            <a:r>
              <a:rPr lang="cs-CZ" sz="2800" b="1" i="1" u="sng" dirty="0">
                <a:solidFill>
                  <a:srgbClr val="FF0000"/>
                </a:solidFill>
              </a:rPr>
              <a:t>textilií, </a:t>
            </a:r>
            <a:r>
              <a:rPr lang="cs-CZ" sz="2800" b="1" i="1" u="sng" dirty="0" smtClean="0">
                <a:solidFill>
                  <a:srgbClr val="FF0000"/>
                </a:solidFill>
              </a:rPr>
              <a:t>usně</a:t>
            </a:r>
            <a:r>
              <a:rPr lang="cs-CZ" sz="2800" b="1" i="1" u="sng" dirty="0">
                <a:solidFill>
                  <a:srgbClr val="FF0000"/>
                </a:solidFill>
              </a:rPr>
              <a:t>, kožešiny, plasty</a:t>
            </a:r>
            <a:r>
              <a:rPr lang="cs-CZ" sz="2800" b="1" i="1" u="sng" dirty="0" smtClean="0">
                <a:solidFill>
                  <a:srgbClr val="FF0000"/>
                </a:solidFill>
              </a:rPr>
              <a:t>.</a:t>
            </a:r>
          </a:p>
          <a:p>
            <a:endParaRPr lang="cs-CZ" sz="2800" b="1" i="1" u="sng" dirty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00B050"/>
                </a:solidFill>
              </a:rPr>
              <a:t>Při výrobě oděvů se nejčastěji používají</a:t>
            </a:r>
            <a:r>
              <a:rPr lang="cs-CZ" sz="2800" dirty="0" smtClean="0">
                <a:solidFill>
                  <a:srgbClr val="00B050"/>
                </a:solidFill>
              </a:rPr>
              <a:t>:</a:t>
            </a:r>
          </a:p>
          <a:p>
            <a:endParaRPr lang="cs-CZ" sz="2800" dirty="0">
              <a:solidFill>
                <a:srgbClr val="00B05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dirty="0">
                <a:solidFill>
                  <a:srgbClr val="800000"/>
                </a:solidFill>
              </a:rPr>
              <a:t>tkaniny</a:t>
            </a:r>
            <a:r>
              <a:rPr lang="cs-CZ" sz="2800" dirty="0">
                <a:solidFill>
                  <a:srgbClr val="800000"/>
                </a:solidFill>
              </a:rPr>
              <a:t>	- </a:t>
            </a:r>
            <a:r>
              <a:rPr lang="cs-CZ" sz="2800" b="1" i="1" dirty="0">
                <a:solidFill>
                  <a:srgbClr val="6666FF"/>
                </a:solidFill>
              </a:rPr>
              <a:t>bavlnářské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6600"/>
                </a:solidFill>
              </a:rPr>
              <a:t>(</a:t>
            </a:r>
            <a:r>
              <a:rPr lang="cs-CZ" sz="2800" dirty="0" smtClean="0">
                <a:solidFill>
                  <a:srgbClr val="FF6600"/>
                </a:solidFill>
              </a:rPr>
              <a:t>balonový, </a:t>
            </a:r>
            <a:r>
              <a:rPr lang="cs-CZ" sz="2800" dirty="0" err="1" smtClean="0">
                <a:solidFill>
                  <a:srgbClr val="FF6600"/>
                </a:solidFill>
              </a:rPr>
              <a:t>ryps,manšestr</a:t>
            </a:r>
            <a:r>
              <a:rPr lang="cs-CZ" sz="2800" dirty="0" smtClean="0">
                <a:solidFill>
                  <a:srgbClr val="FF6600"/>
                </a:solidFill>
              </a:rPr>
              <a:t> </a:t>
            </a:r>
            <a:endParaRPr lang="cs-CZ" sz="2800" dirty="0">
              <a:solidFill>
                <a:srgbClr val="FF6600"/>
              </a:solidFill>
            </a:endParaRPr>
          </a:p>
          <a:p>
            <a:r>
              <a:rPr lang="cs-CZ" sz="2800" dirty="0"/>
              <a:t>		   </a:t>
            </a:r>
            <a:r>
              <a:rPr lang="cs-CZ" sz="2800" dirty="0">
                <a:solidFill>
                  <a:srgbClr val="FF6600"/>
                </a:solidFill>
              </a:rPr>
              <a:t>krep, samet, flanel, popelín atd.)</a:t>
            </a:r>
          </a:p>
          <a:p>
            <a:r>
              <a:rPr lang="cs-CZ" sz="2800" dirty="0"/>
              <a:t>		</a:t>
            </a:r>
            <a:r>
              <a:rPr lang="cs-CZ" sz="2800" b="1" i="1" dirty="0">
                <a:solidFill>
                  <a:srgbClr val="CC3399"/>
                </a:solidFill>
              </a:rPr>
              <a:t>- vlnařské </a:t>
            </a:r>
            <a:r>
              <a:rPr lang="cs-CZ" sz="2800" dirty="0">
                <a:solidFill>
                  <a:srgbClr val="336600"/>
                </a:solidFill>
              </a:rPr>
              <a:t>(cibelín, flauš, tvíd, kašmír,</a:t>
            </a:r>
          </a:p>
          <a:p>
            <a:r>
              <a:rPr lang="cs-CZ" sz="2800" dirty="0">
                <a:solidFill>
                  <a:srgbClr val="336600"/>
                </a:solidFill>
              </a:rPr>
              <a:t>		   flanel, žoržet atd.)</a:t>
            </a:r>
          </a:p>
        </p:txBody>
      </p:sp>
    </p:spTree>
    <p:extLst>
      <p:ext uri="{BB962C8B-B14F-4D97-AF65-F5344CB8AC3E}">
        <p14:creationId xmlns:p14="http://schemas.microsoft.com/office/powerpoint/2010/main" val="231521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856516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sz="2800" b="1" i="1" dirty="0" smtClean="0">
                <a:solidFill>
                  <a:srgbClr val="00B0F0"/>
                </a:solidFill>
              </a:rPr>
              <a:t>- </a:t>
            </a:r>
            <a:r>
              <a:rPr lang="cs-CZ" sz="2800" b="1" u="sng" dirty="0" smtClean="0">
                <a:solidFill>
                  <a:srgbClr val="00B0F0"/>
                </a:solidFill>
              </a:rPr>
              <a:t>hedvábnické 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(buret, brokát, ryps, </a:t>
            </a:r>
          </a:p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	  satén, taft, krepžoržet atd.)</a:t>
            </a:r>
          </a:p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cs-CZ" sz="2800" b="1" dirty="0" smtClean="0">
                <a:solidFill>
                  <a:srgbClr val="336600"/>
                </a:solidFill>
              </a:rPr>
              <a:t>- </a:t>
            </a:r>
            <a:r>
              <a:rPr lang="cs-CZ" sz="2800" b="1" u="sng" dirty="0" smtClean="0">
                <a:solidFill>
                  <a:srgbClr val="336600"/>
                </a:solidFill>
              </a:rPr>
              <a:t>lnářské</a:t>
            </a:r>
            <a:r>
              <a:rPr lang="cs-CZ" sz="2800" dirty="0" smtClean="0">
                <a:solidFill>
                  <a:srgbClr val="336600"/>
                </a:solidFill>
              </a:rPr>
              <a:t> </a:t>
            </a:r>
            <a:r>
              <a:rPr lang="cs-CZ" sz="2800" dirty="0" smtClean="0">
                <a:solidFill>
                  <a:srgbClr val="FF5050"/>
                </a:solidFill>
              </a:rPr>
              <a:t>(lněná dámská a pánská </a:t>
            </a:r>
          </a:p>
          <a:p>
            <a:r>
              <a:rPr lang="cs-CZ" sz="2800" dirty="0">
                <a:solidFill>
                  <a:srgbClr val="FF5050"/>
                </a:solidFill>
              </a:rPr>
              <a:t>	</a:t>
            </a:r>
            <a:r>
              <a:rPr lang="cs-CZ" sz="2800" dirty="0" smtClean="0">
                <a:solidFill>
                  <a:srgbClr val="FF5050"/>
                </a:solidFill>
              </a:rPr>
              <a:t>	  šatovka)</a:t>
            </a:r>
          </a:p>
          <a:p>
            <a:endParaRPr lang="cs-CZ" sz="2800" dirty="0" smtClean="0">
              <a:solidFill>
                <a:srgbClr val="FF5050"/>
              </a:solidFill>
            </a:endParaRPr>
          </a:p>
          <a:p>
            <a:r>
              <a:rPr lang="cs-CZ" sz="2800" dirty="0" smtClean="0">
                <a:solidFill>
                  <a:srgbClr val="6666FF"/>
                </a:solidFill>
              </a:rPr>
              <a:t>Na zimní oděvy se zpravidla používají hrubší </a:t>
            </a:r>
          </a:p>
          <a:p>
            <a:r>
              <a:rPr lang="cs-CZ" sz="2800" dirty="0">
                <a:solidFill>
                  <a:srgbClr val="6666FF"/>
                </a:solidFill>
              </a:rPr>
              <a:t>t</a:t>
            </a:r>
            <a:r>
              <a:rPr lang="cs-CZ" sz="2800" dirty="0" smtClean="0">
                <a:solidFill>
                  <a:srgbClr val="6666FF"/>
                </a:solidFill>
              </a:rPr>
              <a:t>kaniny s dobrou izolační schopností.</a:t>
            </a:r>
          </a:p>
          <a:p>
            <a:endParaRPr lang="cs-CZ" sz="2800" dirty="0" smtClean="0">
              <a:solidFill>
                <a:srgbClr val="6666FF"/>
              </a:solidFill>
            </a:endParaRPr>
          </a:p>
          <a:p>
            <a:r>
              <a:rPr lang="cs-CZ" sz="2800" dirty="0" smtClean="0">
                <a:solidFill>
                  <a:srgbClr val="008080"/>
                </a:solidFill>
              </a:rPr>
              <a:t>Na letní tkaniny se používají materiály prodyšné</a:t>
            </a:r>
          </a:p>
          <a:p>
            <a:r>
              <a:rPr lang="cs-CZ" sz="2800" dirty="0">
                <a:solidFill>
                  <a:srgbClr val="008080"/>
                </a:solidFill>
              </a:rPr>
              <a:t>s</a:t>
            </a:r>
            <a:r>
              <a:rPr lang="cs-CZ" sz="2800" dirty="0" smtClean="0">
                <a:solidFill>
                  <a:srgbClr val="008080"/>
                </a:solidFill>
              </a:rPr>
              <a:t> malou tepelně izolační schopností.</a:t>
            </a:r>
          </a:p>
          <a:p>
            <a:endParaRPr lang="cs-CZ" sz="2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692696"/>
            <a:ext cx="8839279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smtClean="0">
                <a:solidFill>
                  <a:srgbClr val="FF5050"/>
                </a:solidFill>
              </a:rPr>
              <a:t>Přípravný oděvní materiál</a:t>
            </a:r>
            <a:r>
              <a:rPr lang="cs-CZ" sz="2800" dirty="0" smtClean="0">
                <a:solidFill>
                  <a:srgbClr val="FF5050"/>
                </a:solidFill>
              </a:rPr>
              <a:t> </a:t>
            </a:r>
            <a:r>
              <a:rPr lang="cs-CZ" sz="2800" dirty="0" smtClean="0">
                <a:solidFill>
                  <a:srgbClr val="336600"/>
                </a:solidFill>
              </a:rPr>
              <a:t>se rozděluje:</a:t>
            </a:r>
          </a:p>
          <a:p>
            <a:endParaRPr lang="cs-CZ" sz="2800" b="1" u="sng" dirty="0">
              <a:solidFill>
                <a:srgbClr val="336600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b="1" i="1" dirty="0">
                <a:solidFill>
                  <a:srgbClr val="CC3399"/>
                </a:solidFill>
              </a:rPr>
              <a:t>p</a:t>
            </a:r>
            <a:r>
              <a:rPr lang="cs-CZ" sz="2800" b="1" i="1" dirty="0" smtClean="0">
                <a:solidFill>
                  <a:srgbClr val="CC3399"/>
                </a:solidFill>
              </a:rPr>
              <a:t>odšívkový materiál</a:t>
            </a:r>
            <a:r>
              <a:rPr lang="cs-CZ" sz="2800" dirty="0" smtClean="0">
                <a:solidFill>
                  <a:srgbClr val="CC3399"/>
                </a:solidFill>
              </a:rPr>
              <a:t> – </a:t>
            </a:r>
            <a:r>
              <a:rPr lang="cs-CZ" sz="2800" dirty="0" smtClean="0">
                <a:solidFill>
                  <a:srgbClr val="FF6600"/>
                </a:solidFill>
              </a:rPr>
              <a:t>vytváří vhodný estetický</a:t>
            </a:r>
          </a:p>
          <a:p>
            <a:r>
              <a:rPr lang="cs-CZ" sz="2800" b="1" i="1" dirty="0" smtClean="0">
                <a:solidFill>
                  <a:srgbClr val="FF6600"/>
                </a:solidFill>
              </a:rPr>
              <a:t>	</a:t>
            </a:r>
            <a:r>
              <a:rPr lang="cs-CZ" sz="2800" dirty="0" smtClean="0">
                <a:solidFill>
                  <a:srgbClr val="FF6600"/>
                </a:solidFill>
              </a:rPr>
              <a:t>vzhled vnitřní strany oděvu, zpevňuje oděv,</a:t>
            </a:r>
          </a:p>
          <a:p>
            <a:r>
              <a:rPr lang="cs-CZ" sz="2800" dirty="0">
                <a:solidFill>
                  <a:srgbClr val="FF6600"/>
                </a:solidFill>
              </a:rPr>
              <a:t>	</a:t>
            </a:r>
            <a:r>
              <a:rPr lang="cs-CZ" sz="2800" dirty="0" smtClean="0">
                <a:solidFill>
                  <a:srgbClr val="FF6600"/>
                </a:solidFill>
              </a:rPr>
              <a:t>zlepšuje tepelně-izolační schopnost</a:t>
            </a:r>
          </a:p>
          <a:p>
            <a:endParaRPr lang="cs-CZ" sz="2800" dirty="0">
              <a:solidFill>
                <a:srgbClr val="FF6600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b="1" i="1" dirty="0">
                <a:solidFill>
                  <a:srgbClr val="800000"/>
                </a:solidFill>
              </a:rPr>
              <a:t>v</a:t>
            </a:r>
            <a:r>
              <a:rPr lang="cs-CZ" sz="2800" b="1" i="1" dirty="0" smtClean="0">
                <a:solidFill>
                  <a:srgbClr val="800000"/>
                </a:solidFill>
              </a:rPr>
              <a:t>ložkový oděvní materiál </a:t>
            </a:r>
            <a:r>
              <a:rPr lang="cs-CZ" sz="2800" dirty="0" smtClean="0">
                <a:solidFill>
                  <a:srgbClr val="800000"/>
                </a:solidFill>
              </a:rPr>
              <a:t>– </a:t>
            </a:r>
            <a:r>
              <a:rPr lang="cs-CZ" sz="2800" dirty="0" smtClean="0">
                <a:solidFill>
                  <a:srgbClr val="0070C0"/>
                </a:solidFill>
              </a:rPr>
              <a:t>zvyšuje hřejivost</a:t>
            </a:r>
          </a:p>
          <a:p>
            <a:r>
              <a:rPr lang="cs-CZ" sz="2800" dirty="0">
                <a:solidFill>
                  <a:srgbClr val="0070C0"/>
                </a:solidFill>
              </a:rPr>
              <a:t>	</a:t>
            </a:r>
            <a:r>
              <a:rPr lang="cs-CZ" sz="2800" dirty="0" smtClean="0">
                <a:solidFill>
                  <a:srgbClr val="0070C0"/>
                </a:solidFill>
              </a:rPr>
              <a:t>a vyztužení oděvu</a:t>
            </a:r>
          </a:p>
          <a:p>
            <a:endParaRPr lang="cs-CZ" sz="2800" dirty="0">
              <a:solidFill>
                <a:srgbClr val="0070C0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b="1" i="1" dirty="0">
                <a:solidFill>
                  <a:srgbClr val="00B050"/>
                </a:solidFill>
              </a:rPr>
              <a:t>d</a:t>
            </a:r>
            <a:r>
              <a:rPr lang="cs-CZ" sz="2800" b="1" i="1" dirty="0" smtClean="0">
                <a:solidFill>
                  <a:srgbClr val="00B050"/>
                </a:solidFill>
              </a:rPr>
              <a:t>robná příprava – </a:t>
            </a:r>
            <a:r>
              <a:rPr lang="cs-CZ" sz="2800" dirty="0" smtClean="0">
                <a:solidFill>
                  <a:srgbClr val="6666FF"/>
                </a:solidFill>
              </a:rPr>
              <a:t>drobné předměty používané</a:t>
            </a:r>
          </a:p>
          <a:p>
            <a:pPr lvl="1"/>
            <a:r>
              <a:rPr lang="cs-CZ" sz="2800" b="1" i="1" dirty="0">
                <a:solidFill>
                  <a:srgbClr val="6666FF"/>
                </a:solidFill>
              </a:rPr>
              <a:t>	</a:t>
            </a:r>
            <a:r>
              <a:rPr lang="cs-CZ" sz="2800" dirty="0" smtClean="0">
                <a:solidFill>
                  <a:srgbClr val="6666FF"/>
                </a:solidFill>
              </a:rPr>
              <a:t>ke spojování a zpevňování jednotlivých částí</a:t>
            </a:r>
          </a:p>
          <a:p>
            <a:pPr lvl="1"/>
            <a:r>
              <a:rPr lang="cs-CZ" sz="2800" dirty="0">
                <a:solidFill>
                  <a:srgbClr val="6666FF"/>
                </a:solidFill>
              </a:rPr>
              <a:t>	</a:t>
            </a:r>
            <a:r>
              <a:rPr lang="cs-CZ" sz="2800" dirty="0" smtClean="0">
                <a:solidFill>
                  <a:srgbClr val="6666FF"/>
                </a:solidFill>
              </a:rPr>
              <a:t>oděvu (knoflíky, háčky a očka, zdrhovadla),</a:t>
            </a:r>
          </a:p>
          <a:p>
            <a:pPr lvl="1"/>
            <a:r>
              <a:rPr lang="cs-CZ" sz="2800" dirty="0">
                <a:solidFill>
                  <a:srgbClr val="6666FF"/>
                </a:solidFill>
              </a:rPr>
              <a:t>	</a:t>
            </a:r>
            <a:r>
              <a:rPr lang="cs-CZ" sz="2800" dirty="0" smtClean="0">
                <a:solidFill>
                  <a:srgbClr val="6666FF"/>
                </a:solidFill>
              </a:rPr>
              <a:t>zdobení nebo jiné doplnění</a:t>
            </a:r>
            <a:endParaRPr lang="cs-CZ" sz="2800" dirty="0">
              <a:solidFill>
                <a:srgbClr val="66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692696"/>
            <a:ext cx="780854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Velikostní sortiment oděvů vychází z těchto</a:t>
            </a:r>
          </a:p>
          <a:p>
            <a:r>
              <a:rPr lang="cs-CZ" sz="2800" b="1" i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tělesných rozměrů</a:t>
            </a:r>
            <a:endParaRPr lang="cs-CZ" sz="2800" b="1" i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i="1" dirty="0" smtClean="0">
                <a:solidFill>
                  <a:srgbClr val="66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Pánské oděvy </a:t>
            </a:r>
            <a:r>
              <a:rPr lang="cs-CZ" sz="28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cs-CZ" sz="2800" dirty="0" smtClean="0">
                <a:solidFill>
                  <a:srgbClr val="FF6600"/>
                </a:solidFill>
              </a:rPr>
              <a:t>výška postavy</a:t>
            </a:r>
          </a:p>
          <a:p>
            <a:r>
              <a:rPr lang="cs-CZ" sz="28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</a:t>
            </a:r>
            <a:r>
              <a:rPr lang="cs-CZ" sz="2800" dirty="0" smtClean="0">
                <a:solidFill>
                  <a:srgbClr val="FF6600"/>
                </a:solidFill>
              </a:rPr>
              <a:t>- obvod hrudníku</a:t>
            </a:r>
          </a:p>
          <a:p>
            <a:r>
              <a:rPr lang="cs-CZ" sz="2800" dirty="0">
                <a:solidFill>
                  <a:srgbClr val="FF6600"/>
                </a:solidFill>
              </a:rPr>
              <a:t>	</a:t>
            </a:r>
            <a:r>
              <a:rPr lang="cs-CZ" sz="2800" dirty="0" smtClean="0">
                <a:solidFill>
                  <a:srgbClr val="FF6600"/>
                </a:solidFill>
              </a:rPr>
              <a:t>	      - </a:t>
            </a:r>
            <a:r>
              <a:rPr lang="cs-CZ" sz="2800" dirty="0">
                <a:solidFill>
                  <a:srgbClr val="FF6600"/>
                </a:solidFill>
              </a:rPr>
              <a:t>o</a:t>
            </a:r>
            <a:r>
              <a:rPr lang="cs-CZ" sz="2800" dirty="0" smtClean="0">
                <a:solidFill>
                  <a:srgbClr val="FF6600"/>
                </a:solidFill>
              </a:rPr>
              <a:t>bvod pasu </a:t>
            </a:r>
          </a:p>
          <a:p>
            <a:endParaRPr lang="cs-CZ" sz="2800" dirty="0">
              <a:solidFill>
                <a:srgbClr val="FF6600"/>
              </a:solidFill>
            </a:endParaRPr>
          </a:p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Dámské oděvy </a:t>
            </a:r>
            <a:r>
              <a:rPr lang="cs-CZ" sz="28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2800" dirty="0" smtClean="0">
                <a:solidFill>
                  <a:srgbClr val="008080"/>
                </a:solidFill>
              </a:rPr>
              <a:t>výška postavy </a:t>
            </a:r>
          </a:p>
          <a:p>
            <a:r>
              <a:rPr lang="cs-CZ" sz="28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</a:t>
            </a:r>
            <a:r>
              <a:rPr lang="cs-CZ" sz="2800" dirty="0" smtClean="0">
                <a:solidFill>
                  <a:srgbClr val="008080"/>
                </a:solidFill>
              </a:rPr>
              <a:t>- obvod hrudníku</a:t>
            </a:r>
          </a:p>
          <a:p>
            <a:r>
              <a:rPr lang="cs-CZ" sz="28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</a:t>
            </a:r>
            <a:r>
              <a:rPr lang="cs-CZ" sz="2800" dirty="0" smtClean="0">
                <a:solidFill>
                  <a:srgbClr val="008080"/>
                </a:solidFill>
              </a:rPr>
              <a:t>- obvod sedů (boků)</a:t>
            </a:r>
          </a:p>
          <a:p>
            <a:r>
              <a:rPr lang="cs-CZ" sz="2800" dirty="0" smtClean="0">
                <a:solidFill>
                  <a:srgbClr val="D60093"/>
                </a:solidFill>
              </a:rPr>
              <a:t>Oděvy se označují</a:t>
            </a:r>
          </a:p>
          <a:p>
            <a:r>
              <a:rPr lang="cs-CZ" sz="2800" b="1" dirty="0" smtClean="0">
                <a:solidFill>
                  <a:srgbClr val="6666FF"/>
                </a:solidFill>
              </a:rPr>
              <a:t>M – 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mladé ženy a muži</a:t>
            </a:r>
          </a:p>
          <a:p>
            <a:r>
              <a:rPr lang="cs-CZ" sz="2800" b="1" dirty="0" smtClean="0">
                <a:solidFill>
                  <a:srgbClr val="6666FF"/>
                </a:solidFill>
              </a:rPr>
              <a:t>S – 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střední věk</a:t>
            </a:r>
            <a:endParaRPr lang="cs-CZ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836712"/>
            <a:ext cx="41857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SYMBOLY OŠETŘOVÁNÍ</a:t>
            </a:r>
          </a:p>
          <a:p>
            <a:endParaRPr lang="cs-CZ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1224136" cy="996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384" y="2642350"/>
            <a:ext cx="7485032" cy="366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1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03080"/>
            <a:ext cx="912949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14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10639445" cy="3677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018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202</Words>
  <Application>Microsoft Office PowerPoint</Application>
  <PresentationFormat>Předvádění na obrazovce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24</cp:revision>
  <cp:lastPrinted>2012-08-29T09:06:59Z</cp:lastPrinted>
  <dcterms:created xsi:type="dcterms:W3CDTF">2012-08-27T10:19:28Z</dcterms:created>
  <dcterms:modified xsi:type="dcterms:W3CDTF">2013-05-06T06:15:57Z</dcterms:modified>
</cp:coreProperties>
</file>