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2" r:id="rId1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  <a:srgbClr val="CC0066"/>
    <a:srgbClr val="0099FF"/>
    <a:srgbClr val="008080"/>
    <a:srgbClr val="FF3300"/>
    <a:srgbClr val="800000"/>
    <a:srgbClr val="996633"/>
    <a:srgbClr val="0000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62" autoAdjust="0"/>
  </p:normalViewPr>
  <p:slideViewPr>
    <p:cSldViewPr>
      <p:cViewPr varScale="1">
        <p:scale>
          <a:sx n="63" d="100"/>
          <a:sy n="63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E6DA5-072C-43C0-8F71-B32944FD457A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47C16-BF9A-4799-BFE4-B606ADE81A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80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17.5.2013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q=symboly+o%C5%A1et%C5%99ov%C3%A1n%C3%AD+textilu&amp;start=176&amp;biw=1366&amp;bih=622&amp;tbm=isch&amp;tbnid=lVtwhvs18TLu2M:&amp;imgrefurl=http://www.embrotex.cz/praci-symboly/&amp;docid=pVrHOPy-YHb_qM&amp;imgurl=http://www.embrotex.cz/data/soubory/praci_symboly/21.jpg&amp;w=56&amp;h=56&amp;ei=22l9UYyRIYSDO_irgaAC&amp;zoom=1&amp;ved=1t:3588,r:6,s:200,i:22&amp;iact=rc&amp;dur=317&amp;page=8&amp;tbnh=56&amp;tbnw=56&amp;ndsp=31&amp;tx=51&amp;ty=18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hyperlink" Target="http://images.google.com/imgres?q=symboly+o%C5%A1et%C5%99ov%C3%A1n%C3%AD+textilu&amp;biw=1366&amp;bih=622&amp;tbm=isch&amp;tbnid=0WgNDBu5GQLf3M:&amp;imgrefurl=http://www.jaknapsat.cz/dodatecne-symboly-osetrovani-textilii/&amp;docid=5_NX-h2QH6yzNM&amp;imgurl=http://www.jaknapsat.cz/images/prani/susit-ve-stinu.gif&amp;w=37&amp;h=38&amp;ei=uWh9UYCFDMzWPMWsgegE&amp;zoom=1&amp;ved=1t:3588,r:67,s:0,i:293&amp;iact=rc&amp;dur=260&amp;page=3&amp;tbnh=38&amp;tbnw=37&amp;start=45&amp;ndsp=32&amp;tx=29&amp;ty=23" TargetMode="External"/><Relationship Id="rId2" Type="http://schemas.openxmlformats.org/officeDocument/2006/relationships/hyperlink" Target="http://images.google.com/imgres?q=symboly+o%C5%A1et%C5%99ov%C3%A1n%C3%AD+textilu&amp;biw=1366&amp;bih=622&amp;tbm=isch&amp;tbnid=47H7LyVXXw9jxM:&amp;imgrefurl=http://www.sekora.cz/okravatach.php?id=6&amp;typ=6&amp;docid=IotQuHaiS5ROBM&amp;itg=1&amp;imgurl=http://www.sekora.cz/images/chem_p_.gif&amp;w=64&amp;h=47&amp;ei=uWh9UYCFDMzWPMWsgegE&amp;zoom=1&amp;ved=1t:3588,r:72,s:0,i:308&amp;iact=rc&amp;dur=1953&amp;page=3&amp;tbnh=47&amp;tbnw=64&amp;start=45&amp;ndsp=32&amp;tx=37&amp;ty=1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/imgres?q=symboly+o%C5%A1et%C5%99ov%C3%A1n%C3%AD+textilu&amp;biw=1366&amp;bih=622&amp;tbm=isch&amp;tbnid=ZViw-ip2HCHi9M:&amp;imgrefurl=http://www.sekora.cz/okravatach.php?id=6&amp;typ=6&amp;docid=IotQuHaiS5ROBM&amp;itg=1&amp;imgurl=http://www.sekora.cz/images/sym_ruka.gif&amp;w=64&amp;h=47&amp;ei=uWh9UYCFDMzWPMWsgegE&amp;zoom=1&amp;ved=1t:3588,r:74,s:0,i:314&amp;iact=rc&amp;dur=244&amp;page=3&amp;tbnh=47&amp;tbnw=64&amp;start=45&amp;ndsp=32&amp;tx=28&amp;ty=21" TargetMode="External"/><Relationship Id="rId11" Type="http://schemas.openxmlformats.org/officeDocument/2006/relationships/image" Target="../media/image7.gif"/><Relationship Id="rId5" Type="http://schemas.openxmlformats.org/officeDocument/2006/relationships/image" Target="../media/image4.jpeg"/><Relationship Id="rId10" Type="http://schemas.openxmlformats.org/officeDocument/2006/relationships/hyperlink" Target="http://www.henkel.cz/czc/content_images/50a_76294_72dpi_425H_425W.gif" TargetMode="External"/><Relationship Id="rId4" Type="http://schemas.openxmlformats.org/officeDocument/2006/relationships/hyperlink" Target="http://images.google.com/imgres?q=symboly+o%C5%A1et%C5%99ov%C3%A1n%C3%AD+textilu&amp;biw=1366&amp;bih=622&amp;tbm=isch&amp;tbnid=lD6MNzWseRVVsM:&amp;imgrefurl=http://www.sekora.cz/okravatach.php?id=6&amp;typ=6&amp;docid=IotQuHaiS5ROBM&amp;itg=1&amp;imgurl=http://www.sekora.cz/images/zehleni_2.gif&amp;w=64&amp;h=47&amp;ei=uWh9UYCFDMzWPMWsgegE&amp;zoom=1&amp;ved=1t:3588,r:75,s:0,i:317&amp;iact=rc&amp;dur=310&amp;page=3&amp;tbnh=47&amp;tbnw=64&amp;start=45&amp;ndsp=32&amp;tx=46&amp;ty=25" TargetMode="External"/><Relationship Id="rId9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VY_52_INOVACE_ZBO2_4964HO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9. 4. 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Test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a 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764704"/>
            <a:ext cx="8839279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0099FF"/>
                </a:solidFill>
              </a:rPr>
              <a:t>11. Vlas </a:t>
            </a:r>
            <a:r>
              <a:rPr lang="cs-CZ" sz="2800" dirty="0">
                <a:solidFill>
                  <a:srgbClr val="0099FF"/>
                </a:solidFill>
              </a:rPr>
              <a:t>se tvoří tak, že je vlasová příze střídavě</a:t>
            </a:r>
          </a:p>
          <a:p>
            <a:r>
              <a:rPr lang="cs-CZ" sz="2800" dirty="0">
                <a:solidFill>
                  <a:srgbClr val="0099FF"/>
                </a:solidFill>
              </a:rPr>
              <a:t>    </a:t>
            </a:r>
            <a:r>
              <a:rPr lang="cs-CZ" sz="2800" dirty="0" smtClean="0">
                <a:solidFill>
                  <a:srgbClr val="0099FF"/>
                </a:solidFill>
              </a:rPr>
              <a:t>  vkládána </a:t>
            </a:r>
            <a:r>
              <a:rPr lang="cs-CZ" sz="2800" dirty="0">
                <a:solidFill>
                  <a:srgbClr val="0099FF"/>
                </a:solidFill>
              </a:rPr>
              <a:t>zvláštním zařízením na dvě </a:t>
            </a:r>
          </a:p>
          <a:p>
            <a:r>
              <a:rPr lang="cs-CZ" sz="2800" dirty="0">
                <a:solidFill>
                  <a:srgbClr val="0099FF"/>
                </a:solidFill>
              </a:rPr>
              <a:t>    </a:t>
            </a:r>
            <a:r>
              <a:rPr lang="cs-CZ" sz="2800" dirty="0" smtClean="0">
                <a:solidFill>
                  <a:srgbClr val="0099FF"/>
                </a:solidFill>
              </a:rPr>
              <a:t>  podkladové </a:t>
            </a:r>
            <a:r>
              <a:rPr lang="cs-CZ" sz="2800" dirty="0">
                <a:solidFill>
                  <a:srgbClr val="0099FF"/>
                </a:solidFill>
              </a:rPr>
              <a:t>textilie opatřené nánosem pojiva </a:t>
            </a:r>
          </a:p>
          <a:p>
            <a:r>
              <a:rPr lang="cs-CZ" sz="2800" dirty="0">
                <a:solidFill>
                  <a:srgbClr val="0099FF"/>
                </a:solidFill>
              </a:rPr>
              <a:t>    </a:t>
            </a:r>
            <a:r>
              <a:rPr lang="cs-CZ" sz="2800" dirty="0" smtClean="0">
                <a:solidFill>
                  <a:srgbClr val="0099FF"/>
                </a:solidFill>
              </a:rPr>
              <a:t>  a </a:t>
            </a:r>
            <a:r>
              <a:rPr lang="cs-CZ" sz="2800" dirty="0">
                <a:solidFill>
                  <a:srgbClr val="0099FF"/>
                </a:solidFill>
              </a:rPr>
              <a:t>pak se vlas rozřeže a vzniknou dvě </a:t>
            </a:r>
            <a:r>
              <a:rPr lang="cs-CZ" sz="2800" dirty="0" smtClean="0">
                <a:solidFill>
                  <a:srgbClr val="0099FF"/>
                </a:solidFill>
              </a:rPr>
              <a:t>textilie.</a:t>
            </a:r>
          </a:p>
          <a:p>
            <a:r>
              <a:rPr lang="cs-CZ" sz="2800" dirty="0">
                <a:solidFill>
                  <a:srgbClr val="0099FF"/>
                </a:solidFill>
              </a:rPr>
              <a:t> </a:t>
            </a:r>
            <a:r>
              <a:rPr lang="cs-CZ" sz="2800" dirty="0" smtClean="0">
                <a:solidFill>
                  <a:srgbClr val="0099FF"/>
                </a:solidFill>
              </a:rPr>
              <a:t>     Jde o koberce</a:t>
            </a:r>
          </a:p>
          <a:p>
            <a:endParaRPr lang="cs-CZ" sz="2800" dirty="0" smtClean="0">
              <a:solidFill>
                <a:srgbClr val="0099FF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3300"/>
                </a:solidFill>
              </a:rPr>
              <a:t>v</a:t>
            </a:r>
            <a:r>
              <a:rPr lang="cs-CZ" sz="2800" dirty="0" smtClean="0">
                <a:solidFill>
                  <a:srgbClr val="FF3300"/>
                </a:solidFill>
              </a:rPr>
              <a:t>elurové pojené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8080"/>
                </a:solidFill>
              </a:rPr>
              <a:t>v</a:t>
            </a:r>
            <a:r>
              <a:rPr lang="cs-CZ" sz="2800" dirty="0" smtClean="0">
                <a:solidFill>
                  <a:srgbClr val="008080"/>
                </a:solidFill>
              </a:rPr>
              <a:t>elurové tkané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CC00"/>
                </a:solidFill>
              </a:rPr>
              <a:t>v</a:t>
            </a:r>
            <a:r>
              <a:rPr lang="cs-CZ" sz="2800" dirty="0" smtClean="0">
                <a:solidFill>
                  <a:srgbClr val="00CC00"/>
                </a:solidFill>
              </a:rPr>
              <a:t>elurové  všívané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r>
              <a:rPr lang="cs-CZ" sz="2800" dirty="0" smtClean="0"/>
              <a:t>		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86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66267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FF"/>
                </a:solidFill>
              </a:rPr>
              <a:t>12. Z čeho se vyrábějí podlahové krytiny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0000"/>
                </a:solidFill>
              </a:rPr>
              <a:t>z</a:t>
            </a:r>
            <a:r>
              <a:rPr lang="cs-CZ" sz="2800" dirty="0" smtClean="0">
                <a:solidFill>
                  <a:srgbClr val="FF0000"/>
                </a:solidFill>
              </a:rPr>
              <a:t> PAD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CC0066"/>
                </a:solidFill>
              </a:rPr>
              <a:t>z</a:t>
            </a:r>
            <a:r>
              <a:rPr lang="cs-CZ" sz="2800" dirty="0" smtClean="0">
                <a:solidFill>
                  <a:srgbClr val="CC0066"/>
                </a:solidFill>
              </a:rPr>
              <a:t> PVC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8080"/>
                </a:solidFill>
              </a:rPr>
              <a:t>z</a:t>
            </a:r>
            <a:r>
              <a:rPr lang="cs-CZ" sz="2800" dirty="0" smtClean="0">
                <a:solidFill>
                  <a:srgbClr val="008080"/>
                </a:solidFill>
              </a:rPr>
              <a:t> PES</a:t>
            </a:r>
          </a:p>
          <a:p>
            <a:endParaRPr lang="cs-CZ" sz="2800" dirty="0">
              <a:solidFill>
                <a:srgbClr val="008080"/>
              </a:solidFill>
            </a:endParaRPr>
          </a:p>
          <a:p>
            <a:endParaRPr lang="cs-CZ" sz="2800" dirty="0" smtClean="0">
              <a:solidFill>
                <a:srgbClr val="008080"/>
              </a:solidFill>
            </a:endParaRPr>
          </a:p>
          <a:p>
            <a:r>
              <a:rPr lang="cs-CZ" sz="2800" dirty="0">
                <a:solidFill>
                  <a:srgbClr val="008080"/>
                </a:solidFill>
              </a:rPr>
              <a:t>	</a:t>
            </a:r>
            <a:r>
              <a:rPr lang="cs-CZ" sz="2800" dirty="0" smtClean="0">
                <a:solidFill>
                  <a:srgbClr val="008080"/>
                </a:solidFill>
              </a:rPr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71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764704"/>
            <a:ext cx="883447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CC0066"/>
                </a:solidFill>
              </a:rPr>
              <a:t>13. Podle čeho se určuje velikost pánských oděvů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00CC"/>
                </a:solidFill>
              </a:rPr>
              <a:t>v</a:t>
            </a:r>
            <a:r>
              <a:rPr lang="cs-CZ" sz="2800" dirty="0" smtClean="0">
                <a:solidFill>
                  <a:srgbClr val="0000CC"/>
                </a:solidFill>
              </a:rPr>
              <a:t>ýška postavy, obvod pasu, obvod sedu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996633"/>
                </a:solidFill>
              </a:rPr>
              <a:t>v</a:t>
            </a:r>
            <a:r>
              <a:rPr lang="cs-CZ" sz="2800" dirty="0" smtClean="0">
                <a:solidFill>
                  <a:srgbClr val="996633"/>
                </a:solidFill>
              </a:rPr>
              <a:t>ýška </a:t>
            </a:r>
            <a:r>
              <a:rPr lang="cs-CZ" sz="2800" dirty="0">
                <a:solidFill>
                  <a:srgbClr val="996633"/>
                </a:solidFill>
              </a:rPr>
              <a:t>postavy, obvod pasu, </a:t>
            </a:r>
            <a:r>
              <a:rPr lang="cs-CZ" sz="2800" dirty="0" smtClean="0">
                <a:solidFill>
                  <a:srgbClr val="996633"/>
                </a:solidFill>
              </a:rPr>
              <a:t>obvod boků</a:t>
            </a: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00FF"/>
                </a:solidFill>
              </a:rPr>
              <a:t>výška </a:t>
            </a:r>
            <a:r>
              <a:rPr lang="cs-CZ" sz="2800" dirty="0">
                <a:solidFill>
                  <a:srgbClr val="FF00FF"/>
                </a:solidFill>
              </a:rPr>
              <a:t>postavy, obvod pasu, obvod </a:t>
            </a:r>
            <a:r>
              <a:rPr lang="cs-CZ" sz="2800" dirty="0" err="1" smtClean="0">
                <a:solidFill>
                  <a:srgbClr val="FF00FF"/>
                </a:solidFill>
              </a:rPr>
              <a:t>hruhníku</a:t>
            </a:r>
            <a:endParaRPr lang="cs-CZ" sz="2800" dirty="0" smtClean="0">
              <a:solidFill>
                <a:srgbClr val="FF00FF"/>
              </a:solidFill>
            </a:endParaRPr>
          </a:p>
          <a:p>
            <a:pPr marL="514350" indent="-514350">
              <a:buAutoNum type="alphaLcParenR"/>
            </a:pPr>
            <a:endParaRPr lang="cs-CZ" sz="2800" dirty="0"/>
          </a:p>
          <a:p>
            <a:pPr marL="514350" indent="-514350">
              <a:buAutoNum type="alphaLcParenR"/>
            </a:pP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		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</a:p>
          <a:p>
            <a:pPr marL="514350" indent="-514350">
              <a:buAutoNum type="alphaLcParenR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46173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8720" y="622105"/>
            <a:ext cx="894668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800000"/>
                </a:solidFill>
              </a:rPr>
              <a:t>14. Podle čeho se určuje velikost dámských oděvů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3300"/>
                </a:solidFill>
              </a:rPr>
              <a:t>v</a:t>
            </a:r>
            <a:r>
              <a:rPr lang="cs-CZ" sz="2800" dirty="0" smtClean="0">
                <a:solidFill>
                  <a:srgbClr val="FF3300"/>
                </a:solidFill>
              </a:rPr>
              <a:t>ýška </a:t>
            </a:r>
            <a:r>
              <a:rPr lang="cs-CZ" sz="2800" dirty="0">
                <a:solidFill>
                  <a:srgbClr val="FF3300"/>
                </a:solidFill>
              </a:rPr>
              <a:t>postavy, obvod pasu, obvod sedu </a:t>
            </a:r>
            <a:endParaRPr lang="cs-CZ" sz="2800" dirty="0" smtClean="0">
              <a:solidFill>
                <a:srgbClr val="FF3300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008080"/>
                </a:solidFill>
              </a:rPr>
              <a:t>výška </a:t>
            </a:r>
            <a:r>
              <a:rPr lang="cs-CZ" sz="2800" dirty="0">
                <a:solidFill>
                  <a:srgbClr val="008080"/>
                </a:solidFill>
              </a:rPr>
              <a:t>postavy, obvod </a:t>
            </a:r>
            <a:r>
              <a:rPr lang="cs-CZ" sz="2800" dirty="0" smtClean="0">
                <a:solidFill>
                  <a:srgbClr val="008080"/>
                </a:solidFill>
              </a:rPr>
              <a:t>hrudníku , </a:t>
            </a:r>
            <a:r>
              <a:rPr lang="cs-CZ" sz="2800" dirty="0">
                <a:solidFill>
                  <a:srgbClr val="008080"/>
                </a:solidFill>
              </a:rPr>
              <a:t>obvod </a:t>
            </a:r>
            <a:r>
              <a:rPr lang="cs-CZ" sz="2800" dirty="0" smtClean="0">
                <a:solidFill>
                  <a:srgbClr val="008080"/>
                </a:solidFill>
              </a:rPr>
              <a:t>sedu</a:t>
            </a: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00FF"/>
                </a:solidFill>
              </a:rPr>
              <a:t>výška </a:t>
            </a:r>
            <a:r>
              <a:rPr lang="cs-CZ" sz="2800" dirty="0">
                <a:solidFill>
                  <a:srgbClr val="FF00FF"/>
                </a:solidFill>
              </a:rPr>
              <a:t>postavy, obvod pasu, obvod </a:t>
            </a:r>
            <a:r>
              <a:rPr lang="cs-CZ" sz="2800" dirty="0" smtClean="0">
                <a:solidFill>
                  <a:srgbClr val="FF00FF"/>
                </a:solidFill>
              </a:rPr>
              <a:t>hrudníku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rgbClr val="FF00FF"/>
              </a:solidFill>
            </a:endParaRPr>
          </a:p>
          <a:p>
            <a:endParaRPr lang="cs-CZ" sz="2800" dirty="0" smtClean="0">
              <a:solidFill>
                <a:srgbClr val="FF00FF"/>
              </a:solidFill>
            </a:endParaRPr>
          </a:p>
          <a:p>
            <a:endParaRPr lang="cs-CZ" sz="2800" dirty="0">
              <a:solidFill>
                <a:srgbClr val="FF00FF"/>
              </a:solidFill>
            </a:endParaRPr>
          </a:p>
          <a:p>
            <a:r>
              <a:rPr lang="cs-CZ" sz="2800" dirty="0" smtClean="0">
                <a:solidFill>
                  <a:srgbClr val="FF00FF"/>
                </a:solidFill>
              </a:rPr>
              <a:t>		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897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53122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15. Co znamenají tyto symboly ošetřování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 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286000" y="-1741646"/>
            <a:ext cx="4572000" cy="1034129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286000" y="-1741645"/>
            <a:ext cx="3366120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http://t3.gstatic.com/images?q=tbn:ANd9GcQ9luiUXFvaWEqH82dRB6N640yT2J54lPmL39vacGMNyyKYTTXS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669" y="1588164"/>
            <a:ext cx="2016403" cy="14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RvJGFduipBd6gXrw3yZViXuwfnOexrnl1ctegGKrz1Cu7Ao24a-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78218"/>
            <a:ext cx="1893776" cy="139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0.gstatic.com/images?q=tbn:ANd9GcRQXMot3H_qo-BVaqMPysIjgDvX02v13eYcPwN9BvswNZfg6rwN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15" y="1690770"/>
            <a:ext cx="1876685" cy="1378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2286000" y="28288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32" name="Picture 8" descr="http://t0.gstatic.com/images?q=tbn:ANd9GcSC1CAI8lb9HzvPEEfSIvN37AUMshphetX1SoguabZUHCypQT2UJw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482030"/>
            <a:ext cx="1531146" cy="153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henkel.cz/czc/content_images/50a_76294_72dpi_114H_114W.gif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506" y="3068960"/>
            <a:ext cx="3722641" cy="28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t1.gstatic.com/images?q=tbn:ANd9GcS377z9gHbYOgWIJiS2MpeQKrqLhdjiJosK6wREk3pS_Kwk4UpNDA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945845"/>
            <a:ext cx="1296144" cy="133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1712037" y="3052787"/>
            <a:ext cx="5444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a)		      b)		</a:t>
            </a:r>
            <a:r>
              <a:rPr lang="cs-CZ" sz="2800" b="1" dirty="0"/>
              <a:t> </a:t>
            </a:r>
            <a:r>
              <a:rPr lang="cs-CZ" sz="2800" b="1" dirty="0" smtClean="0"/>
              <a:t>  c)</a:t>
            </a:r>
            <a:endParaRPr lang="cs-CZ" sz="28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5445224"/>
            <a:ext cx="6542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d)			  e)			     f)</a:t>
            </a:r>
            <a:endParaRPr lang="cs-CZ" sz="28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445064" y="6100246"/>
            <a:ext cx="1422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6 bodů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81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705807"/>
            <a:ext cx="52565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Hodnocení </a:t>
            </a:r>
          </a:p>
          <a:p>
            <a:endParaRPr lang="cs-CZ" sz="2800" dirty="0"/>
          </a:p>
          <a:p>
            <a:pPr marL="971550" lvl="1" indent="-514350">
              <a:buAutoNum type="arabicPlain"/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25 – 23 bodů</a:t>
            </a:r>
          </a:p>
          <a:p>
            <a:pPr marL="971550" lvl="1" indent="-514350">
              <a:buAutoNum type="arabicPlain"/>
            </a:pPr>
            <a:r>
              <a:rPr lang="cs-CZ" sz="2800" dirty="0" smtClean="0">
                <a:solidFill>
                  <a:srgbClr val="0099FF"/>
                </a:solidFill>
              </a:rPr>
              <a:t>22 – 18 bodů</a:t>
            </a:r>
          </a:p>
          <a:p>
            <a:pPr marL="971550" lvl="1" indent="-514350">
              <a:buAutoNum type="arabicPlain"/>
            </a:pPr>
            <a:r>
              <a:rPr lang="cs-CZ" sz="2800" dirty="0" smtClean="0">
                <a:solidFill>
                  <a:srgbClr val="CC0066"/>
                </a:solidFill>
              </a:rPr>
              <a:t>17 – 14 bodů</a:t>
            </a:r>
          </a:p>
          <a:p>
            <a:pPr marL="971550" lvl="1" indent="-514350">
              <a:buAutoNum type="arabicPlain"/>
            </a:pPr>
            <a:r>
              <a:rPr lang="cs-CZ" sz="2800" dirty="0" smtClean="0">
                <a:solidFill>
                  <a:srgbClr val="00CC00"/>
                </a:solidFill>
              </a:rPr>
              <a:t>13 -   8 bodů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</a:t>
            </a:r>
            <a:r>
              <a:rPr lang="cs-CZ" sz="2800" dirty="0" smtClean="0">
                <a:solidFill>
                  <a:srgbClr val="FF00FF"/>
                </a:solidFill>
              </a:rPr>
              <a:t>5     7 -   0 bodů</a:t>
            </a:r>
            <a:endParaRPr lang="cs-CZ" sz="28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75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548680"/>
            <a:ext cx="7879080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CC0066"/>
                </a:solidFill>
              </a:rPr>
              <a:t>Vyhodnocení testu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0000"/>
                </a:solidFill>
              </a:rPr>
              <a:t>a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0000"/>
                </a:solidFill>
              </a:rPr>
              <a:t>a </a:t>
            </a:r>
          </a:p>
          <a:p>
            <a:pPr marL="514350" indent="-514350">
              <a:buAutoNum type="arabicPeriod"/>
            </a:pPr>
            <a:r>
              <a:rPr lang="cs-CZ" sz="2800" dirty="0">
                <a:solidFill>
                  <a:srgbClr val="FF0000"/>
                </a:solidFill>
              </a:rPr>
              <a:t>a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>
                <a:solidFill>
                  <a:srgbClr val="FF0000"/>
                </a:solidFill>
              </a:rPr>
              <a:t>r</a:t>
            </a:r>
            <a:r>
              <a:rPr lang="cs-CZ" sz="2800" dirty="0" smtClean="0">
                <a:solidFill>
                  <a:srgbClr val="FF0000"/>
                </a:solidFill>
              </a:rPr>
              <a:t>yps, brokát, damašek, matlasé, </a:t>
            </a:r>
            <a:r>
              <a:rPr lang="cs-CZ" sz="2800" dirty="0" err="1" smtClean="0">
                <a:solidFill>
                  <a:srgbClr val="FF0000"/>
                </a:solidFill>
              </a:rPr>
              <a:t>epinglé</a:t>
            </a:r>
            <a:r>
              <a:rPr lang="cs-CZ" sz="2800" dirty="0" smtClean="0">
                <a:solidFill>
                  <a:srgbClr val="FF0000"/>
                </a:solidFill>
              </a:rPr>
              <a:t>,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     </a:t>
            </a:r>
            <a:r>
              <a:rPr lang="cs-CZ" sz="2800" dirty="0" err="1">
                <a:solidFill>
                  <a:srgbClr val="FF0000"/>
                </a:solidFill>
              </a:rPr>
              <a:t>f</a:t>
            </a:r>
            <a:r>
              <a:rPr lang="cs-CZ" sz="2800" dirty="0" err="1" smtClean="0">
                <a:solidFill>
                  <a:srgbClr val="FF0000"/>
                </a:solidFill>
              </a:rPr>
              <a:t>rizé</a:t>
            </a:r>
            <a:r>
              <a:rPr lang="cs-CZ" sz="2800" dirty="0" smtClean="0">
                <a:solidFill>
                  <a:srgbClr val="FF0000"/>
                </a:solidFill>
              </a:rPr>
              <a:t>, plyš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5. b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6. a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7. a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8. b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9. b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10. a/2, b/2, c/2, d/3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82141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835998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11. A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12. B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13. C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14. B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15. a) ruční praní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      b) chemické čištění se zvýšenou opatrností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      c) žehlení na 150°C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  d) zákaz sušení v sušičce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  e) sušení rozložené na podložce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  f) sušení ve stínu 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94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620688"/>
            <a:ext cx="7662675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</a:t>
            </a:r>
          </a:p>
          <a:p>
            <a:r>
              <a:rPr lang="cs-CZ" sz="36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solidFill>
                <a:srgbClr val="FF330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00FF"/>
                </a:solidFill>
              </a:rPr>
              <a:t>Jak rozdělujeme nábytkové tkaniny</a:t>
            </a:r>
          </a:p>
          <a:p>
            <a:endParaRPr lang="cs-CZ" sz="2800" dirty="0">
              <a:solidFill>
                <a:srgbClr val="FF3300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konstrukční, povlakové, potahové</a:t>
            </a:r>
          </a:p>
          <a:p>
            <a:pPr marL="514350" indent="-514350">
              <a:buAutoNum type="alphaLcParenR" startAt="2"/>
            </a:pPr>
            <a:r>
              <a:rPr lang="cs-CZ" sz="2800" dirty="0" smtClean="0">
                <a:solidFill>
                  <a:srgbClr val="660066"/>
                </a:solidFill>
              </a:rPr>
              <a:t>konstrukční, povlakové, osnovní</a:t>
            </a:r>
          </a:p>
          <a:p>
            <a:pPr marL="514350" indent="-514350">
              <a:buAutoNum type="alphaLcParenR" startAt="3"/>
            </a:pPr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potahové, osnovní, zátažné</a:t>
            </a:r>
          </a:p>
          <a:p>
            <a:pPr marL="742950" indent="-742950">
              <a:buAutoNum type="alphaLcParenR" startAt="3"/>
            </a:pPr>
            <a:endParaRPr lang="cs-CZ" sz="2800" dirty="0">
              <a:solidFill>
                <a:srgbClr val="FF3300"/>
              </a:solidFill>
            </a:endParaRPr>
          </a:p>
          <a:p>
            <a:endParaRPr lang="cs-CZ" sz="2800" dirty="0" smtClean="0">
              <a:solidFill>
                <a:srgbClr val="FF3300"/>
              </a:solidFill>
            </a:endParaRPr>
          </a:p>
          <a:p>
            <a:r>
              <a:rPr lang="cs-CZ" sz="2800" dirty="0">
                <a:solidFill>
                  <a:srgbClr val="FF3300"/>
                </a:solidFill>
              </a:rPr>
              <a:t>	</a:t>
            </a:r>
            <a:r>
              <a:rPr lang="cs-CZ" sz="2800" dirty="0" smtClean="0">
                <a:solidFill>
                  <a:srgbClr val="FF3300"/>
                </a:solidFill>
              </a:rPr>
              <a:t>						1 bod</a:t>
            </a:r>
            <a:endParaRPr lang="cs-CZ" sz="36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73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764704"/>
            <a:ext cx="766267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CC0099"/>
                </a:solidFill>
              </a:rPr>
              <a:t>2. </a:t>
            </a:r>
            <a:r>
              <a:rPr lang="cs-CZ" sz="2800" smtClean="0">
                <a:solidFill>
                  <a:srgbClr val="CC0099"/>
                </a:solidFill>
              </a:rPr>
              <a:t>Nábytkové </a:t>
            </a:r>
            <a:r>
              <a:rPr lang="cs-CZ" sz="2800" dirty="0" smtClean="0">
                <a:solidFill>
                  <a:srgbClr val="CC0099"/>
                </a:solidFill>
              </a:rPr>
              <a:t>tkaniny </a:t>
            </a:r>
            <a:r>
              <a:rPr lang="cs-CZ" sz="2800" dirty="0" smtClean="0">
                <a:solidFill>
                  <a:srgbClr val="CC0099"/>
                </a:solidFill>
              </a:rPr>
              <a:t>slouží jako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99FF"/>
                </a:solidFill>
              </a:rPr>
              <a:t>z</a:t>
            </a:r>
            <a:r>
              <a:rPr lang="cs-CZ" sz="2800" dirty="0" smtClean="0">
                <a:solidFill>
                  <a:srgbClr val="0099FF"/>
                </a:solidFill>
              </a:rPr>
              <a:t>ávěsy a přehozy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3300"/>
                </a:solidFill>
              </a:rPr>
              <a:t>č</a:t>
            </a:r>
            <a:r>
              <a:rPr lang="cs-CZ" sz="2800" dirty="0" smtClean="0">
                <a:solidFill>
                  <a:srgbClr val="FF3300"/>
                </a:solidFill>
              </a:rPr>
              <a:t>alounické tkaniny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B050"/>
                </a:solidFill>
              </a:rPr>
              <a:t>ú</a:t>
            </a:r>
            <a:r>
              <a:rPr lang="cs-CZ" sz="2800" dirty="0" smtClean="0">
                <a:solidFill>
                  <a:srgbClr val="00B050"/>
                </a:solidFill>
              </a:rPr>
              <a:t>čelové tkaniny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rgbClr val="00B050"/>
              </a:solidFill>
            </a:endParaRPr>
          </a:p>
          <a:p>
            <a:r>
              <a:rPr lang="cs-CZ" sz="2800" dirty="0" smtClean="0">
                <a:solidFill>
                  <a:srgbClr val="00B050"/>
                </a:solidFill>
              </a:rPr>
              <a:t>							1 bod</a:t>
            </a:r>
            <a:endParaRPr lang="cs-CZ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05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20688"/>
            <a:ext cx="7662675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3</a:t>
            </a:r>
            <a:r>
              <a:rPr lang="cs-CZ" sz="2800" dirty="0" smtClean="0">
                <a:solidFill>
                  <a:srgbClr val="FF0000"/>
                </a:solidFill>
              </a:rPr>
              <a:t>. </a:t>
            </a:r>
            <a:r>
              <a:rPr lang="cs-CZ" sz="2800" dirty="0">
                <a:solidFill>
                  <a:srgbClr val="FF0000"/>
                </a:solidFill>
              </a:rPr>
              <a:t>Dekorační tkaniny  </a:t>
            </a:r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 smtClean="0"/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0033CC"/>
                </a:solidFill>
              </a:rPr>
              <a:t>slouží </a:t>
            </a:r>
            <a:r>
              <a:rPr lang="cs-CZ" sz="2800" dirty="0">
                <a:solidFill>
                  <a:srgbClr val="0033CC"/>
                </a:solidFill>
              </a:rPr>
              <a:t>jako závěsy, </a:t>
            </a:r>
            <a:r>
              <a:rPr lang="cs-CZ" sz="2800" dirty="0" smtClean="0">
                <a:solidFill>
                  <a:srgbClr val="0033CC"/>
                </a:solidFill>
              </a:rPr>
              <a:t>přehozy na </a:t>
            </a:r>
            <a:r>
              <a:rPr lang="cs-CZ" sz="2800" dirty="0">
                <a:solidFill>
                  <a:srgbClr val="0033CC"/>
                </a:solidFill>
              </a:rPr>
              <a:t>postele, </a:t>
            </a:r>
            <a:endParaRPr lang="cs-CZ" sz="2800" dirty="0" smtClean="0">
              <a:solidFill>
                <a:srgbClr val="0033CC"/>
              </a:solidFill>
            </a:endParaRPr>
          </a:p>
          <a:p>
            <a:r>
              <a:rPr lang="cs-CZ" sz="2800" dirty="0">
                <a:solidFill>
                  <a:srgbClr val="0033CC"/>
                </a:solidFill>
              </a:rPr>
              <a:t> </a:t>
            </a:r>
            <a:r>
              <a:rPr lang="cs-CZ" sz="2800" dirty="0" smtClean="0">
                <a:solidFill>
                  <a:srgbClr val="0033CC"/>
                </a:solidFill>
              </a:rPr>
              <a:t>   ochranné </a:t>
            </a:r>
            <a:r>
              <a:rPr lang="cs-CZ" sz="2800" dirty="0">
                <a:solidFill>
                  <a:srgbClr val="0033CC"/>
                </a:solidFill>
              </a:rPr>
              <a:t>povlaky na </a:t>
            </a:r>
            <a:r>
              <a:rPr lang="cs-CZ" sz="2800" dirty="0" smtClean="0">
                <a:solidFill>
                  <a:srgbClr val="0033CC"/>
                </a:solidFill>
              </a:rPr>
              <a:t>čalouněný nábytek</a:t>
            </a:r>
          </a:p>
          <a:p>
            <a:endParaRPr lang="cs-CZ" sz="2800" dirty="0" smtClean="0">
              <a:solidFill>
                <a:srgbClr val="0033CC"/>
              </a:solidFill>
            </a:endParaRPr>
          </a:p>
          <a:p>
            <a:r>
              <a:rPr lang="cs-CZ" sz="2800" dirty="0">
                <a:solidFill>
                  <a:srgbClr val="FF3300"/>
                </a:solidFill>
              </a:rPr>
              <a:t>b) </a:t>
            </a:r>
            <a:r>
              <a:rPr lang="cs-CZ" sz="2800" dirty="0" smtClean="0">
                <a:solidFill>
                  <a:srgbClr val="FF3300"/>
                </a:solidFill>
              </a:rPr>
              <a:t>slouží </a:t>
            </a:r>
            <a:r>
              <a:rPr lang="cs-CZ" sz="2800" dirty="0">
                <a:solidFill>
                  <a:srgbClr val="FF3300"/>
                </a:solidFill>
              </a:rPr>
              <a:t>jako závěsy, </a:t>
            </a:r>
            <a:r>
              <a:rPr lang="cs-CZ" sz="2800" dirty="0" smtClean="0">
                <a:solidFill>
                  <a:srgbClr val="FF3300"/>
                </a:solidFill>
              </a:rPr>
              <a:t>přehozy</a:t>
            </a:r>
          </a:p>
          <a:p>
            <a:endParaRPr lang="cs-CZ" sz="2800" dirty="0">
              <a:solidFill>
                <a:srgbClr val="FF3300"/>
              </a:solidFill>
            </a:endParaRPr>
          </a:p>
          <a:p>
            <a:r>
              <a:rPr lang="cs-CZ" sz="2800" dirty="0">
                <a:solidFill>
                  <a:srgbClr val="CC0099"/>
                </a:solidFill>
              </a:rPr>
              <a:t>c) </a:t>
            </a:r>
            <a:r>
              <a:rPr lang="cs-CZ" sz="2800" dirty="0" smtClean="0">
                <a:solidFill>
                  <a:srgbClr val="CC0099"/>
                </a:solidFill>
              </a:rPr>
              <a:t>ochranné </a:t>
            </a:r>
            <a:r>
              <a:rPr lang="cs-CZ" sz="2800" dirty="0">
                <a:solidFill>
                  <a:srgbClr val="CC0099"/>
                </a:solidFill>
              </a:rPr>
              <a:t>povlaky na </a:t>
            </a:r>
            <a:r>
              <a:rPr lang="cs-CZ" sz="2800" dirty="0" smtClean="0">
                <a:solidFill>
                  <a:srgbClr val="CC0099"/>
                </a:solidFill>
              </a:rPr>
              <a:t>čalouněný nábytek</a:t>
            </a:r>
          </a:p>
          <a:p>
            <a:endParaRPr lang="cs-CZ" sz="2800" dirty="0">
              <a:solidFill>
                <a:srgbClr val="CC0099"/>
              </a:solidFill>
            </a:endParaRPr>
          </a:p>
          <a:p>
            <a:endParaRPr lang="cs-CZ" sz="2800" dirty="0" smtClean="0">
              <a:solidFill>
                <a:srgbClr val="CC0099"/>
              </a:solidFill>
            </a:endParaRPr>
          </a:p>
          <a:p>
            <a:r>
              <a:rPr lang="cs-CZ" sz="2800" dirty="0">
                <a:solidFill>
                  <a:srgbClr val="CC0099"/>
                </a:solidFill>
              </a:rPr>
              <a:t>	</a:t>
            </a:r>
            <a:r>
              <a:rPr lang="cs-CZ" sz="2800" dirty="0" smtClean="0">
                <a:solidFill>
                  <a:srgbClr val="CC0099"/>
                </a:solidFill>
              </a:rPr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/>
          </a:p>
          <a:p>
            <a:r>
              <a:rPr lang="cs-CZ" sz="2800" dirty="0" smtClean="0"/>
              <a:t>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1132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980728"/>
            <a:ext cx="7850226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008000"/>
                </a:solidFill>
              </a:rPr>
              <a:t>4. Vyjmenujte 3 názvy nábytkových tkanin</a:t>
            </a:r>
          </a:p>
          <a:p>
            <a:endParaRPr lang="cs-CZ" sz="2800" dirty="0">
              <a:solidFill>
                <a:srgbClr val="FF3300"/>
              </a:solidFill>
            </a:endParaRPr>
          </a:p>
          <a:p>
            <a:r>
              <a:rPr lang="cs-CZ" sz="2800" dirty="0" smtClean="0">
                <a:solidFill>
                  <a:srgbClr val="FF3300"/>
                </a:solidFill>
              </a:rPr>
              <a:t>							</a:t>
            </a:r>
            <a:r>
              <a:rPr lang="cs-CZ" sz="2800" dirty="0" smtClean="0">
                <a:solidFill>
                  <a:srgbClr val="FF0000"/>
                </a:solidFill>
              </a:rPr>
              <a:t>3 body</a:t>
            </a:r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>
              <a:solidFill>
                <a:srgbClr val="0033CC"/>
              </a:solidFill>
            </a:endParaRPr>
          </a:p>
          <a:p>
            <a:r>
              <a:rPr lang="cs-CZ" sz="2800" dirty="0">
                <a:solidFill>
                  <a:srgbClr val="0033CC"/>
                </a:solidFill>
              </a:rPr>
              <a:t>5</a:t>
            </a:r>
            <a:r>
              <a:rPr lang="cs-CZ" sz="2800" dirty="0" smtClean="0">
                <a:solidFill>
                  <a:srgbClr val="0033CC"/>
                </a:solidFill>
              </a:rPr>
              <a:t>. Záclonovina je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CC00"/>
                </a:solidFill>
              </a:rPr>
              <a:t>s</a:t>
            </a:r>
            <a:r>
              <a:rPr lang="cs-CZ" sz="2800" dirty="0" smtClean="0">
                <a:solidFill>
                  <a:srgbClr val="00CC00"/>
                </a:solidFill>
              </a:rPr>
              <a:t>tejná jako tkanina a pletenina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00FF"/>
                </a:solidFill>
              </a:rPr>
              <a:t>t</a:t>
            </a:r>
            <a:r>
              <a:rPr lang="cs-CZ" sz="2800" dirty="0" smtClean="0">
                <a:solidFill>
                  <a:srgbClr val="FF00FF"/>
                </a:solidFill>
              </a:rPr>
              <a:t>kanina a pletenina se specifickými 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     vlastnostmi</a:t>
            </a:r>
          </a:p>
          <a:p>
            <a:r>
              <a:rPr lang="cs-CZ" sz="2800" dirty="0" smtClean="0">
                <a:solidFill>
                  <a:srgbClr val="C00000"/>
                </a:solidFill>
              </a:rPr>
              <a:t>c) není to tkanina ani pletenina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							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01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548680"/>
            <a:ext cx="8002512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6</a:t>
            </a:r>
            <a:r>
              <a:rPr lang="cs-CZ" sz="2800" dirty="0" smtClean="0">
                <a:solidFill>
                  <a:srgbClr val="00B0F0"/>
                </a:solidFill>
              </a:rPr>
              <a:t>. Může být záclona paličkovaná</a:t>
            </a:r>
          </a:p>
          <a:p>
            <a:endParaRPr lang="cs-CZ" sz="2800" dirty="0" smtClean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8000"/>
                </a:solidFill>
              </a:rPr>
              <a:t>a</a:t>
            </a:r>
            <a:r>
              <a:rPr lang="cs-CZ" sz="2800" dirty="0" smtClean="0">
                <a:solidFill>
                  <a:srgbClr val="008000"/>
                </a:solidFill>
              </a:rPr>
              <a:t>no</a:t>
            </a:r>
            <a:r>
              <a:rPr lang="cs-CZ" sz="2800" dirty="0" smtClean="0"/>
              <a:t> 			</a:t>
            </a:r>
            <a:r>
              <a:rPr lang="cs-CZ" sz="2800" dirty="0" smtClean="0">
                <a:solidFill>
                  <a:srgbClr val="FF00FF"/>
                </a:solidFill>
              </a:rPr>
              <a:t>b) ne</a:t>
            </a:r>
          </a:p>
          <a:p>
            <a:r>
              <a:rPr lang="cs-CZ" sz="2800" dirty="0"/>
              <a:t>	</a:t>
            </a:r>
            <a:r>
              <a:rPr lang="cs-CZ" sz="2800" dirty="0" smtClean="0"/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>
                <a:solidFill>
                  <a:srgbClr val="CC0066"/>
                </a:solidFill>
              </a:rPr>
              <a:t>7</a:t>
            </a:r>
            <a:r>
              <a:rPr lang="cs-CZ" sz="2800" dirty="0" smtClean="0">
                <a:solidFill>
                  <a:srgbClr val="CC0066"/>
                </a:solidFill>
              </a:rPr>
              <a:t>. Podlahové textilie jsou určeny k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>
                <a:solidFill>
                  <a:srgbClr val="0033CC"/>
                </a:solidFill>
              </a:rPr>
              <a:t>a) </a:t>
            </a:r>
            <a:r>
              <a:rPr lang="cs-CZ" sz="2800" dirty="0" smtClean="0">
                <a:solidFill>
                  <a:srgbClr val="0033CC"/>
                </a:solidFill>
              </a:rPr>
              <a:t>jsou </a:t>
            </a:r>
            <a:r>
              <a:rPr lang="cs-CZ" sz="2800" dirty="0">
                <a:solidFill>
                  <a:srgbClr val="0033CC"/>
                </a:solidFill>
              </a:rPr>
              <a:t>určeny k pokrývání podlah v bytech </a:t>
            </a:r>
          </a:p>
          <a:p>
            <a:r>
              <a:rPr lang="cs-CZ" sz="2800" dirty="0">
                <a:solidFill>
                  <a:srgbClr val="0033CC"/>
                </a:solidFill>
              </a:rPr>
              <a:t> </a:t>
            </a:r>
            <a:r>
              <a:rPr lang="cs-CZ" sz="2800" dirty="0" smtClean="0">
                <a:solidFill>
                  <a:srgbClr val="0033CC"/>
                </a:solidFill>
              </a:rPr>
              <a:t>   a </a:t>
            </a:r>
            <a:r>
              <a:rPr lang="cs-CZ" sz="2800" dirty="0">
                <a:solidFill>
                  <a:srgbClr val="0033CC"/>
                </a:solidFill>
              </a:rPr>
              <a:t>společenských místností, kanceláří atd</a:t>
            </a:r>
            <a:r>
              <a:rPr lang="cs-CZ" sz="2800" dirty="0" smtClean="0">
                <a:solidFill>
                  <a:srgbClr val="0033CC"/>
                </a:solidFill>
              </a:rPr>
              <a:t>.</a:t>
            </a:r>
          </a:p>
          <a:p>
            <a:r>
              <a:rPr lang="cs-CZ" sz="2800" dirty="0">
                <a:solidFill>
                  <a:srgbClr val="663300"/>
                </a:solidFill>
              </a:rPr>
              <a:t>b) </a:t>
            </a:r>
            <a:r>
              <a:rPr lang="cs-CZ" sz="2800" dirty="0" smtClean="0">
                <a:solidFill>
                  <a:srgbClr val="663300"/>
                </a:solidFill>
              </a:rPr>
              <a:t>jsou </a:t>
            </a:r>
            <a:r>
              <a:rPr lang="cs-CZ" sz="2800" dirty="0">
                <a:solidFill>
                  <a:srgbClr val="663300"/>
                </a:solidFill>
              </a:rPr>
              <a:t>určeny k pokrývání </a:t>
            </a:r>
            <a:r>
              <a:rPr lang="cs-CZ" sz="2800" dirty="0" smtClean="0">
                <a:solidFill>
                  <a:srgbClr val="663300"/>
                </a:solidFill>
              </a:rPr>
              <a:t>dřevěných podlah</a:t>
            </a:r>
          </a:p>
          <a:p>
            <a:r>
              <a:rPr lang="cs-CZ" sz="2800" dirty="0">
                <a:solidFill>
                  <a:srgbClr val="008080"/>
                </a:solidFill>
              </a:rPr>
              <a:t>c) Jsou určeny </a:t>
            </a:r>
            <a:r>
              <a:rPr lang="cs-CZ" sz="2800" dirty="0" smtClean="0">
                <a:solidFill>
                  <a:srgbClr val="008080"/>
                </a:solidFill>
              </a:rPr>
              <a:t>pouze k </a:t>
            </a:r>
            <a:r>
              <a:rPr lang="cs-CZ" sz="2800" dirty="0">
                <a:solidFill>
                  <a:srgbClr val="008080"/>
                </a:solidFill>
              </a:rPr>
              <a:t>pokrývání podlah </a:t>
            </a:r>
            <a:endParaRPr lang="cs-CZ" sz="2800" dirty="0" smtClean="0">
              <a:solidFill>
                <a:srgbClr val="008080"/>
              </a:solidFill>
            </a:endParaRPr>
          </a:p>
          <a:p>
            <a:r>
              <a:rPr lang="cs-CZ" sz="2800" dirty="0">
                <a:solidFill>
                  <a:srgbClr val="008080"/>
                </a:solidFill>
              </a:rPr>
              <a:t> </a:t>
            </a:r>
            <a:r>
              <a:rPr lang="cs-CZ" sz="2800" dirty="0" smtClean="0">
                <a:solidFill>
                  <a:srgbClr val="008080"/>
                </a:solidFill>
              </a:rPr>
              <a:t>  v </a:t>
            </a:r>
            <a:r>
              <a:rPr lang="cs-CZ" sz="2800" dirty="0">
                <a:solidFill>
                  <a:srgbClr val="008080"/>
                </a:solidFill>
              </a:rPr>
              <a:t>bytech 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							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063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340768"/>
            <a:ext cx="880561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0066"/>
                </a:solidFill>
              </a:rPr>
              <a:t>8</a:t>
            </a:r>
            <a:r>
              <a:rPr lang="cs-CZ" sz="2800" dirty="0" smtClean="0">
                <a:solidFill>
                  <a:srgbClr val="CC0066"/>
                </a:solidFill>
              </a:rPr>
              <a:t>. </a:t>
            </a:r>
            <a:r>
              <a:rPr lang="cs-CZ" sz="2800" dirty="0">
                <a:solidFill>
                  <a:srgbClr val="CC0066"/>
                </a:solidFill>
              </a:rPr>
              <a:t>Zlepšují </a:t>
            </a:r>
            <a:r>
              <a:rPr lang="cs-CZ" sz="2800" dirty="0" smtClean="0">
                <a:solidFill>
                  <a:srgbClr val="CC0066"/>
                </a:solidFill>
              </a:rPr>
              <a:t>koberce zvukovou </a:t>
            </a:r>
            <a:r>
              <a:rPr lang="cs-CZ" sz="2800" dirty="0">
                <a:solidFill>
                  <a:srgbClr val="CC0066"/>
                </a:solidFill>
              </a:rPr>
              <a:t>a tepelnou </a:t>
            </a:r>
            <a:r>
              <a:rPr lang="cs-CZ" sz="2800" dirty="0" smtClean="0">
                <a:solidFill>
                  <a:srgbClr val="CC0066"/>
                </a:solidFill>
              </a:rPr>
              <a:t>izolaci</a:t>
            </a:r>
            <a:r>
              <a:rPr lang="cs-CZ" sz="2800" dirty="0">
                <a:solidFill>
                  <a:srgbClr val="CC0066"/>
                </a:solidFill>
              </a:rPr>
              <a:t> </a:t>
            </a:r>
            <a:r>
              <a:rPr lang="cs-CZ" sz="2800" dirty="0" smtClean="0">
                <a:solidFill>
                  <a:srgbClr val="CC0066"/>
                </a:solidFill>
              </a:rPr>
              <a:t>a</a:t>
            </a:r>
          </a:p>
          <a:p>
            <a:r>
              <a:rPr lang="cs-CZ" sz="2800" dirty="0" smtClean="0">
                <a:solidFill>
                  <a:srgbClr val="CC0066"/>
                </a:solidFill>
              </a:rPr>
              <a:t>    dotváří interiér?</a:t>
            </a:r>
          </a:p>
          <a:p>
            <a:endParaRPr lang="cs-CZ" sz="2800" dirty="0">
              <a:solidFill>
                <a:srgbClr val="FF00FF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00FF"/>
                </a:solidFill>
              </a:rPr>
              <a:t>n</a:t>
            </a:r>
            <a:r>
              <a:rPr lang="cs-CZ" sz="2800" dirty="0" smtClean="0">
                <a:solidFill>
                  <a:srgbClr val="FF00FF"/>
                </a:solidFill>
              </a:rPr>
              <a:t>e</a:t>
            </a:r>
            <a:r>
              <a:rPr lang="cs-CZ" sz="2800" dirty="0" smtClean="0"/>
              <a:t>		</a:t>
            </a:r>
            <a:r>
              <a:rPr lang="cs-CZ" sz="2800" dirty="0" smtClean="0">
                <a:solidFill>
                  <a:srgbClr val="008000"/>
                </a:solidFill>
              </a:rPr>
              <a:t>	b) ano</a:t>
            </a:r>
            <a:r>
              <a:rPr lang="cs-CZ" sz="2800" dirty="0" smtClean="0"/>
              <a:t>		</a:t>
            </a:r>
            <a:r>
              <a:rPr lang="cs-CZ" sz="2800" dirty="0" smtClean="0">
                <a:solidFill>
                  <a:srgbClr val="0099FF"/>
                </a:solidFill>
              </a:rPr>
              <a:t>c) někdy</a:t>
            </a:r>
          </a:p>
          <a:p>
            <a:endParaRPr lang="cs-CZ" sz="2800" dirty="0"/>
          </a:p>
          <a:p>
            <a:r>
              <a:rPr lang="cs-CZ" sz="2800" dirty="0" smtClean="0"/>
              <a:t>		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5638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620688"/>
            <a:ext cx="895629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CC0066"/>
                </a:solidFill>
              </a:rPr>
              <a:t>9</a:t>
            </a:r>
            <a:r>
              <a:rPr lang="cs-CZ" sz="2800" dirty="0" smtClean="0">
                <a:solidFill>
                  <a:srgbClr val="CC0066"/>
                </a:solidFill>
              </a:rPr>
              <a:t>. Koberce jsou tkané, pletené, všívané a pojené.</a:t>
            </a:r>
          </a:p>
          <a:p>
            <a:r>
              <a:rPr lang="cs-CZ" sz="2800" dirty="0">
                <a:solidFill>
                  <a:srgbClr val="CC0066"/>
                </a:solidFill>
              </a:rPr>
              <a:t> </a:t>
            </a:r>
            <a:r>
              <a:rPr lang="cs-CZ" sz="2800" dirty="0" smtClean="0">
                <a:solidFill>
                  <a:srgbClr val="CC0066"/>
                </a:solidFill>
              </a:rPr>
              <a:t>     Do které skupiny patří prutová a </a:t>
            </a:r>
            <a:r>
              <a:rPr lang="cs-CZ" sz="2800" dirty="0" err="1" smtClean="0">
                <a:solidFill>
                  <a:srgbClr val="CC0066"/>
                </a:solidFill>
              </a:rPr>
              <a:t>dvojplyšová</a:t>
            </a:r>
            <a:r>
              <a:rPr lang="cs-CZ" sz="2800" dirty="0" smtClean="0">
                <a:solidFill>
                  <a:srgbClr val="CC0066"/>
                </a:solidFill>
              </a:rPr>
              <a:t> </a:t>
            </a:r>
          </a:p>
          <a:p>
            <a:r>
              <a:rPr lang="cs-CZ" sz="2800" dirty="0" smtClean="0">
                <a:solidFill>
                  <a:srgbClr val="CC0066"/>
                </a:solidFill>
              </a:rPr>
              <a:t>      technika 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8000"/>
                </a:solidFill>
              </a:rPr>
              <a:t>p</a:t>
            </a:r>
            <a:r>
              <a:rPr lang="cs-CZ" sz="2800" dirty="0" smtClean="0">
                <a:solidFill>
                  <a:srgbClr val="008000"/>
                </a:solidFill>
              </a:rPr>
              <a:t>letené	</a:t>
            </a:r>
            <a:r>
              <a:rPr lang="cs-CZ" sz="2800" dirty="0" smtClean="0"/>
              <a:t>	</a:t>
            </a:r>
            <a:r>
              <a:rPr lang="cs-CZ" sz="2800" dirty="0" smtClean="0">
                <a:solidFill>
                  <a:srgbClr val="0099FF"/>
                </a:solidFill>
              </a:rPr>
              <a:t>b) tkané</a:t>
            </a:r>
            <a:r>
              <a:rPr lang="cs-CZ" sz="2800" dirty="0" smtClean="0"/>
              <a:t>		</a:t>
            </a:r>
          </a:p>
          <a:p>
            <a:pPr marL="514350" indent="-514350">
              <a:buAutoNum type="alphaLcParenR" startAt="3"/>
            </a:pP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všívané	 </a:t>
            </a:r>
            <a:r>
              <a:rPr lang="cs-CZ" sz="2800" dirty="0" smtClean="0"/>
              <a:t>	</a:t>
            </a:r>
            <a:r>
              <a:rPr lang="cs-CZ" sz="2800" dirty="0" smtClean="0">
                <a:solidFill>
                  <a:srgbClr val="FF3300"/>
                </a:solidFill>
              </a:rPr>
              <a:t>d) pojené</a:t>
            </a:r>
          </a:p>
          <a:p>
            <a:endParaRPr lang="cs-CZ" sz="2800" dirty="0"/>
          </a:p>
          <a:p>
            <a:r>
              <a:rPr lang="cs-CZ" sz="2800" dirty="0" smtClean="0"/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		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287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836712"/>
            <a:ext cx="806022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3300"/>
                </a:solidFill>
              </a:rPr>
              <a:t>10. Přiřaďte k názvu koberce výrobní způsob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err="1" smtClean="0">
                <a:solidFill>
                  <a:srgbClr val="C00000"/>
                </a:solidFill>
              </a:rPr>
              <a:t>Dvojplyš</a:t>
            </a:r>
            <a:r>
              <a:rPr lang="cs-CZ" sz="2800" dirty="0" smtClean="0"/>
              <a:t>				</a:t>
            </a:r>
            <a:r>
              <a:rPr lang="cs-CZ" sz="2800" dirty="0" smtClean="0">
                <a:solidFill>
                  <a:srgbClr val="0070C0"/>
                </a:solidFill>
              </a:rPr>
              <a:t>1. pletený</a:t>
            </a: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00FF"/>
                </a:solidFill>
              </a:rPr>
              <a:t>Buklé</a:t>
            </a:r>
            <a:r>
              <a:rPr lang="cs-CZ" sz="2800" dirty="0" smtClean="0"/>
              <a:t>					</a:t>
            </a:r>
            <a:r>
              <a:rPr lang="cs-CZ" sz="2800" dirty="0" smtClean="0">
                <a:solidFill>
                  <a:srgbClr val="0070C0"/>
                </a:solidFill>
              </a:rPr>
              <a:t>2. tkaný</a:t>
            </a: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660066"/>
                </a:solidFill>
              </a:rPr>
              <a:t>Jutový	</a:t>
            </a:r>
            <a:r>
              <a:rPr lang="cs-CZ" sz="2800" dirty="0" smtClean="0"/>
              <a:t>				</a:t>
            </a:r>
            <a:r>
              <a:rPr lang="cs-CZ" sz="2800" dirty="0" smtClean="0">
                <a:solidFill>
                  <a:srgbClr val="0070C0"/>
                </a:solidFill>
              </a:rPr>
              <a:t>3. pojený</a:t>
            </a:r>
          </a:p>
          <a:p>
            <a:pPr marL="514350" indent="-514350">
              <a:buAutoNum type="alphaLcParenR"/>
            </a:pPr>
            <a:r>
              <a:rPr lang="cs-CZ" sz="2800" dirty="0" err="1" smtClean="0">
                <a:solidFill>
                  <a:srgbClr val="0070C0"/>
                </a:solidFill>
              </a:rPr>
              <a:t>Raltex</a:t>
            </a:r>
            <a:r>
              <a:rPr lang="cs-CZ" sz="2800" dirty="0" smtClean="0">
                <a:solidFill>
                  <a:srgbClr val="0070C0"/>
                </a:solidFill>
              </a:rPr>
              <a:t>	</a:t>
            </a:r>
            <a:r>
              <a:rPr lang="cs-CZ" sz="2800" dirty="0" smtClean="0"/>
              <a:t>				</a:t>
            </a:r>
            <a:r>
              <a:rPr lang="cs-CZ" sz="2800" dirty="0" smtClean="0">
                <a:solidFill>
                  <a:srgbClr val="0070C0"/>
                </a:solidFill>
              </a:rPr>
              <a:t>4. všívaný </a:t>
            </a:r>
          </a:p>
          <a:p>
            <a:endParaRPr lang="cs-CZ" sz="2800" dirty="0">
              <a:solidFill>
                <a:srgbClr val="0070C0"/>
              </a:solidFill>
            </a:endParaRPr>
          </a:p>
          <a:p>
            <a:endParaRPr lang="cs-CZ" sz="2800" dirty="0" smtClean="0">
              <a:solidFill>
                <a:srgbClr val="0070C0"/>
              </a:solidFill>
            </a:endParaRPr>
          </a:p>
          <a:p>
            <a:r>
              <a:rPr lang="cs-CZ" sz="2800" dirty="0">
                <a:solidFill>
                  <a:srgbClr val="0070C0"/>
                </a:solidFill>
              </a:rPr>
              <a:t>	</a:t>
            </a:r>
            <a:r>
              <a:rPr lang="cs-CZ" sz="2800" dirty="0" smtClean="0">
                <a:solidFill>
                  <a:srgbClr val="0070C0"/>
                </a:solidFill>
              </a:rPr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4 body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573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424</TotalTime>
  <Words>394</Words>
  <Application>Microsoft Office PowerPoint</Application>
  <PresentationFormat>Předvádění na obrazovce (4:3)</PresentationFormat>
  <Paragraphs>232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32</cp:revision>
  <cp:lastPrinted>2012-08-29T09:06:59Z</cp:lastPrinted>
  <dcterms:created xsi:type="dcterms:W3CDTF">2012-08-27T10:19:28Z</dcterms:created>
  <dcterms:modified xsi:type="dcterms:W3CDTF">2013-05-17T06:58:06Z</dcterms:modified>
</cp:coreProperties>
</file>