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600FF"/>
    <a:srgbClr val="009900"/>
    <a:srgbClr val="993300"/>
    <a:srgbClr val="FF5050"/>
    <a:srgbClr val="FF00FF"/>
    <a:srgbClr val="993366"/>
    <a:srgbClr val="CC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6CB1-F728-41F4-A7D6-D7CF55DA1013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B7E48-0D01-44F4-B78C-BBB3EF4784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21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VY_52_INOVACE_ZBO2_5164HO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16.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Pleteniny, dámské elastické prádlo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611257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Dámské elastické prádlo se vyrábí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z</a:t>
            </a:r>
            <a:r>
              <a:rPr lang="cs-CZ" sz="2800" dirty="0" smtClean="0">
                <a:solidFill>
                  <a:srgbClr val="00B050"/>
                </a:solidFill>
              </a:rPr>
              <a:t> pletenin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tkanin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 krajky a výšivky</a:t>
            </a:r>
          </a:p>
          <a:p>
            <a:pPr marL="457200" indent="-457200">
              <a:buFont typeface="Wingdings" pitchFamily="2" charset="2"/>
              <a:buChar char="§"/>
            </a:pP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Materiál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6600FF"/>
                </a:solidFill>
              </a:rPr>
              <a:t>b</a:t>
            </a:r>
            <a:r>
              <a:rPr lang="cs-CZ" sz="2800" dirty="0" smtClean="0">
                <a:solidFill>
                  <a:srgbClr val="6600FF"/>
                </a:solidFill>
              </a:rPr>
              <a:t>avlna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00CC"/>
                </a:solidFill>
              </a:rPr>
              <a:t>p</a:t>
            </a:r>
            <a:r>
              <a:rPr lang="cs-CZ" sz="2800" dirty="0" smtClean="0">
                <a:solidFill>
                  <a:srgbClr val="CC00CC"/>
                </a:solidFill>
              </a:rPr>
              <a:t>řírodní hedvábí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C000"/>
                </a:solidFill>
              </a:rPr>
              <a:t>v</a:t>
            </a:r>
            <a:r>
              <a:rPr lang="cs-CZ" sz="2800" dirty="0" smtClean="0">
                <a:solidFill>
                  <a:srgbClr val="FFC000"/>
                </a:solidFill>
              </a:rPr>
              <a:t>iskóza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5050"/>
                </a:solidFill>
              </a:rPr>
              <a:t>p</a:t>
            </a:r>
            <a:r>
              <a:rPr lang="cs-CZ" sz="2800" dirty="0" smtClean="0">
                <a:solidFill>
                  <a:srgbClr val="FF5050"/>
                </a:solidFill>
              </a:rPr>
              <a:t>olyester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olyamid 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47398" y="188640"/>
            <a:ext cx="644920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Užitné vlastnosti pleteného výrobku</a:t>
            </a:r>
            <a:endParaRPr lang="cs-CZ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278307"/>
            <a:ext cx="332975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Funkční vlastnosti</a:t>
            </a:r>
            <a:endParaRPr lang="cs-CZ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572004" y="1278307"/>
            <a:ext cx="400302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Podmiňující vlastnosti</a:t>
            </a:r>
            <a:endParaRPr lang="cs-CZ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608586" y="2966339"/>
            <a:ext cx="2539478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Elastické vlastnosti</a:t>
            </a:r>
            <a:endParaRPr lang="cs-CZ" sz="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148064" y="2213282"/>
            <a:ext cx="1335622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životnost</a:t>
            </a:r>
            <a:endParaRPr lang="cs-CZ" sz="20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606919" y="2213282"/>
            <a:ext cx="242726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Schopnost </a:t>
            </a:r>
            <a:r>
              <a:rPr lang="cs-CZ" sz="2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ú</a:t>
            </a:r>
            <a:r>
              <a:rPr lang="cs-CZ" sz="2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držby</a:t>
            </a:r>
            <a:endParaRPr lang="cs-CZ" sz="2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48143" y="3645024"/>
            <a:ext cx="222849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</a:t>
            </a:r>
            <a:r>
              <a:rPr lang="cs-CZ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rodyšnost</a:t>
            </a:r>
          </a:p>
          <a:p>
            <a:pPr algn="ctr"/>
            <a:r>
              <a:rPr lang="cs-CZ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</a:t>
            </a:r>
            <a:r>
              <a:rPr lang="cs-CZ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epelná izolačnost</a:t>
            </a:r>
            <a:endParaRPr lang="cs-CZ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553995" y="3789040"/>
            <a:ext cx="922047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cs-CZ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zhled</a:t>
            </a:r>
          </a:p>
          <a:p>
            <a:pPr algn="ctr"/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var</a:t>
            </a:r>
          </a:p>
          <a:p>
            <a:pPr algn="ctr"/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cs-CZ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inie</a:t>
            </a:r>
          </a:p>
          <a:p>
            <a:pPr algn="ctr"/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esén</a:t>
            </a:r>
          </a:p>
          <a:p>
            <a:pPr algn="ctr"/>
            <a:r>
              <a:rPr lang="cs-CZ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barva</a:t>
            </a:r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355615" y="2959040"/>
            <a:ext cx="250260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</a:t>
            </a:r>
            <a:r>
              <a:rPr lang="cs-CZ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evnost</a:t>
            </a:r>
          </a:p>
          <a:p>
            <a:pPr algn="ctr"/>
            <a:r>
              <a:rPr lang="cs-CZ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</a:t>
            </a:r>
            <a:r>
              <a:rPr lang="cs-CZ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dolnost proti oděru</a:t>
            </a:r>
          </a:p>
          <a:p>
            <a:pPr algn="ctr"/>
            <a:r>
              <a:rPr lang="cs-CZ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</a:t>
            </a:r>
            <a:r>
              <a:rPr lang="cs-CZ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tálost tvaru</a:t>
            </a:r>
          </a:p>
          <a:p>
            <a:pPr algn="ctr"/>
            <a:r>
              <a:rPr lang="cs-CZ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</a:t>
            </a:r>
            <a:r>
              <a:rPr lang="cs-CZ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rážlivost</a:t>
            </a:r>
          </a:p>
          <a:p>
            <a:pPr algn="ctr"/>
            <a:r>
              <a:rPr lang="cs-CZ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</a:t>
            </a:r>
            <a:r>
              <a:rPr lang="cs-CZ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tálost vybarvení</a:t>
            </a:r>
            <a:endParaRPr lang="cs-CZ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786456" y="4758536"/>
            <a:ext cx="2247731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chopnos</a:t>
            </a:r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cs-CZ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dstraňování</a:t>
            </a:r>
          </a:p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ečistot</a:t>
            </a:r>
          </a:p>
          <a:p>
            <a:pPr algn="ctr"/>
            <a:r>
              <a:rPr lang="cs-CZ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ychlost schnout</a:t>
            </a:r>
          </a:p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nemačkavost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33152" y="2212541"/>
            <a:ext cx="2858475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Fiziologicko</a:t>
            </a:r>
            <a:r>
              <a:rPr lang="cs-CZ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-hygienické</a:t>
            </a:r>
          </a:p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vlastnosti</a:t>
            </a:r>
            <a:endParaRPr lang="cs-CZ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Šipka dolů 19"/>
          <p:cNvSpPr/>
          <p:nvPr/>
        </p:nvSpPr>
        <p:spPr>
          <a:xfrm>
            <a:off x="2483768" y="711860"/>
            <a:ext cx="288032" cy="566447"/>
          </a:xfrm>
          <a:prstGeom prst="down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FF"/>
              </a:solidFill>
            </a:endParaRPr>
          </a:p>
        </p:txBody>
      </p:sp>
      <p:sp>
        <p:nvSpPr>
          <p:cNvPr id="22" name="Šipka dolů 21"/>
          <p:cNvSpPr/>
          <p:nvPr/>
        </p:nvSpPr>
        <p:spPr>
          <a:xfrm>
            <a:off x="6012160" y="711860"/>
            <a:ext cx="288032" cy="566447"/>
          </a:xfrm>
          <a:prstGeom prst="down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23" name="Šipka dolů 22"/>
          <p:cNvSpPr/>
          <p:nvPr/>
        </p:nvSpPr>
        <p:spPr>
          <a:xfrm>
            <a:off x="1347398" y="1801527"/>
            <a:ext cx="214991" cy="4110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lů 23"/>
          <p:cNvSpPr/>
          <p:nvPr/>
        </p:nvSpPr>
        <p:spPr>
          <a:xfrm>
            <a:off x="3419872" y="1801527"/>
            <a:ext cx="305422" cy="1157513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/>
          <p:cNvSpPr/>
          <p:nvPr/>
        </p:nvSpPr>
        <p:spPr>
          <a:xfrm>
            <a:off x="5580111" y="1801527"/>
            <a:ext cx="235763" cy="41175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/>
          <p:cNvSpPr/>
          <p:nvPr/>
        </p:nvSpPr>
        <p:spPr>
          <a:xfrm>
            <a:off x="7524328" y="1803081"/>
            <a:ext cx="272271" cy="4110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ů 26"/>
          <p:cNvSpPr/>
          <p:nvPr/>
        </p:nvSpPr>
        <p:spPr>
          <a:xfrm>
            <a:off x="1259631" y="2858872"/>
            <a:ext cx="195261" cy="786152"/>
          </a:xfrm>
          <a:prstGeom prst="down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lů 27"/>
          <p:cNvSpPr/>
          <p:nvPr/>
        </p:nvSpPr>
        <p:spPr>
          <a:xfrm>
            <a:off x="3878325" y="3366449"/>
            <a:ext cx="228131" cy="331255"/>
          </a:xfrm>
          <a:prstGeom prst="down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lů 28"/>
          <p:cNvSpPr/>
          <p:nvPr/>
        </p:nvSpPr>
        <p:spPr>
          <a:xfrm>
            <a:off x="6012160" y="2613392"/>
            <a:ext cx="189735" cy="352947"/>
          </a:xfrm>
          <a:prstGeom prst="down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lů 29"/>
          <p:cNvSpPr/>
          <p:nvPr/>
        </p:nvSpPr>
        <p:spPr>
          <a:xfrm>
            <a:off x="8388424" y="2613392"/>
            <a:ext cx="288032" cy="2039744"/>
          </a:xfrm>
          <a:prstGeom prst="down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332656"/>
            <a:ext cx="8136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Rozdělení </a:t>
            </a:r>
            <a:endParaRPr lang="cs-CZ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556792"/>
            <a:ext cx="343235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5050"/>
                </a:solidFill>
              </a:rPr>
              <a:t>Podprsenky</a:t>
            </a:r>
          </a:p>
          <a:p>
            <a:r>
              <a:rPr lang="cs-CZ" sz="2800" dirty="0" smtClean="0">
                <a:solidFill>
                  <a:srgbClr val="6600FF"/>
                </a:solidFill>
              </a:rPr>
              <a:t>Kalhotky</a:t>
            </a:r>
          </a:p>
          <a:p>
            <a:r>
              <a:rPr lang="cs-CZ" sz="2800" dirty="0" smtClean="0">
                <a:solidFill>
                  <a:srgbClr val="993300"/>
                </a:solidFill>
              </a:rPr>
              <a:t>Podvazkové pásy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Návleky</a:t>
            </a:r>
          </a:p>
          <a:p>
            <a:r>
              <a:rPr lang="cs-CZ" sz="2800" dirty="0" smtClean="0">
                <a:solidFill>
                  <a:srgbClr val="009900"/>
                </a:solidFill>
              </a:rPr>
              <a:t>Stahovací kalhotky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Korzety</a:t>
            </a:r>
          </a:p>
          <a:p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Body </a:t>
            </a:r>
            <a:endParaRPr lang="cs-CZ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58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927733" y="303039"/>
            <a:ext cx="3365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Podprsenky</a:t>
            </a:r>
            <a:r>
              <a:rPr lang="cs-CZ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cs-CZ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226369"/>
            <a:ext cx="882966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FF"/>
                </a:solidFill>
              </a:rPr>
              <a:t>Podprsenka je spodní prádlo, které zpevňuje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a tvaruje prsa a umožňuje správné padnutí oděvu</a:t>
            </a:r>
          </a:p>
          <a:p>
            <a:endParaRPr lang="cs-CZ" sz="2800" dirty="0">
              <a:solidFill>
                <a:srgbClr val="FF00FF"/>
              </a:solidFill>
            </a:endParaRPr>
          </a:p>
          <a:p>
            <a:r>
              <a:rPr lang="cs-CZ" sz="2800" dirty="0" smtClean="0">
                <a:solidFill>
                  <a:srgbClr val="993366"/>
                </a:solidFill>
              </a:rPr>
              <a:t>Tvary podprsenek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>
                <a:solidFill>
                  <a:srgbClr val="FF0000"/>
                </a:solidFill>
              </a:rPr>
              <a:t>s celými košíčky</a:t>
            </a:r>
            <a:r>
              <a:rPr lang="cs-CZ" sz="2800" dirty="0" smtClean="0">
                <a:solidFill>
                  <a:srgbClr val="FF00FF"/>
                </a:solidFill>
              </a:rPr>
              <a:t>		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>
                <a:solidFill>
                  <a:srgbClr val="00B050"/>
                </a:solidFill>
              </a:rPr>
              <a:t>s košíčky polovičními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>
                <a:solidFill>
                  <a:srgbClr val="993300"/>
                </a:solidFill>
              </a:rPr>
              <a:t>s košíčky nízkými	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>
                <a:solidFill>
                  <a:srgbClr val="6600FF"/>
                </a:solidFill>
              </a:rPr>
              <a:t>polovysoká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>
                <a:solidFill>
                  <a:srgbClr val="00B0F0"/>
                </a:solidFill>
              </a:rPr>
              <a:t>vysoká</a:t>
            </a:r>
            <a:r>
              <a:rPr lang="cs-CZ" sz="2800" dirty="0" smtClean="0">
                <a:solidFill>
                  <a:srgbClr val="FF00FF"/>
                </a:solidFill>
              </a:rPr>
              <a:t>				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>
                <a:solidFill>
                  <a:srgbClr val="FFC000"/>
                </a:solidFill>
              </a:rPr>
              <a:t>s úzkým zadním dílem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>
                <a:solidFill>
                  <a:srgbClr val="7030A0"/>
                </a:solidFill>
              </a:rPr>
              <a:t>s</a:t>
            </a:r>
            <a:r>
              <a:rPr lang="cs-CZ" sz="2800" dirty="0" smtClean="0">
                <a:solidFill>
                  <a:srgbClr val="7030A0"/>
                </a:solidFill>
              </a:rPr>
              <a:t>e širokým zadním dílem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		 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0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692696"/>
            <a:ext cx="61245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6600FF"/>
                </a:solidFill>
              </a:rPr>
              <a:t>s ramínky uprostřed košíčků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0000"/>
                </a:solidFill>
              </a:rPr>
              <a:t>s ramínky vně košíčků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B050"/>
                </a:solidFill>
              </a:rPr>
              <a:t>s ramínky vcelku střiženými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993366"/>
                </a:solidFill>
              </a:rPr>
              <a:t>b</a:t>
            </a:r>
            <a:r>
              <a:rPr lang="cs-CZ" sz="2800" dirty="0" smtClean="0">
                <a:solidFill>
                  <a:srgbClr val="993366"/>
                </a:solidFill>
              </a:rPr>
              <a:t>ez ramínek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00CC"/>
                </a:solidFill>
              </a:rPr>
              <a:t>s</a:t>
            </a:r>
            <a:r>
              <a:rPr lang="cs-CZ" sz="2800" dirty="0" smtClean="0">
                <a:solidFill>
                  <a:srgbClr val="CC00CC"/>
                </a:solidFill>
              </a:rPr>
              <a:t>e zapínáním vpředu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5050"/>
                </a:solidFill>
              </a:rPr>
              <a:t>s</a:t>
            </a:r>
            <a:r>
              <a:rPr lang="cs-CZ" sz="2800" dirty="0" smtClean="0">
                <a:solidFill>
                  <a:srgbClr val="FF5050"/>
                </a:solidFill>
              </a:rPr>
              <a:t>e zapínáním vzadu</a:t>
            </a:r>
          </a:p>
          <a:p>
            <a:endParaRPr lang="cs-CZ" sz="2800" dirty="0" smtClean="0">
              <a:solidFill>
                <a:srgbClr val="FF5050"/>
              </a:solidFill>
            </a:endParaRPr>
          </a:p>
          <a:p>
            <a:endParaRPr lang="cs-CZ" sz="2800" dirty="0">
              <a:solidFill>
                <a:srgbClr val="FF5050"/>
              </a:solidFill>
            </a:endParaRPr>
          </a:p>
          <a:p>
            <a:endParaRPr lang="cs-CZ" sz="28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338543"/>
              </p:ext>
            </p:extLst>
          </p:nvPr>
        </p:nvGraphicFramePr>
        <p:xfrm>
          <a:off x="525262" y="1412776"/>
          <a:ext cx="820891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List" r:id="rId3" imgW="7210527" imgH="2104869" progId="Excel.Sheet.12">
                  <p:embed/>
                </p:oleObj>
              </mc:Choice>
              <mc:Fallback>
                <p:oleObj name="List" r:id="rId3" imgW="7210527" imgH="210486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262" y="1412776"/>
                        <a:ext cx="8208912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39552" y="683247"/>
            <a:ext cx="5628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FF"/>
                </a:solidFill>
              </a:rPr>
              <a:t>Velikosti podprsenek a návleků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830227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Stahovací kalhotky</a:t>
            </a:r>
          </a:p>
          <a:p>
            <a:r>
              <a:rPr lang="cs-CZ" sz="2800" dirty="0">
                <a:solidFill>
                  <a:srgbClr val="993366"/>
                </a:solidFill>
              </a:rPr>
              <a:t>S</a:t>
            </a:r>
            <a:r>
              <a:rPr lang="cs-CZ" sz="2800" dirty="0" smtClean="0">
                <a:solidFill>
                  <a:srgbClr val="993366"/>
                </a:solidFill>
              </a:rPr>
              <a:t>tahovací kalhotky slouží ke zpevnění břišních</a:t>
            </a:r>
          </a:p>
          <a:p>
            <a:r>
              <a:rPr lang="cs-CZ" sz="2800" dirty="0">
                <a:solidFill>
                  <a:srgbClr val="993366"/>
                </a:solidFill>
              </a:rPr>
              <a:t>a</a:t>
            </a:r>
            <a:r>
              <a:rPr lang="cs-CZ" sz="2800" dirty="0" smtClean="0">
                <a:solidFill>
                  <a:srgbClr val="993366"/>
                </a:solidFill>
              </a:rPr>
              <a:t> hýžďových partií. Mají většinou zesílenou </a:t>
            </a:r>
          </a:p>
          <a:p>
            <a:r>
              <a:rPr lang="cs-CZ" sz="2800" dirty="0">
                <a:solidFill>
                  <a:srgbClr val="993366"/>
                </a:solidFill>
              </a:rPr>
              <a:t>s</a:t>
            </a:r>
            <a:r>
              <a:rPr lang="cs-CZ" sz="2800" dirty="0" smtClean="0">
                <a:solidFill>
                  <a:srgbClr val="993366"/>
                </a:solidFill>
              </a:rPr>
              <a:t>třední část předního dílu.</a:t>
            </a:r>
          </a:p>
          <a:p>
            <a:endParaRPr lang="cs-CZ" sz="2800" dirty="0" smtClean="0">
              <a:solidFill>
                <a:srgbClr val="993366"/>
              </a:solidFill>
            </a:endParaRPr>
          </a:p>
          <a:p>
            <a:endParaRPr lang="cs-CZ" sz="2800" dirty="0">
              <a:solidFill>
                <a:srgbClr val="993366"/>
              </a:solidFill>
            </a:endParaRPr>
          </a:p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Podvazkové pásy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Podvazkové pásy slouží k upevnění punčoch.</a:t>
            </a:r>
          </a:p>
          <a:p>
            <a:r>
              <a:rPr lang="cs-CZ" sz="2800" dirty="0">
                <a:solidFill>
                  <a:srgbClr val="FF00FF"/>
                </a:solidFill>
              </a:rPr>
              <a:t>s</a:t>
            </a:r>
            <a:r>
              <a:rPr lang="cs-CZ" sz="2800" dirty="0" smtClean="0">
                <a:solidFill>
                  <a:srgbClr val="FF00FF"/>
                </a:solidFill>
              </a:rPr>
              <a:t>edí na bocích a nemají žádnou podpůrnou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Funkci.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96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5"/>
            <a:ext cx="884248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Korzety</a:t>
            </a:r>
          </a:p>
          <a:p>
            <a:r>
              <a:rPr lang="cs-CZ" sz="2800" dirty="0" smtClean="0">
                <a:solidFill>
                  <a:srgbClr val="FF5050"/>
                </a:solidFill>
              </a:rPr>
              <a:t>Korzet je jednodílná oděvní součást skládající se</a:t>
            </a:r>
          </a:p>
          <a:p>
            <a:r>
              <a:rPr lang="cs-CZ" sz="2800" dirty="0">
                <a:solidFill>
                  <a:srgbClr val="FF5050"/>
                </a:solidFill>
              </a:rPr>
              <a:t>z</a:t>
            </a:r>
            <a:r>
              <a:rPr lang="cs-CZ" sz="2800" dirty="0" smtClean="0">
                <a:solidFill>
                  <a:srgbClr val="FF5050"/>
                </a:solidFill>
              </a:rPr>
              <a:t> podprsenky a návleku, jsou však navíc opatřeny</a:t>
            </a:r>
          </a:p>
          <a:p>
            <a:r>
              <a:rPr lang="cs-CZ" sz="2800" dirty="0">
                <a:solidFill>
                  <a:srgbClr val="FF5050"/>
                </a:solidFill>
              </a:rPr>
              <a:t>d</a:t>
            </a:r>
            <a:r>
              <a:rPr lang="cs-CZ" sz="2800" dirty="0" smtClean="0">
                <a:solidFill>
                  <a:srgbClr val="FF5050"/>
                </a:solidFill>
              </a:rPr>
              <a:t>ílkem v rozkroku.</a:t>
            </a:r>
          </a:p>
          <a:p>
            <a:endParaRPr lang="cs-CZ" sz="2800" dirty="0">
              <a:solidFill>
                <a:srgbClr val="FF5050"/>
              </a:solidFill>
            </a:endParaRPr>
          </a:p>
          <a:p>
            <a:r>
              <a:rPr lang="cs-CZ" sz="2800" dirty="0" smtClean="0">
                <a:solidFill>
                  <a:srgbClr val="0070C0"/>
                </a:solidFill>
              </a:rPr>
              <a:t>Body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Body se skládá z podprsenky a kalhotek nebo</a:t>
            </a:r>
          </a:p>
          <a:p>
            <a:r>
              <a:rPr lang="cs-CZ" sz="2800" dirty="0">
                <a:solidFill>
                  <a:srgbClr val="FF0000"/>
                </a:solidFill>
              </a:rPr>
              <a:t>z</a:t>
            </a:r>
            <a:r>
              <a:rPr lang="cs-CZ" sz="2800" dirty="0" smtClean="0">
                <a:solidFill>
                  <a:srgbClr val="FF0000"/>
                </a:solidFill>
              </a:rPr>
              <a:t> trička a kalhotek jako jeden celek. Zapíná se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v rozkroku obvykle na háčky a očka.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49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27021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k opakování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Jaké pleteniny používáme na prádlo.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C000"/>
                </a:solidFill>
              </a:rPr>
              <a:t>Co je to regulérní výrobek?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993300"/>
                </a:solidFill>
              </a:rPr>
              <a:t>Co je to </a:t>
            </a:r>
            <a:r>
              <a:rPr lang="cs-CZ" sz="2800" dirty="0" err="1" smtClean="0">
                <a:solidFill>
                  <a:srgbClr val="993300"/>
                </a:solidFill>
              </a:rPr>
              <a:t>poloregulérní</a:t>
            </a:r>
            <a:r>
              <a:rPr lang="cs-CZ" sz="2800" dirty="0" smtClean="0">
                <a:solidFill>
                  <a:srgbClr val="993300"/>
                </a:solidFill>
              </a:rPr>
              <a:t> výrobek?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9900"/>
                </a:solidFill>
              </a:rPr>
              <a:t>Co je to stříhané zboží?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6600FF"/>
                </a:solidFill>
              </a:rPr>
              <a:t>Z jak upraveného úpletu výrobky vyrábíme?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Z čeho se vyrábí dámské elastické prádlo?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00"/>
                </a:solidFill>
              </a:rPr>
              <a:t>Jak určujeme velikost podprsenek.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CC00CC"/>
                </a:solidFill>
              </a:rPr>
              <a:t>Co je to korzet.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Co je to body.</a:t>
            </a:r>
          </a:p>
          <a:p>
            <a:pPr marL="514350" indent="-514350">
              <a:buAutoNum type="arabicPeriod"/>
            </a:pPr>
            <a:endParaRPr lang="cs-CZ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cs-CZ" sz="28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7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699792" y="332656"/>
            <a:ext cx="3494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Pleteniny </a:t>
            </a:r>
            <a:endParaRPr lang="cs-CZ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502787"/>
            <a:ext cx="795121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Podle použité soustavy nití se pleteniny dělí: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>
                <a:solidFill>
                  <a:srgbClr val="0070C0"/>
                </a:solidFill>
              </a:rPr>
              <a:t>z</a:t>
            </a:r>
            <a:r>
              <a:rPr lang="cs-CZ" sz="2800" dirty="0" smtClean="0">
                <a:solidFill>
                  <a:srgbClr val="0070C0"/>
                </a:solidFill>
              </a:rPr>
              <a:t>átažné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>
                <a:solidFill>
                  <a:srgbClr val="CC0066"/>
                </a:solidFill>
              </a:rPr>
              <a:t>o</a:t>
            </a:r>
            <a:r>
              <a:rPr lang="cs-CZ" sz="2800" dirty="0" smtClean="0">
                <a:solidFill>
                  <a:srgbClr val="CC0066"/>
                </a:solidFill>
              </a:rPr>
              <a:t>snovní</a:t>
            </a:r>
          </a:p>
          <a:p>
            <a:endParaRPr lang="cs-CZ" sz="2800" dirty="0">
              <a:solidFill>
                <a:srgbClr val="CC0066"/>
              </a:solidFill>
            </a:endParaRPr>
          </a:p>
          <a:p>
            <a:r>
              <a:rPr lang="cs-CZ" sz="2800" dirty="0" smtClean="0">
                <a:solidFill>
                  <a:srgbClr val="0070C0"/>
                </a:solidFill>
              </a:rPr>
              <a:t>Zátažné jednolícní pleteniny dělíme na: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00000"/>
                </a:solidFill>
              </a:rPr>
              <a:t>h</a:t>
            </a:r>
            <a:r>
              <a:rPr lang="cs-CZ" sz="2800" dirty="0" smtClean="0">
                <a:solidFill>
                  <a:srgbClr val="C00000"/>
                </a:solidFill>
              </a:rPr>
              <a:t>ladká </a:t>
            </a:r>
            <a:r>
              <a:rPr lang="cs-CZ" sz="2800" dirty="0" err="1" smtClean="0">
                <a:solidFill>
                  <a:srgbClr val="C00000"/>
                </a:solidFill>
              </a:rPr>
              <a:t>jednolícová</a:t>
            </a:r>
            <a:r>
              <a:rPr lang="cs-CZ" sz="2800" dirty="0" smtClean="0">
                <a:solidFill>
                  <a:srgbClr val="C00000"/>
                </a:solidFill>
              </a:rPr>
              <a:t> pletenina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h</a:t>
            </a:r>
            <a:r>
              <a:rPr lang="cs-CZ" sz="2800" dirty="0" smtClean="0">
                <a:solidFill>
                  <a:srgbClr val="00B050"/>
                </a:solidFill>
              </a:rPr>
              <a:t>ladká krytá pletenina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7030A0"/>
                </a:solidFill>
              </a:rPr>
              <a:t>p</a:t>
            </a:r>
            <a:r>
              <a:rPr lang="cs-CZ" sz="2800" dirty="0" smtClean="0">
                <a:solidFill>
                  <a:srgbClr val="7030A0"/>
                </a:solidFill>
              </a:rPr>
              <a:t>roužková pletenina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F0"/>
                </a:solidFill>
              </a:rPr>
              <a:t>v</a:t>
            </a:r>
            <a:r>
              <a:rPr lang="cs-CZ" sz="2800" dirty="0" smtClean="0">
                <a:solidFill>
                  <a:srgbClr val="00B0F0"/>
                </a:solidFill>
              </a:rPr>
              <a:t>ýplňková pletenina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FF"/>
                </a:solidFill>
              </a:rPr>
              <a:t>p</a:t>
            </a:r>
            <a:r>
              <a:rPr lang="cs-CZ" sz="2800" dirty="0" smtClean="0">
                <a:solidFill>
                  <a:srgbClr val="FF00FF"/>
                </a:solidFill>
              </a:rPr>
              <a:t>lyšová pletenina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92696"/>
            <a:ext cx="644920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C00CC"/>
                </a:solidFill>
              </a:rPr>
              <a:t>Zátažné </a:t>
            </a:r>
            <a:r>
              <a:rPr lang="cs-CZ" sz="2800" dirty="0" err="1" smtClean="0">
                <a:solidFill>
                  <a:srgbClr val="CC00CC"/>
                </a:solidFill>
              </a:rPr>
              <a:t>oboulícové</a:t>
            </a:r>
            <a:r>
              <a:rPr lang="cs-CZ" sz="2800" dirty="0" smtClean="0">
                <a:solidFill>
                  <a:srgbClr val="CC00CC"/>
                </a:solidFill>
              </a:rPr>
              <a:t> </a:t>
            </a:r>
            <a:r>
              <a:rPr lang="cs-CZ" sz="2800" dirty="0" err="1" smtClean="0">
                <a:solidFill>
                  <a:srgbClr val="CC00CC"/>
                </a:solidFill>
              </a:rPr>
              <a:t>pletetniny</a:t>
            </a:r>
            <a:endParaRPr lang="cs-CZ" sz="2800" dirty="0" smtClean="0">
              <a:solidFill>
                <a:srgbClr val="CC00CC"/>
              </a:solidFill>
            </a:endParaRPr>
          </a:p>
          <a:p>
            <a:endParaRPr lang="cs-CZ" sz="2800" dirty="0">
              <a:solidFill>
                <a:srgbClr val="CC00CC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h</a:t>
            </a:r>
            <a:r>
              <a:rPr lang="cs-CZ" sz="2800" dirty="0" smtClean="0">
                <a:solidFill>
                  <a:srgbClr val="00B050"/>
                </a:solidFill>
              </a:rPr>
              <a:t>ladká </a:t>
            </a:r>
            <a:r>
              <a:rPr lang="cs-CZ" sz="2800" dirty="0" err="1" smtClean="0">
                <a:solidFill>
                  <a:srgbClr val="00B050"/>
                </a:solidFill>
              </a:rPr>
              <a:t>oboulícová</a:t>
            </a:r>
            <a:r>
              <a:rPr lang="cs-CZ" sz="2800" dirty="0" smtClean="0">
                <a:solidFill>
                  <a:srgbClr val="00B050"/>
                </a:solidFill>
              </a:rPr>
              <a:t> pletenina 1 : 1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ladká pletenina 2 : 2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C000"/>
                </a:solidFill>
              </a:rPr>
              <a:t>ž</a:t>
            </a:r>
            <a:r>
              <a:rPr lang="cs-CZ" sz="2800" dirty="0" smtClean="0">
                <a:solidFill>
                  <a:srgbClr val="FFC000"/>
                </a:solidFill>
              </a:rPr>
              <a:t>ebrová pletenina</a:t>
            </a:r>
          </a:p>
          <a:p>
            <a:pPr marL="457200" indent="-457200">
              <a:buFont typeface="Wingdings" pitchFamily="2" charset="2"/>
              <a:buChar char="§"/>
            </a:pPr>
            <a:endParaRPr lang="cs-CZ" sz="2800" dirty="0">
              <a:solidFill>
                <a:srgbClr val="FFC000"/>
              </a:solidFill>
            </a:endParaRPr>
          </a:p>
          <a:p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 smtClean="0">
                <a:solidFill>
                  <a:srgbClr val="A50021"/>
                </a:solidFill>
              </a:rPr>
              <a:t>Zátažné </a:t>
            </a:r>
            <a:r>
              <a:rPr lang="cs-CZ" sz="2800" dirty="0" err="1" smtClean="0">
                <a:solidFill>
                  <a:srgbClr val="A50021"/>
                </a:solidFill>
              </a:rPr>
              <a:t>obourubovépletetniny</a:t>
            </a:r>
            <a:endParaRPr lang="cs-CZ" sz="2800" dirty="0" smtClean="0">
              <a:solidFill>
                <a:srgbClr val="A50021"/>
              </a:solidFill>
            </a:endParaRPr>
          </a:p>
          <a:p>
            <a:endParaRPr lang="cs-CZ" sz="2800" dirty="0">
              <a:solidFill>
                <a:srgbClr val="A50021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FF"/>
                </a:solidFill>
              </a:rPr>
              <a:t>h</a:t>
            </a:r>
            <a:r>
              <a:rPr lang="cs-CZ" sz="2800" dirty="0" smtClean="0">
                <a:solidFill>
                  <a:srgbClr val="FF00FF"/>
                </a:solidFill>
              </a:rPr>
              <a:t>ladká </a:t>
            </a:r>
            <a:r>
              <a:rPr lang="cs-CZ" sz="2800" dirty="0" err="1" smtClean="0">
                <a:solidFill>
                  <a:srgbClr val="FF00FF"/>
                </a:solidFill>
              </a:rPr>
              <a:t>obourubová</a:t>
            </a:r>
            <a:r>
              <a:rPr lang="cs-CZ" sz="2800" dirty="0" smtClean="0">
                <a:solidFill>
                  <a:srgbClr val="FF00FF"/>
                </a:solidFill>
              </a:rPr>
              <a:t> pletenina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76470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Osnovní </a:t>
            </a:r>
            <a:r>
              <a:rPr lang="cs-CZ" sz="2800" dirty="0" err="1" smtClean="0">
                <a:solidFill>
                  <a:srgbClr val="FF0000"/>
                </a:solidFill>
              </a:rPr>
              <a:t>jednolícové</a:t>
            </a:r>
            <a:r>
              <a:rPr lang="cs-CZ" sz="2800" dirty="0" smtClean="0">
                <a:solidFill>
                  <a:srgbClr val="FF0000"/>
                </a:solidFill>
              </a:rPr>
              <a:t> a </a:t>
            </a:r>
            <a:r>
              <a:rPr lang="cs-CZ" sz="2800" dirty="0" err="1" smtClean="0">
                <a:solidFill>
                  <a:srgbClr val="FF0000"/>
                </a:solidFill>
              </a:rPr>
              <a:t>oboulícové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leteniny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1718811"/>
            <a:ext cx="539763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00B050"/>
                </a:solidFill>
              </a:rPr>
              <a:t>Z</a:t>
            </a:r>
            <a:r>
              <a:rPr lang="cs-CZ" sz="2800" dirty="0" smtClean="0">
                <a:solidFill>
                  <a:srgbClr val="00B050"/>
                </a:solidFill>
              </a:rPr>
              <a:t>ákladních </a:t>
            </a:r>
            <a:r>
              <a:rPr lang="cs-CZ" sz="2800" dirty="0" err="1" smtClean="0">
                <a:solidFill>
                  <a:srgbClr val="00B050"/>
                </a:solidFill>
              </a:rPr>
              <a:t>jednolícové</a:t>
            </a:r>
            <a:r>
              <a:rPr lang="cs-CZ" sz="2800" dirty="0" smtClean="0">
                <a:solidFill>
                  <a:srgbClr val="00B050"/>
                </a:solidFill>
              </a:rPr>
              <a:t> vazby</a:t>
            </a:r>
            <a:r>
              <a:rPr lang="cs-CZ" sz="2800" dirty="0" smtClean="0">
                <a:solidFill>
                  <a:srgbClr val="00B050"/>
                </a:solidFill>
              </a:rPr>
              <a:t>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FF0000"/>
                </a:solidFill>
              </a:rPr>
              <a:t>řetízek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C00CC"/>
                </a:solidFill>
              </a:rPr>
              <a:t>t</a:t>
            </a:r>
            <a:r>
              <a:rPr lang="cs-CZ" sz="2800" dirty="0" smtClean="0">
                <a:solidFill>
                  <a:srgbClr val="CC00CC"/>
                </a:solidFill>
              </a:rPr>
              <a:t>rikot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ukno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cs-CZ" sz="2800" dirty="0" smtClean="0">
                <a:solidFill>
                  <a:schemeClr val="bg2">
                    <a:lumMod val="75000"/>
                  </a:schemeClr>
                </a:solidFill>
              </a:rPr>
              <a:t>tlas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7030A0"/>
                </a:solidFill>
              </a:rPr>
              <a:t>krep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8813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764704"/>
            <a:ext cx="836479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FF"/>
                </a:solidFill>
              </a:rPr>
              <a:t>Výroba pleteného zboží</a:t>
            </a:r>
          </a:p>
          <a:p>
            <a:endParaRPr lang="cs-CZ" sz="2800" dirty="0">
              <a:solidFill>
                <a:srgbClr val="FF00FF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Pletené zboží se vyrábí jako: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FF00FF"/>
                </a:solidFill>
              </a:rPr>
              <a:t>Regulérní výrobek –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jednotlivé díly se pletou</a:t>
            </a:r>
          </a:p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  ve tvaru, který se nemusí dále upravovat</a:t>
            </a:r>
          </a:p>
          <a:p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 a mohou se okamžitě sešívat.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err="1" smtClean="0">
                <a:solidFill>
                  <a:srgbClr val="FF0000"/>
                </a:solidFill>
              </a:rPr>
              <a:t>Poloregulérní</a:t>
            </a:r>
            <a:r>
              <a:rPr lang="cs-CZ" sz="2800" dirty="0" smtClean="0">
                <a:solidFill>
                  <a:srgbClr val="FF0000"/>
                </a:solidFill>
              </a:rPr>
              <a:t> výrobek – </a:t>
            </a:r>
            <a:r>
              <a:rPr lang="cs-CZ" sz="2800" dirty="0" smtClean="0">
                <a:solidFill>
                  <a:srgbClr val="993300"/>
                </a:solidFill>
              </a:rPr>
              <a:t>výrobek se sešívá </a:t>
            </a:r>
          </a:p>
          <a:p>
            <a:r>
              <a:rPr lang="cs-CZ" sz="2800" dirty="0">
                <a:solidFill>
                  <a:srgbClr val="993300"/>
                </a:solidFill>
              </a:rPr>
              <a:t> </a:t>
            </a:r>
            <a:r>
              <a:rPr lang="cs-CZ" sz="2800" dirty="0" smtClean="0">
                <a:solidFill>
                  <a:srgbClr val="993300"/>
                </a:solidFill>
              </a:rPr>
              <a:t>   z dílů, které se musí částečně upravovat.</a:t>
            </a:r>
          </a:p>
          <a:p>
            <a:r>
              <a:rPr lang="cs-CZ" sz="2800" dirty="0">
                <a:solidFill>
                  <a:srgbClr val="993300"/>
                </a:solidFill>
              </a:rPr>
              <a:t> </a:t>
            </a:r>
            <a:r>
              <a:rPr lang="cs-CZ" sz="2800" dirty="0" smtClean="0">
                <a:solidFill>
                  <a:srgbClr val="993300"/>
                </a:solidFill>
              </a:rPr>
              <a:t>   Díly mají pevný okraj (lem), přesný tvar dílů</a:t>
            </a:r>
          </a:p>
          <a:p>
            <a:r>
              <a:rPr lang="cs-CZ" sz="2800" dirty="0">
                <a:solidFill>
                  <a:srgbClr val="993300"/>
                </a:solidFill>
              </a:rPr>
              <a:t> </a:t>
            </a:r>
            <a:r>
              <a:rPr lang="cs-CZ" sz="2800" dirty="0" smtClean="0">
                <a:solidFill>
                  <a:srgbClr val="993300"/>
                </a:solidFill>
              </a:rPr>
              <a:t>   se stříhá.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9900"/>
                </a:solidFill>
              </a:rPr>
              <a:t>Stříhané výrobky – </a:t>
            </a:r>
            <a:r>
              <a:rPr lang="cs-CZ" sz="2800" dirty="0">
                <a:solidFill>
                  <a:srgbClr val="FF5050"/>
                </a:solidFill>
              </a:rPr>
              <a:t>zhotovují se stříháním </a:t>
            </a:r>
          </a:p>
          <a:p>
            <a:r>
              <a:rPr lang="cs-CZ" sz="2800" dirty="0" smtClean="0">
                <a:solidFill>
                  <a:srgbClr val="FF5050"/>
                </a:solidFill>
              </a:rPr>
              <a:t>    jednotlivých </a:t>
            </a:r>
            <a:r>
              <a:rPr lang="cs-CZ" sz="2800" dirty="0">
                <a:solidFill>
                  <a:srgbClr val="FF5050"/>
                </a:solidFill>
              </a:rPr>
              <a:t>dílů z metrového úpletu.</a:t>
            </a:r>
          </a:p>
          <a:p>
            <a:endParaRPr lang="cs-CZ" sz="2800" dirty="0">
              <a:solidFill>
                <a:srgbClr val="FF5050"/>
              </a:solidFill>
            </a:endParaRPr>
          </a:p>
          <a:p>
            <a:endParaRPr lang="cs-CZ" sz="28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6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79920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5050"/>
                </a:solidFill>
              </a:rPr>
              <a:t>ÚPRAVA ÚPLETŮ</a:t>
            </a:r>
          </a:p>
          <a:p>
            <a:r>
              <a:rPr lang="cs-CZ" sz="2800" dirty="0" smtClean="0">
                <a:solidFill>
                  <a:srgbClr val="009900"/>
                </a:solidFill>
              </a:rPr>
              <a:t>Pletené výrobky dělíme do tří skupin: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993300"/>
                </a:solidFill>
              </a:rPr>
              <a:t>k</a:t>
            </a:r>
            <a:r>
              <a:rPr lang="cs-CZ" sz="2800" dirty="0" smtClean="0">
                <a:solidFill>
                  <a:srgbClr val="993300"/>
                </a:solidFill>
              </a:rPr>
              <a:t>usové výrobky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FF00FF"/>
                </a:solidFill>
              </a:rPr>
              <a:t>h</a:t>
            </a:r>
            <a:r>
              <a:rPr lang="cs-CZ" sz="2800" dirty="0" smtClean="0">
                <a:solidFill>
                  <a:srgbClr val="FF00FF"/>
                </a:solidFill>
              </a:rPr>
              <a:t>adicové úplety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70C0"/>
                </a:solidFill>
              </a:rPr>
              <a:t>p</a:t>
            </a:r>
            <a:r>
              <a:rPr lang="cs-CZ" sz="2800" dirty="0" smtClean="0">
                <a:solidFill>
                  <a:srgbClr val="0070C0"/>
                </a:solidFill>
              </a:rPr>
              <a:t>letená metráž</a:t>
            </a:r>
          </a:p>
          <a:p>
            <a:endParaRPr lang="cs-CZ" sz="2800" dirty="0" smtClean="0">
              <a:solidFill>
                <a:srgbClr val="FF5050"/>
              </a:solidFill>
            </a:endParaRPr>
          </a:p>
          <a:p>
            <a:r>
              <a:rPr lang="cs-CZ" sz="2800" dirty="0" smtClean="0">
                <a:solidFill>
                  <a:srgbClr val="993300"/>
                </a:solidFill>
              </a:rPr>
              <a:t>Kusové výrobky </a:t>
            </a:r>
            <a:r>
              <a:rPr lang="cs-CZ" sz="2800" dirty="0" smtClean="0">
                <a:solidFill>
                  <a:srgbClr val="00B050"/>
                </a:solidFill>
              </a:rPr>
              <a:t>nejvíce podléhají módě, úprava</a:t>
            </a:r>
          </a:p>
          <a:p>
            <a:r>
              <a:rPr lang="cs-CZ" sz="2800" dirty="0">
                <a:solidFill>
                  <a:srgbClr val="00B050"/>
                </a:solidFill>
              </a:rPr>
              <a:t>s</a:t>
            </a:r>
            <a:r>
              <a:rPr lang="cs-CZ" sz="2800" dirty="0" smtClean="0">
                <a:solidFill>
                  <a:srgbClr val="00B050"/>
                </a:solidFill>
              </a:rPr>
              <a:t>e omezuje na tvarování pařením nebo fixací.</a:t>
            </a:r>
          </a:p>
          <a:p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rgbClr val="FF00FF"/>
                </a:solidFill>
              </a:rPr>
              <a:t>Hadicové úplety </a:t>
            </a:r>
            <a:r>
              <a:rPr lang="cs-CZ" sz="2800" dirty="0" smtClean="0">
                <a:solidFill>
                  <a:srgbClr val="002060"/>
                </a:solidFill>
              </a:rPr>
              <a:t>se zpracovávají v hadici nebo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se v plné šířce rozřezávají.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V hadici se zpracovávají úplety v tzv. tělové šířce,</a:t>
            </a:r>
          </a:p>
          <a:p>
            <a:r>
              <a:rPr lang="cs-CZ" sz="2800" dirty="0">
                <a:solidFill>
                  <a:srgbClr val="002060"/>
                </a:solidFill>
              </a:rPr>
              <a:t>u</a:t>
            </a:r>
            <a:r>
              <a:rPr lang="cs-CZ" sz="2800" dirty="0" smtClean="0">
                <a:solidFill>
                  <a:srgbClr val="002060"/>
                </a:solidFill>
              </a:rPr>
              <a:t>rčené na prádlo.</a:t>
            </a:r>
            <a:endParaRPr lang="cs-CZ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2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92661" y="260648"/>
            <a:ext cx="5958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PLETENÉ PRÁDLO</a:t>
            </a:r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190611"/>
            <a:ext cx="848982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993366"/>
                </a:solidFill>
              </a:rPr>
              <a:t>Pletené prádlo se vyrábí z bavlny, viskózy </a:t>
            </a:r>
          </a:p>
          <a:p>
            <a:r>
              <a:rPr lang="cs-CZ" sz="2800" dirty="0" smtClean="0">
                <a:solidFill>
                  <a:srgbClr val="993366"/>
                </a:solidFill>
              </a:rPr>
              <a:t>a chemického hedvábí. Pletenina bývá zátažná.</a:t>
            </a:r>
          </a:p>
          <a:p>
            <a:endParaRPr lang="cs-CZ" sz="2800" dirty="0">
              <a:solidFill>
                <a:srgbClr val="FF5050"/>
              </a:solidFill>
            </a:endParaRPr>
          </a:p>
          <a:p>
            <a:r>
              <a:rPr lang="cs-CZ" sz="2800" dirty="0" smtClean="0">
                <a:solidFill>
                  <a:srgbClr val="FF5050"/>
                </a:solidFill>
              </a:rPr>
              <a:t>Jednolícní hladká pletenina a se používá na: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993366"/>
                </a:solidFill>
              </a:rPr>
              <a:t>t</a:t>
            </a:r>
            <a:r>
              <a:rPr lang="cs-CZ" sz="2800" dirty="0" smtClean="0">
                <a:solidFill>
                  <a:srgbClr val="993366"/>
                </a:solidFill>
              </a:rPr>
              <a:t>rička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n</a:t>
            </a:r>
            <a:r>
              <a:rPr lang="cs-CZ" sz="2800" dirty="0" smtClean="0">
                <a:solidFill>
                  <a:srgbClr val="00B050"/>
                </a:solidFill>
              </a:rPr>
              <a:t>átělníky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ošile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0066"/>
                </a:solidFill>
              </a:rPr>
              <a:t>d</a:t>
            </a:r>
            <a:r>
              <a:rPr lang="cs-CZ" sz="2800" dirty="0" smtClean="0">
                <a:solidFill>
                  <a:srgbClr val="CC0066"/>
                </a:solidFill>
              </a:rPr>
              <a:t>ámské prádlo (kalhotky, body, košilky atd.)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ánské prádlo (slipy, boxerky, nátělníky atd.)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dirty="0" smtClean="0">
              <a:solidFill>
                <a:srgbClr val="FF5050"/>
              </a:solidFill>
            </a:endParaRPr>
          </a:p>
          <a:p>
            <a:endParaRPr lang="cs-CZ" sz="28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2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82766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Výplňková pletenina z rubové strany počesaná</a:t>
            </a:r>
          </a:p>
          <a:p>
            <a:r>
              <a:rPr lang="cs-CZ" sz="2800" dirty="0">
                <a:solidFill>
                  <a:srgbClr val="FF0000"/>
                </a:solidFill>
              </a:rPr>
              <a:t>s</a:t>
            </a:r>
            <a:r>
              <a:rPr lang="cs-CZ" sz="2800" dirty="0" smtClean="0">
                <a:solidFill>
                  <a:srgbClr val="FF0000"/>
                </a:solidFill>
              </a:rPr>
              <a:t>e používá na: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70C0"/>
                </a:solidFill>
              </a:rPr>
              <a:t>m</a:t>
            </a:r>
            <a:r>
              <a:rPr lang="cs-CZ" sz="2800" dirty="0" smtClean="0">
                <a:solidFill>
                  <a:srgbClr val="0070C0"/>
                </a:solidFill>
              </a:rPr>
              <a:t>ikiny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7030A0"/>
                </a:solidFill>
              </a:rPr>
              <a:t>tepláky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00CC"/>
                </a:solidFill>
              </a:rPr>
              <a:t>v</a:t>
            </a:r>
            <a:r>
              <a:rPr lang="cs-CZ" sz="2800" dirty="0" smtClean="0">
                <a:solidFill>
                  <a:srgbClr val="CC00CC"/>
                </a:solidFill>
              </a:rPr>
              <a:t>esty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6600FF"/>
                </a:solidFill>
              </a:rPr>
              <a:t>bundy</a:t>
            </a:r>
            <a:endParaRPr lang="cs-CZ" sz="28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1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71292" y="548680"/>
            <a:ext cx="79335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DÁMSKÉ ELASTICKÉ PRÁDLO</a:t>
            </a:r>
            <a:endParaRPr lang="cs-CZ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1292" y="1772816"/>
            <a:ext cx="805541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C00CC"/>
                </a:solidFill>
              </a:rPr>
              <a:t>Funkcí elastického prádla je zpevnění ženské</a:t>
            </a:r>
          </a:p>
          <a:p>
            <a:r>
              <a:rPr lang="cs-CZ" sz="2800" dirty="0">
                <a:solidFill>
                  <a:srgbClr val="CC00CC"/>
                </a:solidFill>
              </a:rPr>
              <a:t>p</a:t>
            </a:r>
            <a:r>
              <a:rPr lang="cs-CZ" sz="2800" dirty="0" smtClean="0">
                <a:solidFill>
                  <a:srgbClr val="CC00CC"/>
                </a:solidFill>
              </a:rPr>
              <a:t>ostavy a drobná úprava ženského těla.</a:t>
            </a:r>
          </a:p>
          <a:p>
            <a:endParaRPr lang="cs-CZ" sz="2800" dirty="0"/>
          </a:p>
          <a:p>
            <a:r>
              <a:rPr lang="cs-CZ" sz="2800" dirty="0" smtClean="0">
                <a:solidFill>
                  <a:srgbClr val="00B050"/>
                </a:solidFill>
              </a:rPr>
              <a:t>Požadavky</a:t>
            </a:r>
          </a:p>
          <a:p>
            <a:r>
              <a:rPr lang="cs-CZ" sz="2800" dirty="0" smtClean="0">
                <a:solidFill>
                  <a:srgbClr val="FF5050"/>
                </a:solidFill>
              </a:rPr>
              <a:t>Osobní prádlo se má: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nadno ošetřovat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00FF"/>
                </a:solidFill>
              </a:rPr>
              <a:t>p</a:t>
            </a:r>
            <a:r>
              <a:rPr lang="cs-CZ" sz="2800" dirty="0" smtClean="0">
                <a:solidFill>
                  <a:srgbClr val="FF00FF"/>
                </a:solidFill>
              </a:rPr>
              <a:t>říjemně se nosit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v</a:t>
            </a:r>
            <a:r>
              <a:rPr lang="cs-CZ" sz="2800" dirty="0" smtClean="0">
                <a:solidFill>
                  <a:srgbClr val="00B050"/>
                </a:solidFill>
              </a:rPr>
              <a:t> zimně teplé, v létě chladivé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obře tvarovat postavu, elegantní, módní,</a:t>
            </a:r>
          </a:p>
          <a:p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    vkusné, dobře padnoucí</a:t>
            </a:r>
            <a:endParaRPr lang="cs-CZ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83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575</Words>
  <Application>Microsoft Office PowerPoint</Application>
  <PresentationFormat>Předvádění na obrazovce (4:3)</PresentationFormat>
  <Paragraphs>183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Shluk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Uzivatel</cp:lastModifiedBy>
  <cp:revision>33</cp:revision>
  <cp:lastPrinted>2012-08-29T09:06:59Z</cp:lastPrinted>
  <dcterms:created xsi:type="dcterms:W3CDTF">2012-08-27T10:19:28Z</dcterms:created>
  <dcterms:modified xsi:type="dcterms:W3CDTF">2013-05-14T08:03:14Z</dcterms:modified>
</cp:coreProperties>
</file>