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6600"/>
    <a:srgbClr val="FF0000"/>
    <a:srgbClr val="008000"/>
    <a:srgbClr val="FF33CC"/>
    <a:srgbClr val="FF3300"/>
    <a:srgbClr val="990000"/>
    <a:srgbClr val="FF9933"/>
    <a:srgbClr val="33CC33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VY_52_INOVACE_ZBO2_5364HO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79512" y="1124745"/>
            <a:ext cx="88569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1.5.2013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Autor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Z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ákladní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sortiment oděvního zboží – rozdělení 				oděvního zboží podle několika hledisek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                                           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materiálu: Z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ákladní sortiment oděvního zboží – 			      	rozdělení oděvního zboží podle několika 			      	hledisek</a:t>
            </a: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na závěr shrnutí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procvičování  kontrolních otázek.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Výkladová hodina s procvičováním – diskuze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2" y="240508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3043" y="476672"/>
            <a:ext cx="908774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9933FF"/>
                </a:solidFill>
              </a:rPr>
              <a:t>Komplet </a:t>
            </a:r>
            <a:r>
              <a:rPr lang="cs-CZ" sz="2800" dirty="0" smtClean="0">
                <a:solidFill>
                  <a:srgbClr val="9933FF"/>
                </a:solidFill>
              </a:rPr>
              <a:t> - </a:t>
            </a:r>
            <a:r>
              <a:rPr lang="cs-CZ" sz="2800" dirty="0" smtClean="0">
                <a:solidFill>
                  <a:srgbClr val="FF0000"/>
                </a:solidFill>
              </a:rPr>
              <a:t>je dvoudílné nebo vícedílné oblečení</a:t>
            </a:r>
          </a:p>
          <a:p>
            <a:r>
              <a:rPr lang="cs-CZ" sz="2800" dirty="0">
                <a:solidFill>
                  <a:srgbClr val="FF0000"/>
                </a:solidFill>
              </a:rPr>
              <a:t>p</a:t>
            </a:r>
            <a:r>
              <a:rPr lang="cs-CZ" sz="2800" dirty="0" smtClean="0">
                <a:solidFill>
                  <a:srgbClr val="FF0000"/>
                </a:solidFill>
              </a:rPr>
              <a:t>ro ženy  - sukně, vesta, kabátek nebo šaty</a:t>
            </a:r>
          </a:p>
          <a:p>
            <a:r>
              <a:rPr lang="cs-CZ" sz="2800" dirty="0">
                <a:solidFill>
                  <a:srgbClr val="FF0000"/>
                </a:solidFill>
              </a:rPr>
              <a:t>a</a:t>
            </a:r>
            <a:r>
              <a:rPr lang="cs-CZ" sz="2800" dirty="0" smtClean="0">
                <a:solidFill>
                  <a:srgbClr val="FF0000"/>
                </a:solidFill>
              </a:rPr>
              <a:t> kabátek atd.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b="1" i="1" u="sng" dirty="0" smtClean="0">
                <a:solidFill>
                  <a:srgbClr val="33CC33"/>
                </a:solidFill>
              </a:rPr>
              <a:t>Sako</a:t>
            </a:r>
            <a:r>
              <a:rPr lang="cs-CZ" sz="2800" dirty="0" smtClean="0">
                <a:solidFill>
                  <a:srgbClr val="33CC33"/>
                </a:solidFill>
              </a:rPr>
              <a:t>  - </a:t>
            </a:r>
            <a:r>
              <a:rPr lang="cs-CZ" sz="2800" dirty="0" smtClean="0">
                <a:solidFill>
                  <a:srgbClr val="FF33CC"/>
                </a:solidFill>
              </a:rPr>
              <a:t>krátký kabátek pro ženy a muže, zapínání</a:t>
            </a:r>
          </a:p>
          <a:p>
            <a:r>
              <a:rPr lang="cs-CZ" sz="2800" dirty="0" smtClean="0">
                <a:solidFill>
                  <a:srgbClr val="FF33CC"/>
                </a:solidFill>
              </a:rPr>
              <a:t>Jedno nebo dvouřadové s různě řešenými kapsami.</a:t>
            </a:r>
          </a:p>
          <a:p>
            <a:endParaRPr lang="cs-CZ" sz="2800" dirty="0">
              <a:solidFill>
                <a:srgbClr val="FF33CC"/>
              </a:solidFill>
            </a:endParaRPr>
          </a:p>
          <a:p>
            <a:r>
              <a:rPr lang="cs-CZ" sz="2800" b="1" i="1" u="sng" dirty="0" smtClean="0">
                <a:solidFill>
                  <a:srgbClr val="990000"/>
                </a:solidFill>
              </a:rPr>
              <a:t>Bunda </a:t>
            </a:r>
            <a:r>
              <a:rPr lang="cs-CZ" sz="2800" dirty="0" smtClean="0">
                <a:solidFill>
                  <a:srgbClr val="990000"/>
                </a:solidFill>
              </a:rPr>
              <a:t> - </a:t>
            </a:r>
            <a:r>
              <a:rPr lang="cs-CZ" sz="2800" dirty="0" smtClean="0">
                <a:solidFill>
                  <a:srgbClr val="FF3300"/>
                </a:solidFill>
              </a:rPr>
              <a:t>lehčí sportovní nebo vycházkový oděv</a:t>
            </a:r>
          </a:p>
          <a:p>
            <a:r>
              <a:rPr lang="cs-CZ" sz="2800" dirty="0">
                <a:solidFill>
                  <a:srgbClr val="FF3300"/>
                </a:solidFill>
              </a:rPr>
              <a:t>p</a:t>
            </a:r>
            <a:r>
              <a:rPr lang="cs-CZ" sz="2800" dirty="0" smtClean="0">
                <a:solidFill>
                  <a:srgbClr val="FF3300"/>
                </a:solidFill>
              </a:rPr>
              <a:t>řes hlavu nebo na zapínání po celé délce.</a:t>
            </a:r>
          </a:p>
          <a:p>
            <a:endParaRPr lang="cs-CZ" sz="2800" dirty="0">
              <a:solidFill>
                <a:srgbClr val="FF3300"/>
              </a:solidFill>
            </a:endParaRPr>
          </a:p>
          <a:p>
            <a:r>
              <a:rPr lang="cs-CZ" sz="2800" b="1" i="1" u="sng" dirty="0" smtClean="0">
                <a:solidFill>
                  <a:srgbClr val="CC0099"/>
                </a:solidFill>
              </a:rPr>
              <a:t>Vesta </a:t>
            </a:r>
            <a:r>
              <a:rPr lang="cs-CZ" sz="2800" dirty="0" smtClean="0">
                <a:solidFill>
                  <a:srgbClr val="CC0099"/>
                </a:solidFill>
              </a:rPr>
              <a:t> - </a:t>
            </a:r>
            <a:r>
              <a:rPr lang="cs-CZ" sz="2800" dirty="0" smtClean="0">
                <a:solidFill>
                  <a:srgbClr val="33CC33"/>
                </a:solidFill>
              </a:rPr>
              <a:t>krátký, přiléhavý oděv horní části těla</a:t>
            </a:r>
          </a:p>
          <a:p>
            <a:r>
              <a:rPr lang="cs-CZ" sz="2800" dirty="0">
                <a:solidFill>
                  <a:srgbClr val="33CC33"/>
                </a:solidFill>
              </a:rPr>
              <a:t>b</a:t>
            </a:r>
            <a:r>
              <a:rPr lang="cs-CZ" sz="2800" dirty="0" smtClean="0">
                <a:solidFill>
                  <a:srgbClr val="33CC33"/>
                </a:solidFill>
              </a:rPr>
              <a:t>ez rukávů vpředu na zapínání.</a:t>
            </a:r>
            <a:endParaRPr lang="cs-CZ" sz="28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844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476672"/>
            <a:ext cx="8116324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FF9933"/>
                </a:solidFill>
              </a:rPr>
              <a:t>Kalhoty</a:t>
            </a:r>
            <a:r>
              <a:rPr lang="cs-CZ" sz="2800" dirty="0" smtClean="0"/>
              <a:t>  </a:t>
            </a:r>
            <a:r>
              <a:rPr lang="cs-CZ" sz="2800" dirty="0" smtClean="0">
                <a:solidFill>
                  <a:srgbClr val="990000"/>
                </a:solidFill>
              </a:rPr>
              <a:t>- mají nohavice různé délky, s různě</a:t>
            </a:r>
          </a:p>
          <a:p>
            <a:r>
              <a:rPr lang="cs-CZ" sz="2800" dirty="0">
                <a:solidFill>
                  <a:srgbClr val="990000"/>
                </a:solidFill>
              </a:rPr>
              <a:t>t</a:t>
            </a:r>
            <a:r>
              <a:rPr lang="cs-CZ" sz="2800" dirty="0" smtClean="0">
                <a:solidFill>
                  <a:srgbClr val="990000"/>
                </a:solidFill>
              </a:rPr>
              <a:t>varovanými kapsami</a:t>
            </a:r>
          </a:p>
          <a:p>
            <a:endParaRPr lang="cs-CZ" sz="2800" dirty="0">
              <a:solidFill>
                <a:srgbClr val="990000"/>
              </a:solidFill>
            </a:endParaRPr>
          </a:p>
          <a:p>
            <a:r>
              <a:rPr lang="cs-CZ" sz="2800" b="1" i="1" u="sng" dirty="0" smtClean="0">
                <a:solidFill>
                  <a:srgbClr val="FF3300"/>
                </a:solidFill>
              </a:rPr>
              <a:t>Sukně </a:t>
            </a:r>
            <a:r>
              <a:rPr lang="cs-CZ" sz="2800" dirty="0" smtClean="0">
                <a:solidFill>
                  <a:srgbClr val="FF3300"/>
                </a:solidFill>
              </a:rPr>
              <a:t> - </a:t>
            </a:r>
            <a:r>
              <a:rPr lang="cs-CZ" sz="2800" dirty="0" smtClean="0">
                <a:solidFill>
                  <a:srgbClr val="008000"/>
                </a:solidFill>
              </a:rPr>
              <a:t>délka a provedení se řídí módou</a:t>
            </a:r>
          </a:p>
          <a:p>
            <a:endParaRPr lang="cs-CZ" sz="2800" b="1" i="1" u="sng" dirty="0">
              <a:solidFill>
                <a:srgbClr val="008000"/>
              </a:solidFill>
            </a:endParaRPr>
          </a:p>
          <a:p>
            <a:r>
              <a:rPr lang="cs-CZ" sz="2800" b="1" i="1" u="sng" dirty="0" smtClean="0">
                <a:solidFill>
                  <a:srgbClr val="9933FF"/>
                </a:solidFill>
              </a:rPr>
              <a:t>Další druhy oděvů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b="1" i="1" u="sng" dirty="0" smtClean="0">
                <a:solidFill>
                  <a:srgbClr val="FF33CC"/>
                </a:solidFill>
              </a:rPr>
              <a:t>Halenka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b="1" i="1" u="sng" dirty="0" smtClean="0">
                <a:solidFill>
                  <a:srgbClr val="FF33CC"/>
                </a:solidFill>
              </a:rPr>
              <a:t>Blůza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b="1" i="1" u="sng" dirty="0" smtClean="0">
                <a:solidFill>
                  <a:srgbClr val="FF33CC"/>
                </a:solidFill>
              </a:rPr>
              <a:t>Živůtek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b="1" i="1" u="sng" dirty="0" smtClean="0">
                <a:solidFill>
                  <a:srgbClr val="FF33CC"/>
                </a:solidFill>
              </a:rPr>
              <a:t>Bolerko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b="1" i="1" u="sng" dirty="0" smtClean="0">
                <a:solidFill>
                  <a:srgbClr val="FF33CC"/>
                </a:solidFill>
              </a:rPr>
              <a:t>Pracovní oblek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b="1" i="1" u="sng" dirty="0" smtClean="0">
                <a:solidFill>
                  <a:srgbClr val="FF33CC"/>
                </a:solidFill>
              </a:rPr>
              <a:t>Větrovka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b="1" i="1" u="sng" dirty="0" smtClean="0">
                <a:solidFill>
                  <a:srgbClr val="FF33CC"/>
                </a:solidFill>
              </a:rPr>
              <a:t>Pláštěnka </a:t>
            </a:r>
          </a:p>
          <a:p>
            <a:endParaRPr lang="cs-CZ" sz="2800" b="1" i="1" u="sng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767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620688"/>
            <a:ext cx="706635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Otázky k opakování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FF33CC"/>
                </a:solidFill>
              </a:rPr>
              <a:t>Co je to oděv?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008000"/>
                </a:solidFill>
              </a:rPr>
              <a:t>Jak dělíme oděv podle účelu, střihu, </a:t>
            </a:r>
          </a:p>
          <a:p>
            <a:r>
              <a:rPr lang="cs-CZ" sz="2800" dirty="0" smtClean="0">
                <a:solidFill>
                  <a:srgbClr val="008000"/>
                </a:solidFill>
              </a:rPr>
              <a:t>    zpracování?</a:t>
            </a:r>
          </a:p>
          <a:p>
            <a:r>
              <a:rPr lang="cs-CZ" sz="2800" dirty="0" smtClean="0">
                <a:solidFill>
                  <a:srgbClr val="00B0F0"/>
                </a:solidFill>
              </a:rPr>
              <a:t>3. Co je dětský oděv?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4. Co je pánský oděv?</a:t>
            </a:r>
          </a:p>
          <a:p>
            <a:r>
              <a:rPr lang="cs-CZ" sz="2800" dirty="0" smtClean="0">
                <a:solidFill>
                  <a:srgbClr val="CC6600"/>
                </a:solidFill>
              </a:rPr>
              <a:t>5. Co je dámský oděv?</a:t>
            </a:r>
          </a:p>
          <a:p>
            <a:r>
              <a:rPr lang="cs-CZ" sz="2800" dirty="0" smtClean="0">
                <a:solidFill>
                  <a:srgbClr val="9933FF"/>
                </a:solidFill>
              </a:rPr>
              <a:t>6. Jaké máme druhy oděvů?</a:t>
            </a:r>
          </a:p>
          <a:p>
            <a:endParaRPr lang="cs-CZ" sz="2800" dirty="0" smtClean="0">
              <a:solidFill>
                <a:srgbClr val="99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536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1847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05337" y="554119"/>
            <a:ext cx="8943474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sortiment oděvního zboží</a:t>
            </a:r>
          </a:p>
          <a:p>
            <a:pPr algn="ctr"/>
            <a:r>
              <a:rPr lang="cs-CZ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rozdělení oděvního zboží podle několika hledisek</a:t>
            </a:r>
          </a:p>
          <a:p>
            <a:endParaRPr lang="cs-CZ" sz="28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dirty="0" smtClean="0">
                <a:solidFill>
                  <a:srgbClr val="009900"/>
                </a:solidFill>
              </a:rPr>
              <a:t>Oděvní zboží je velice široký sortiment výrobků.</a:t>
            </a:r>
          </a:p>
          <a:p>
            <a:endParaRPr lang="cs-CZ" sz="2800" dirty="0" smtClean="0">
              <a:solidFill>
                <a:srgbClr val="660066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Nejdůležitější hlediska pro klasifikaci oděvního</a:t>
            </a:r>
          </a:p>
          <a:p>
            <a:r>
              <a:rPr lang="cs-CZ" sz="2800" dirty="0">
                <a:solidFill>
                  <a:srgbClr val="FF0000"/>
                </a:solidFill>
              </a:rPr>
              <a:t>z</a:t>
            </a:r>
            <a:r>
              <a:rPr lang="cs-CZ" sz="2800" dirty="0" smtClean="0">
                <a:solidFill>
                  <a:srgbClr val="FF0000"/>
                </a:solidFill>
              </a:rPr>
              <a:t>boží jsou jeho </a:t>
            </a:r>
            <a:r>
              <a:rPr lang="cs-CZ" sz="2800" b="1" i="1" dirty="0" smtClean="0">
                <a:solidFill>
                  <a:srgbClr val="000099"/>
                </a:solidFill>
              </a:rPr>
              <a:t>druhový a velikostní </a:t>
            </a:r>
            <a:r>
              <a:rPr lang="cs-CZ" sz="2800" dirty="0" smtClean="0">
                <a:solidFill>
                  <a:srgbClr val="FF0000"/>
                </a:solidFill>
              </a:rPr>
              <a:t>sortiment.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b="1" dirty="0" smtClean="0">
                <a:solidFill>
                  <a:srgbClr val="FF0000"/>
                </a:solidFill>
              </a:rPr>
              <a:t>Druhový sortiment oděvů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pro rychlou orientaci ve výrobě a obchodní sféře</a:t>
            </a:r>
          </a:p>
          <a:p>
            <a:r>
              <a:rPr lang="cs-CZ" sz="2800" dirty="0">
                <a:solidFill>
                  <a:srgbClr val="FF0000"/>
                </a:solidFill>
              </a:rPr>
              <a:t>j</a:t>
            </a:r>
            <a:r>
              <a:rPr lang="cs-CZ" sz="2800" dirty="0" smtClean="0">
                <a:solidFill>
                  <a:srgbClr val="FF0000"/>
                </a:solidFill>
              </a:rPr>
              <a:t>e skladba druhového sortimentu dána </a:t>
            </a:r>
            <a:r>
              <a:rPr lang="cs-CZ" sz="2800" b="1" i="1" dirty="0" smtClean="0">
                <a:solidFill>
                  <a:srgbClr val="009900"/>
                </a:solidFill>
              </a:rPr>
              <a:t>číselným</a:t>
            </a:r>
          </a:p>
          <a:p>
            <a:r>
              <a:rPr lang="cs-CZ" sz="2800" b="1" i="1" dirty="0" smtClean="0">
                <a:solidFill>
                  <a:srgbClr val="009900"/>
                </a:solidFill>
              </a:rPr>
              <a:t>klíčem oděvního průmyslu. </a:t>
            </a:r>
            <a:r>
              <a:rPr lang="cs-CZ" sz="2800" dirty="0" smtClean="0">
                <a:solidFill>
                  <a:srgbClr val="FF0000"/>
                </a:solidFill>
              </a:rPr>
              <a:t>Číselný znak vyjadřuje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určitou skupinu oděvů.</a:t>
            </a:r>
          </a:p>
        </p:txBody>
      </p:sp>
    </p:spTree>
    <p:extLst>
      <p:ext uri="{BB962C8B-B14F-4D97-AF65-F5344CB8AC3E}">
        <p14:creationId xmlns:p14="http://schemas.microsoft.com/office/powerpoint/2010/main" val="235289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92696"/>
            <a:ext cx="795442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odle pohlaví, účelu, střihu, zpracování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se oděvy rozdělují na :</a:t>
            </a:r>
          </a:p>
          <a:p>
            <a:endParaRPr lang="cs-CZ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 smtClean="0">
                <a:solidFill>
                  <a:srgbClr val="C00000"/>
                </a:solidFill>
              </a:rPr>
              <a:t>pánské, dámské, chlapecké, dívčí, dětské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 smtClean="0">
                <a:solidFill>
                  <a:srgbClr val="D60093"/>
                </a:solidFill>
              </a:rPr>
              <a:t>spodní, vrchní a svrchní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 smtClean="0">
                <a:solidFill>
                  <a:srgbClr val="2C0E68"/>
                </a:solidFill>
              </a:rPr>
              <a:t>jarní, letní, podzimní, zimní a </a:t>
            </a:r>
            <a:r>
              <a:rPr lang="cs-CZ" sz="2800" dirty="0" err="1" smtClean="0">
                <a:solidFill>
                  <a:srgbClr val="2C0E68"/>
                </a:solidFill>
              </a:rPr>
              <a:t>vícesezónní</a:t>
            </a:r>
            <a:endParaRPr lang="cs-CZ" sz="2800" dirty="0" smtClean="0">
              <a:solidFill>
                <a:srgbClr val="2C0E68"/>
              </a:solidFill>
            </a:endParaRP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 smtClean="0">
                <a:solidFill>
                  <a:srgbClr val="00CC99"/>
                </a:solidFill>
              </a:rPr>
              <a:t>občanský oděv, kroje a stejnokroje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 smtClean="0">
                <a:solidFill>
                  <a:srgbClr val="CC3399"/>
                </a:solidFill>
              </a:rPr>
              <a:t>vycházkové a příležitostné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 smtClean="0">
                <a:solidFill>
                  <a:srgbClr val="CC6600"/>
                </a:solidFill>
              </a:rPr>
              <a:t>konfekční a zakázkové</a:t>
            </a:r>
          </a:p>
          <a:p>
            <a:endParaRPr lang="cs-CZ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50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9970" y="260648"/>
            <a:ext cx="9055684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>
                <a:solidFill>
                  <a:srgbClr val="0070C0"/>
                </a:solidFill>
              </a:rPr>
              <a:t>P</a:t>
            </a:r>
            <a:r>
              <a:rPr lang="cs-CZ" sz="2800" b="1" i="1" dirty="0" smtClean="0">
                <a:solidFill>
                  <a:srgbClr val="0070C0"/>
                </a:solidFill>
              </a:rPr>
              <a:t>ánské oděvy </a:t>
            </a:r>
            <a:r>
              <a:rPr lang="cs-CZ" sz="2800" dirty="0" smtClean="0">
                <a:solidFill>
                  <a:srgbClr val="0070C0"/>
                </a:solidFill>
              </a:rPr>
              <a:t>– </a:t>
            </a:r>
            <a:r>
              <a:rPr lang="cs-CZ" sz="2800" dirty="0" smtClean="0">
                <a:solidFill>
                  <a:srgbClr val="663300"/>
                </a:solidFill>
              </a:rPr>
              <a:t>určeny pro osoby mužského </a:t>
            </a:r>
          </a:p>
          <a:p>
            <a:r>
              <a:rPr lang="cs-CZ" sz="2800" dirty="0" smtClean="0">
                <a:solidFill>
                  <a:srgbClr val="663300"/>
                </a:solidFill>
              </a:rPr>
              <a:t>pohlaví</a:t>
            </a:r>
            <a:r>
              <a:rPr lang="cs-CZ" sz="2800" b="1" i="1" dirty="0" smtClean="0">
                <a:solidFill>
                  <a:srgbClr val="663300"/>
                </a:solidFill>
              </a:rPr>
              <a:t> – </a:t>
            </a:r>
            <a:r>
              <a:rPr lang="cs-CZ" sz="2800" dirty="0" smtClean="0">
                <a:solidFill>
                  <a:srgbClr val="663300"/>
                </a:solidFill>
              </a:rPr>
              <a:t>zahrnují oděvy pro dospělé muže </a:t>
            </a:r>
          </a:p>
          <a:p>
            <a:r>
              <a:rPr lang="cs-CZ" sz="2800" dirty="0" smtClean="0">
                <a:solidFill>
                  <a:srgbClr val="663300"/>
                </a:solidFill>
              </a:rPr>
              <a:t>a dorostové chlapecké oděvy.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b="1" i="1" dirty="0">
                <a:solidFill>
                  <a:srgbClr val="FF0000"/>
                </a:solidFill>
              </a:rPr>
              <a:t>D</a:t>
            </a:r>
            <a:r>
              <a:rPr lang="cs-CZ" sz="2800" b="1" i="1" dirty="0" smtClean="0">
                <a:solidFill>
                  <a:srgbClr val="FF0000"/>
                </a:solidFill>
              </a:rPr>
              <a:t>ámské oděvy –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D60093"/>
                </a:solidFill>
              </a:rPr>
              <a:t>určeny pro ženy a dívčí oděvy.</a:t>
            </a:r>
          </a:p>
          <a:p>
            <a:endParaRPr lang="cs-CZ" sz="2800" b="1" i="1" dirty="0">
              <a:solidFill>
                <a:srgbClr val="D60093"/>
              </a:solidFill>
            </a:endParaRPr>
          </a:p>
          <a:p>
            <a:r>
              <a:rPr lang="cs-CZ" sz="2800" b="1" i="1" dirty="0">
                <a:solidFill>
                  <a:srgbClr val="00CC99"/>
                </a:solidFill>
              </a:rPr>
              <a:t>D</a:t>
            </a:r>
            <a:r>
              <a:rPr lang="cs-CZ" sz="2800" b="1" i="1" dirty="0" smtClean="0">
                <a:solidFill>
                  <a:srgbClr val="00CC99"/>
                </a:solidFill>
              </a:rPr>
              <a:t>ětské oděvy  -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pro děti od 3 do 6 let, </a:t>
            </a:r>
          </a:p>
          <a:p>
            <a:r>
              <a:rPr lang="cs-CZ" sz="2800" b="1" i="1" dirty="0" smtClean="0">
                <a:solidFill>
                  <a:srgbClr val="7030A0"/>
                </a:solidFill>
              </a:rPr>
              <a:t>oblečení pro batolata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– pro děti od 1 roku do 3 let,</a:t>
            </a:r>
          </a:p>
          <a:p>
            <a:r>
              <a:rPr lang="cs-CZ" sz="2800" dirty="0" smtClean="0">
                <a:solidFill>
                  <a:srgbClr val="FF33CC"/>
                </a:solidFill>
              </a:rPr>
              <a:t>kojenecké oblečení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– pro děti do jednoho roku.</a:t>
            </a:r>
          </a:p>
          <a:p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2800" b="1" i="1" dirty="0" smtClean="0">
                <a:solidFill>
                  <a:srgbClr val="0000FF"/>
                </a:solidFill>
              </a:rPr>
              <a:t>Spodní oděvy –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(osobní prádlo)- nosí se přímo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na těle a rozděluje se na: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2800" dirty="0" smtClean="0">
                <a:solidFill>
                  <a:srgbClr val="2C0E68"/>
                </a:solidFill>
              </a:rPr>
              <a:t>denní –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košile, slipy, kalhotky ……..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2800" dirty="0" smtClean="0">
                <a:solidFill>
                  <a:srgbClr val="2C0E68"/>
                </a:solidFill>
              </a:rPr>
              <a:t>noční –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pyžama, noční košile ….)</a:t>
            </a:r>
            <a:endParaRPr lang="cs-CZ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454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20688"/>
            <a:ext cx="8720657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C00000"/>
                </a:solidFill>
              </a:rPr>
              <a:t>Vrchní oděvy – </a:t>
            </a:r>
            <a:r>
              <a:rPr lang="cs-CZ" sz="2800" dirty="0" smtClean="0">
                <a:solidFill>
                  <a:srgbClr val="009900"/>
                </a:solidFill>
              </a:rPr>
              <a:t>nosí se na spodních oděvech –</a:t>
            </a:r>
          </a:p>
          <a:p>
            <a:r>
              <a:rPr lang="cs-CZ" sz="2800" dirty="0" smtClean="0">
                <a:solidFill>
                  <a:srgbClr val="009900"/>
                </a:solidFill>
              </a:rPr>
              <a:t>kalhoty, saka, sukně, vesty, šaty …., musí mít </a:t>
            </a:r>
          </a:p>
          <a:p>
            <a:r>
              <a:rPr lang="cs-CZ" sz="2800" dirty="0" smtClean="0">
                <a:solidFill>
                  <a:srgbClr val="009900"/>
                </a:solidFill>
              </a:rPr>
              <a:t>dokonalý střih, módní zpracování.</a:t>
            </a:r>
          </a:p>
          <a:p>
            <a:endParaRPr lang="cs-CZ" sz="2800" dirty="0">
              <a:solidFill>
                <a:srgbClr val="009900"/>
              </a:solidFill>
            </a:endParaRPr>
          </a:p>
          <a:p>
            <a:r>
              <a:rPr lang="cs-CZ" sz="2800" b="1" i="1" dirty="0" smtClean="0">
                <a:solidFill>
                  <a:srgbClr val="0000FF"/>
                </a:solidFill>
              </a:rPr>
              <a:t>Svrchní oděvy – </a:t>
            </a:r>
            <a:r>
              <a:rPr lang="cs-CZ" sz="2800" dirty="0" smtClean="0">
                <a:solidFill>
                  <a:srgbClr val="0099FF"/>
                </a:solidFill>
              </a:rPr>
              <a:t>tvoří nejsvrchnější oděv – kabát, </a:t>
            </a:r>
          </a:p>
          <a:p>
            <a:r>
              <a:rPr lang="cs-CZ" sz="2800" dirty="0" smtClean="0">
                <a:solidFill>
                  <a:srgbClr val="0099FF"/>
                </a:solidFill>
              </a:rPr>
              <a:t>plášť, bunda ……</a:t>
            </a:r>
          </a:p>
          <a:p>
            <a:endParaRPr lang="cs-CZ" sz="2800" b="1" i="1" dirty="0" smtClean="0">
              <a:solidFill>
                <a:srgbClr val="0000FF"/>
              </a:solidFill>
            </a:endParaRPr>
          </a:p>
          <a:p>
            <a:r>
              <a:rPr lang="cs-CZ" sz="2800" b="1" i="1" dirty="0" smtClean="0">
                <a:solidFill>
                  <a:srgbClr val="CC0000"/>
                </a:solidFill>
              </a:rPr>
              <a:t>Jarní a podzimní oděv – </a:t>
            </a:r>
            <a:r>
              <a:rPr lang="cs-CZ" sz="2800" dirty="0" smtClean="0">
                <a:solidFill>
                  <a:srgbClr val="CC6600"/>
                </a:solidFill>
              </a:rPr>
              <a:t>vyrábí se z méně </a:t>
            </a:r>
          </a:p>
          <a:p>
            <a:r>
              <a:rPr lang="cs-CZ" sz="2800" dirty="0" smtClean="0">
                <a:solidFill>
                  <a:srgbClr val="CC6600"/>
                </a:solidFill>
              </a:rPr>
              <a:t>hřejivých materiálů, bývají z části nebo celé </a:t>
            </a:r>
          </a:p>
          <a:p>
            <a:r>
              <a:rPr lang="cs-CZ" sz="2800" dirty="0" smtClean="0">
                <a:solidFill>
                  <a:srgbClr val="CC6600"/>
                </a:solidFill>
              </a:rPr>
              <a:t>podšité</a:t>
            </a:r>
            <a:endParaRPr lang="cs-CZ" sz="2800" dirty="0">
              <a:solidFill>
                <a:srgbClr val="CC6600"/>
              </a:solidFill>
            </a:endParaRPr>
          </a:p>
          <a:p>
            <a:endParaRPr lang="cs-CZ" sz="28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155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92696"/>
            <a:ext cx="844654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D60093"/>
                </a:solidFill>
              </a:rPr>
              <a:t>Letní oděv – </a:t>
            </a:r>
            <a:r>
              <a:rPr lang="cs-CZ" sz="2800" dirty="0" smtClean="0">
                <a:solidFill>
                  <a:srgbClr val="0066FF"/>
                </a:solidFill>
              </a:rPr>
              <a:t>zhotovuje se z lehkých, vzdušných</a:t>
            </a:r>
          </a:p>
          <a:p>
            <a:r>
              <a:rPr lang="cs-CZ" sz="2800" dirty="0">
                <a:solidFill>
                  <a:srgbClr val="0066FF"/>
                </a:solidFill>
              </a:rPr>
              <a:t>a</a:t>
            </a:r>
            <a:r>
              <a:rPr lang="cs-CZ" sz="2800" dirty="0" smtClean="0">
                <a:solidFill>
                  <a:srgbClr val="0066FF"/>
                </a:solidFill>
              </a:rPr>
              <a:t> jemných materiálů. </a:t>
            </a:r>
          </a:p>
          <a:p>
            <a:endParaRPr lang="cs-CZ" sz="2800" dirty="0">
              <a:solidFill>
                <a:srgbClr val="0066FF"/>
              </a:solidFill>
            </a:endParaRPr>
          </a:p>
          <a:p>
            <a:r>
              <a:rPr lang="cs-CZ" sz="2800" b="1" i="1" dirty="0" smtClean="0">
                <a:solidFill>
                  <a:srgbClr val="FFC000"/>
                </a:solidFill>
              </a:rPr>
              <a:t>Zimní oděvy – </a:t>
            </a:r>
            <a:r>
              <a:rPr lang="cs-CZ" sz="2800" dirty="0" smtClean="0">
                <a:solidFill>
                  <a:srgbClr val="FF6699"/>
                </a:solidFill>
              </a:rPr>
              <a:t>jsou z hrubších materiálů, </a:t>
            </a:r>
          </a:p>
          <a:p>
            <a:r>
              <a:rPr lang="cs-CZ" sz="2800" dirty="0" smtClean="0">
                <a:solidFill>
                  <a:srgbClr val="FF6699"/>
                </a:solidFill>
              </a:rPr>
              <a:t>podšité, případně s tepelně izolační složkou</a:t>
            </a:r>
          </a:p>
          <a:p>
            <a:r>
              <a:rPr lang="cs-CZ" sz="2800" dirty="0">
                <a:solidFill>
                  <a:srgbClr val="FF6699"/>
                </a:solidFill>
              </a:rPr>
              <a:t>n</a:t>
            </a:r>
            <a:r>
              <a:rPr lang="cs-CZ" sz="2800" dirty="0" smtClean="0">
                <a:solidFill>
                  <a:srgbClr val="FF6699"/>
                </a:solidFill>
              </a:rPr>
              <a:t>ebo kožešinou.</a:t>
            </a:r>
          </a:p>
          <a:p>
            <a:endParaRPr lang="cs-CZ" sz="2800" dirty="0">
              <a:solidFill>
                <a:srgbClr val="FF6699"/>
              </a:solidFill>
            </a:endParaRPr>
          </a:p>
          <a:p>
            <a:r>
              <a:rPr lang="cs-CZ" sz="2800" b="1" i="1" dirty="0" err="1" smtClean="0">
                <a:solidFill>
                  <a:srgbClr val="CC0000"/>
                </a:solidFill>
              </a:rPr>
              <a:t>Vícesezónní</a:t>
            </a:r>
            <a:r>
              <a:rPr lang="cs-CZ" sz="2800" b="1" i="1" dirty="0" smtClean="0">
                <a:solidFill>
                  <a:srgbClr val="CC0000"/>
                </a:solidFill>
              </a:rPr>
              <a:t>  oděvy – </a:t>
            </a:r>
            <a:r>
              <a:rPr lang="cs-CZ" sz="2800" dirty="0" smtClean="0">
                <a:solidFill>
                  <a:srgbClr val="009900"/>
                </a:solidFill>
              </a:rPr>
              <a:t>jsou upraveny tak, </a:t>
            </a:r>
          </a:p>
          <a:p>
            <a:r>
              <a:rPr lang="cs-CZ" sz="2800" dirty="0" smtClean="0">
                <a:solidFill>
                  <a:srgbClr val="009900"/>
                </a:solidFill>
              </a:rPr>
              <a:t>že se vkládá upínací vložka.</a:t>
            </a:r>
          </a:p>
          <a:p>
            <a:endParaRPr lang="cs-CZ" sz="2800" dirty="0">
              <a:solidFill>
                <a:srgbClr val="009900"/>
              </a:solidFill>
            </a:endParaRPr>
          </a:p>
          <a:p>
            <a:r>
              <a:rPr lang="cs-CZ" sz="2800" b="1" i="1" dirty="0" smtClean="0">
                <a:solidFill>
                  <a:srgbClr val="009900"/>
                </a:solidFill>
              </a:rPr>
              <a:t>Občanský oděv – </a:t>
            </a:r>
            <a:r>
              <a:rPr lang="cs-CZ" sz="2800" dirty="0" smtClean="0">
                <a:solidFill>
                  <a:srgbClr val="CC6600"/>
                </a:solidFill>
              </a:rPr>
              <a:t>běžný oděv civilního</a:t>
            </a:r>
          </a:p>
          <a:p>
            <a:r>
              <a:rPr lang="cs-CZ" sz="2800" dirty="0">
                <a:solidFill>
                  <a:srgbClr val="CC6600"/>
                </a:solidFill>
              </a:rPr>
              <a:t>o</a:t>
            </a:r>
            <a:r>
              <a:rPr lang="cs-CZ" sz="2800" dirty="0" smtClean="0">
                <a:solidFill>
                  <a:srgbClr val="CC6600"/>
                </a:solidFill>
              </a:rPr>
              <a:t>byvatelstva </a:t>
            </a:r>
            <a:endParaRPr lang="cs-CZ" sz="2800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73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9912" y="404664"/>
            <a:ext cx="8844088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00CC00"/>
                </a:solidFill>
              </a:rPr>
              <a:t>Kroje</a:t>
            </a:r>
            <a:r>
              <a:rPr lang="cs-CZ" sz="2800" dirty="0" smtClean="0"/>
              <a:t>  </a:t>
            </a:r>
            <a:r>
              <a:rPr lang="cs-CZ" sz="2800" dirty="0" smtClean="0">
                <a:solidFill>
                  <a:srgbClr val="FF6699"/>
                </a:solidFill>
              </a:rPr>
              <a:t>- svérázné tradiční oděvy používané</a:t>
            </a:r>
          </a:p>
          <a:p>
            <a:r>
              <a:rPr lang="cs-CZ" sz="2800" dirty="0">
                <a:solidFill>
                  <a:srgbClr val="FF6699"/>
                </a:solidFill>
              </a:rPr>
              <a:t>o</a:t>
            </a:r>
            <a:r>
              <a:rPr lang="cs-CZ" sz="2800" dirty="0" smtClean="0">
                <a:solidFill>
                  <a:srgbClr val="FF6699"/>
                </a:solidFill>
              </a:rPr>
              <a:t>byvateli určitých krajů.</a:t>
            </a:r>
          </a:p>
          <a:p>
            <a:endParaRPr lang="cs-CZ" sz="2800" dirty="0">
              <a:solidFill>
                <a:srgbClr val="FF6699"/>
              </a:solidFill>
            </a:endParaRPr>
          </a:p>
          <a:p>
            <a:r>
              <a:rPr lang="cs-CZ" sz="2800" b="1" i="1" dirty="0" smtClean="0">
                <a:solidFill>
                  <a:srgbClr val="FF0000"/>
                </a:solidFill>
              </a:rPr>
              <a:t>Stejnokroje  - </a:t>
            </a:r>
            <a:r>
              <a:rPr lang="cs-CZ" sz="2800" dirty="0" smtClean="0">
                <a:solidFill>
                  <a:srgbClr val="996633"/>
                </a:solidFill>
              </a:rPr>
              <a:t>jednotné oděvy zhotovené podle </a:t>
            </a:r>
          </a:p>
          <a:p>
            <a:r>
              <a:rPr lang="cs-CZ" sz="2800" dirty="0" smtClean="0">
                <a:solidFill>
                  <a:srgbClr val="996633"/>
                </a:solidFill>
              </a:rPr>
              <a:t>daného předpisu pro určitou skupinu, organizaci.</a:t>
            </a:r>
          </a:p>
          <a:p>
            <a:endParaRPr lang="cs-CZ" sz="2800" b="1" i="1" dirty="0">
              <a:solidFill>
                <a:srgbClr val="996633"/>
              </a:solidFill>
            </a:endParaRPr>
          </a:p>
          <a:p>
            <a:r>
              <a:rPr lang="cs-CZ" sz="2800" b="1" i="1" dirty="0" smtClean="0">
                <a:solidFill>
                  <a:schemeClr val="accent1">
                    <a:lumMod val="75000"/>
                  </a:schemeClr>
                </a:solidFill>
              </a:rPr>
              <a:t>Vycházkový oděv – </a:t>
            </a:r>
            <a:r>
              <a:rPr lang="cs-CZ" sz="2800" dirty="0" smtClean="0">
                <a:solidFill>
                  <a:srgbClr val="FF5050"/>
                </a:solidFill>
              </a:rPr>
              <a:t>používá se při cestě </a:t>
            </a:r>
          </a:p>
          <a:p>
            <a:r>
              <a:rPr lang="cs-CZ" sz="2800" dirty="0" smtClean="0">
                <a:solidFill>
                  <a:srgbClr val="FF5050"/>
                </a:solidFill>
              </a:rPr>
              <a:t>do zaměstnání, na vycházky.</a:t>
            </a:r>
          </a:p>
          <a:p>
            <a:endParaRPr lang="cs-CZ" sz="2800" dirty="0" smtClean="0">
              <a:solidFill>
                <a:srgbClr val="990000"/>
              </a:solidFill>
            </a:endParaRPr>
          </a:p>
          <a:p>
            <a:r>
              <a:rPr lang="cs-CZ" sz="2800" b="1" i="1" dirty="0" smtClean="0">
                <a:solidFill>
                  <a:srgbClr val="990000"/>
                </a:solidFill>
              </a:rPr>
              <a:t>Příležitostné oděvy –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používají se při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určitých </a:t>
            </a:r>
          </a:p>
          <a:p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slavnostech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41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87193"/>
            <a:ext cx="814197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Konfekční oděv – </a:t>
            </a: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jsou zhotoveny </a:t>
            </a:r>
          </a:p>
          <a:p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 normalizovaných velikostech do běžných</a:t>
            </a:r>
          </a:p>
          <a:p>
            <a:r>
              <a:rPr lang="cs-CZ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</a:t>
            </a: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bchodů </a:t>
            </a:r>
          </a:p>
          <a:p>
            <a:endParaRPr lang="cs-CZ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cs-CZ" sz="2800" b="1" i="1" dirty="0" smtClean="0">
                <a:solidFill>
                  <a:srgbClr val="9933FF"/>
                </a:solidFill>
              </a:rPr>
              <a:t>Zakázkové oděvy – </a:t>
            </a:r>
            <a:r>
              <a:rPr lang="cs-CZ" sz="2800" dirty="0" smtClean="0">
                <a:solidFill>
                  <a:srgbClr val="FF0000"/>
                </a:solidFill>
              </a:rPr>
              <a:t>jsou zhotoveny pro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k</a:t>
            </a:r>
            <a:r>
              <a:rPr lang="cs-CZ" sz="2800" dirty="0" smtClean="0">
                <a:solidFill>
                  <a:srgbClr val="FF0000"/>
                </a:solidFill>
              </a:rPr>
              <a:t>onkrétního spotřebitele na zakázku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b="1" i="1" dirty="0" smtClean="0">
                <a:solidFill>
                  <a:srgbClr val="0066FF"/>
                </a:solidFill>
              </a:rPr>
              <a:t>Pracovní oděv  - </a:t>
            </a:r>
            <a:r>
              <a:rPr lang="cs-CZ" sz="2800" dirty="0" smtClean="0">
                <a:solidFill>
                  <a:srgbClr val="33CC33"/>
                </a:solidFill>
              </a:rPr>
              <a:t>je přizpůsoben konstrukčně,</a:t>
            </a:r>
          </a:p>
          <a:p>
            <a:r>
              <a:rPr lang="cs-CZ" sz="2800" dirty="0">
                <a:solidFill>
                  <a:srgbClr val="33CC33"/>
                </a:solidFill>
              </a:rPr>
              <a:t>m</a:t>
            </a:r>
            <a:r>
              <a:rPr lang="cs-CZ" sz="2800" dirty="0" smtClean="0">
                <a:solidFill>
                  <a:srgbClr val="33CC33"/>
                </a:solidFill>
              </a:rPr>
              <a:t>ateriálově, tvarem pro určitý výkon práce.</a:t>
            </a:r>
            <a:endParaRPr lang="cs-CZ" sz="28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104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620688"/>
            <a:ext cx="9106980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druhy oděvních výrobků</a:t>
            </a:r>
          </a:p>
          <a:p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b="1" i="1" u="sng" dirty="0">
                <a:solidFill>
                  <a:srgbClr val="FF0000"/>
                </a:solidFill>
              </a:rPr>
              <a:t>P</a:t>
            </a:r>
            <a:r>
              <a:rPr lang="cs-CZ" sz="2800" b="1" i="1" u="sng" dirty="0" smtClean="0">
                <a:solidFill>
                  <a:srgbClr val="FF0000"/>
                </a:solidFill>
              </a:rPr>
              <a:t>lášť  </a:t>
            </a:r>
            <a:r>
              <a:rPr lang="cs-CZ" sz="2800" dirty="0" smtClean="0">
                <a:solidFill>
                  <a:srgbClr val="FF0000"/>
                </a:solidFill>
              </a:rPr>
              <a:t>- </a:t>
            </a:r>
            <a:r>
              <a:rPr lang="cs-CZ" sz="2800" dirty="0" smtClean="0">
                <a:solidFill>
                  <a:srgbClr val="0066FF"/>
                </a:solidFill>
              </a:rPr>
              <a:t>svrchní kabát na zapínání různé délky. </a:t>
            </a:r>
          </a:p>
          <a:p>
            <a:r>
              <a:rPr lang="cs-CZ" sz="2800" dirty="0" smtClean="0">
                <a:solidFill>
                  <a:srgbClr val="0066FF"/>
                </a:solidFill>
              </a:rPr>
              <a:t>Bývá většinou vypodšívkovaný.</a:t>
            </a:r>
          </a:p>
          <a:p>
            <a:endParaRPr lang="cs-CZ" sz="2800" dirty="0">
              <a:solidFill>
                <a:srgbClr val="0066FF"/>
              </a:solidFill>
            </a:endParaRPr>
          </a:p>
          <a:p>
            <a:r>
              <a:rPr lang="cs-CZ" sz="2800" b="1" i="1" u="sng" dirty="0" smtClean="0">
                <a:solidFill>
                  <a:schemeClr val="bg2">
                    <a:lumMod val="25000"/>
                  </a:schemeClr>
                </a:solidFill>
              </a:rPr>
              <a:t>Oblek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 - </a:t>
            </a: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dvoudílné až třídílné oblečení, obvykle </a:t>
            </a:r>
          </a:p>
          <a:p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se skládá ze saka, kalhot, vesty.</a:t>
            </a:r>
          </a:p>
          <a:p>
            <a:endParaRPr lang="cs-CZ" sz="2800" b="1" i="1" u="sng" dirty="0" smtClean="0">
              <a:solidFill>
                <a:srgbClr val="0066FF"/>
              </a:solidFill>
            </a:endParaRPr>
          </a:p>
          <a:p>
            <a:r>
              <a:rPr lang="cs-CZ" sz="2800" b="1" i="1" u="sng" dirty="0" smtClean="0">
                <a:solidFill>
                  <a:srgbClr val="FF5050"/>
                </a:solidFill>
              </a:rPr>
              <a:t>Dámský kostým </a:t>
            </a:r>
            <a:r>
              <a:rPr lang="cs-CZ" sz="2800" dirty="0" smtClean="0">
                <a:solidFill>
                  <a:srgbClr val="FF5050"/>
                </a:solidFill>
              </a:rPr>
              <a:t> - </a:t>
            </a:r>
            <a:r>
              <a:rPr lang="cs-CZ" sz="2800" dirty="0" smtClean="0">
                <a:solidFill>
                  <a:srgbClr val="33CC33"/>
                </a:solidFill>
              </a:rPr>
              <a:t>skládá se ze sukně a saka nebo </a:t>
            </a:r>
          </a:p>
          <a:p>
            <a:r>
              <a:rPr lang="cs-CZ" sz="2800" dirty="0" smtClean="0">
                <a:solidFill>
                  <a:srgbClr val="33CC33"/>
                </a:solidFill>
              </a:rPr>
              <a:t>Kabátku, kalhot a saka, případně kabátku.</a:t>
            </a:r>
          </a:p>
          <a:p>
            <a:endParaRPr lang="cs-CZ" sz="2800" b="1" i="1" u="sng" dirty="0">
              <a:solidFill>
                <a:srgbClr val="33CC33"/>
              </a:solidFill>
            </a:endParaRPr>
          </a:p>
          <a:p>
            <a:r>
              <a:rPr lang="cs-CZ" sz="2800" b="1" i="1" u="sng" dirty="0" smtClean="0">
                <a:solidFill>
                  <a:srgbClr val="990000"/>
                </a:solidFill>
              </a:rPr>
              <a:t>Šaty  </a:t>
            </a:r>
            <a:r>
              <a:rPr lang="cs-CZ" sz="2800" dirty="0" smtClean="0">
                <a:solidFill>
                  <a:srgbClr val="990000"/>
                </a:solidFill>
              </a:rPr>
              <a:t> - </a:t>
            </a:r>
            <a:r>
              <a:rPr lang="cs-CZ" sz="2800" dirty="0" smtClean="0">
                <a:solidFill>
                  <a:srgbClr val="CC6600"/>
                </a:solidFill>
              </a:rPr>
              <a:t>jednodílný nebo vícedílný oděv různého </a:t>
            </a:r>
          </a:p>
          <a:p>
            <a:r>
              <a:rPr lang="cs-CZ" sz="2800" dirty="0">
                <a:solidFill>
                  <a:srgbClr val="CC6600"/>
                </a:solidFill>
              </a:rPr>
              <a:t>	 </a:t>
            </a:r>
            <a:r>
              <a:rPr lang="cs-CZ" sz="2800" dirty="0" smtClean="0">
                <a:solidFill>
                  <a:srgbClr val="CC6600"/>
                </a:solidFill>
              </a:rPr>
              <a:t>   řešení</a:t>
            </a:r>
            <a:endParaRPr lang="cs-CZ" sz="2800" b="1" i="1" u="sng" dirty="0">
              <a:solidFill>
                <a:srgbClr val="CC6600"/>
              </a:solidFill>
            </a:endParaRPr>
          </a:p>
          <a:p>
            <a:endParaRPr lang="cs-CZ" sz="2800" b="1" i="1" u="sng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120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443</TotalTime>
  <Words>610</Words>
  <Application>Microsoft Office PowerPoint</Application>
  <PresentationFormat>Předvádění na obrazovce (4:3)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32</cp:revision>
  <cp:lastPrinted>2012-08-29T09:06:59Z</cp:lastPrinted>
  <dcterms:created xsi:type="dcterms:W3CDTF">2012-08-27T10:19:28Z</dcterms:created>
  <dcterms:modified xsi:type="dcterms:W3CDTF">2013-05-16T06:34:32Z</dcterms:modified>
</cp:coreProperties>
</file>