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CC"/>
    <a:srgbClr val="0000FF"/>
    <a:srgbClr val="FF5050"/>
    <a:srgbClr val="000066"/>
    <a:srgbClr val="660066"/>
    <a:srgbClr val="009900"/>
    <a:srgbClr val="3333FF"/>
    <a:srgbClr val="6666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6.5.2013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Textilní zboží, tkaniny, pleteniny, netkané 			textilie, základy sortimentu oděvního zboží, 			kožešiny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Z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působy výroby, velikostní členění oděvů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7129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Velikosti dámských oděvů</a:t>
            </a:r>
          </a:p>
          <a:p>
            <a:endParaRPr lang="cs-CZ" sz="1400" dirty="0" smtClean="0">
              <a:solidFill>
                <a:srgbClr val="FF0000"/>
              </a:solidFill>
            </a:endParaRP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Značení	   značení		značení	    obvod	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	   obvod	 	výška</a:t>
            </a:r>
          </a:p>
          <a:p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EU	      UK		obecné	  hrudníku v cm 	  boků v cm	postavy v cm </a:t>
            </a:r>
            <a:r>
              <a:rPr lang="cs-CZ" sz="1400" dirty="0" smtClean="0">
                <a:solidFill>
                  <a:srgbClr val="0000FF"/>
                </a:solidFill>
              </a:rPr>
              <a:t>34                   6		XS	      78-81		    63 – 65		88 – 91	</a:t>
            </a:r>
          </a:p>
          <a:p>
            <a:pPr marL="342900" indent="-342900">
              <a:buAutoNum type="arabicPlain" startAt="36"/>
            </a:pPr>
            <a:r>
              <a:rPr lang="cs-CZ" sz="1400" dirty="0" smtClean="0">
                <a:solidFill>
                  <a:srgbClr val="0000FF"/>
                </a:solidFill>
              </a:rPr>
              <a:t>                 8		XS	      82-85	  	    66 – 69		92 – 95</a:t>
            </a:r>
          </a:p>
          <a:p>
            <a:r>
              <a:rPr lang="cs-CZ" sz="1400" dirty="0" smtClean="0">
                <a:solidFill>
                  <a:srgbClr val="CC00CC"/>
                </a:solidFill>
              </a:rPr>
              <a:t>38	     10		 S	      86-89		    70 – 73		96 – 98</a:t>
            </a:r>
          </a:p>
          <a:p>
            <a:r>
              <a:rPr lang="cs-CZ" sz="1400" dirty="0" smtClean="0">
                <a:solidFill>
                  <a:srgbClr val="009900"/>
                </a:solidFill>
              </a:rPr>
              <a:t>40	     12		 M	      90-93		    74 – 77		99 - 101 </a:t>
            </a:r>
          </a:p>
          <a:p>
            <a:r>
              <a:rPr lang="cs-CZ" sz="1400" dirty="0" smtClean="0">
                <a:solidFill>
                  <a:srgbClr val="009900"/>
                </a:solidFill>
              </a:rPr>
              <a:t>42	     14		 M	      94-97		    78 – 81	               102 - 104</a:t>
            </a:r>
          </a:p>
          <a:p>
            <a:r>
              <a:rPr lang="cs-CZ" sz="1400" dirty="0" smtClean="0">
                <a:solidFill>
                  <a:srgbClr val="660066"/>
                </a:solidFill>
              </a:rPr>
              <a:t>44	     16		 L	      98-102	    82 – 85	               105 - 108</a:t>
            </a:r>
          </a:p>
          <a:p>
            <a:r>
              <a:rPr lang="cs-CZ" sz="1400" dirty="0" smtClean="0">
                <a:solidFill>
                  <a:srgbClr val="660066"/>
                </a:solidFill>
              </a:rPr>
              <a:t>46	     18		 L	    103-107	    86 – 90	               109 - 112</a:t>
            </a:r>
          </a:p>
          <a:p>
            <a:r>
              <a:rPr lang="cs-CZ" sz="1400" dirty="0" smtClean="0">
                <a:solidFill>
                  <a:srgbClr val="FF5050"/>
                </a:solidFill>
              </a:rPr>
              <a:t>48	     20		XL	    108-113	    91 – 95	               113 - 116</a:t>
            </a:r>
          </a:p>
          <a:p>
            <a:r>
              <a:rPr lang="cs-CZ" sz="1400" dirty="0" smtClean="0">
                <a:solidFill>
                  <a:srgbClr val="FF5050"/>
                </a:solidFill>
              </a:rPr>
              <a:t>50	     22		XL	    114-119	    96 – 102              117 - 121</a:t>
            </a:r>
          </a:p>
          <a:p>
            <a:r>
              <a:rPr lang="cs-CZ" sz="1400" dirty="0" smtClean="0">
                <a:solidFill>
                  <a:srgbClr val="A50021"/>
                </a:solidFill>
              </a:rPr>
              <a:t>52	     24		XXL	    120-125	  103 – 108              122 - 126</a:t>
            </a:r>
          </a:p>
          <a:p>
            <a:r>
              <a:rPr lang="cs-CZ" sz="1400" dirty="0" smtClean="0">
                <a:solidFill>
                  <a:srgbClr val="A50021"/>
                </a:solidFill>
              </a:rPr>
              <a:t>54	     26	                XXL	      více		     více		  více</a:t>
            </a:r>
            <a:endParaRPr lang="cs-CZ" sz="1400" dirty="0">
              <a:solidFill>
                <a:srgbClr val="A50021"/>
              </a:solidFill>
            </a:endParaRPr>
          </a:p>
          <a:p>
            <a:r>
              <a:rPr lang="cs-CZ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4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54886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5050"/>
                </a:solidFill>
              </a:rPr>
              <a:t>Kontrolní otázky</a:t>
            </a:r>
          </a:p>
          <a:p>
            <a:endParaRPr lang="cs-CZ" sz="2800" dirty="0">
              <a:solidFill>
                <a:srgbClr val="FF505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00FF"/>
                </a:solidFill>
              </a:rPr>
              <a:t>Jaké jsou jednotlivé úseky výroby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50"/>
                </a:solidFill>
              </a:rPr>
              <a:t>Podle čeho se určuje velikost pánských</a:t>
            </a: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 oděvů?</a:t>
            </a:r>
          </a:p>
          <a:p>
            <a:r>
              <a:rPr lang="cs-CZ" sz="2800" dirty="0" smtClean="0">
                <a:solidFill>
                  <a:srgbClr val="CC00CC"/>
                </a:solidFill>
              </a:rPr>
              <a:t>3. Podle čeho se určuje velikost dámských</a:t>
            </a:r>
          </a:p>
          <a:p>
            <a:r>
              <a:rPr lang="cs-CZ" sz="2800" dirty="0">
                <a:solidFill>
                  <a:srgbClr val="CC00CC"/>
                </a:solidFill>
              </a:rPr>
              <a:t> </a:t>
            </a:r>
            <a:r>
              <a:rPr lang="cs-CZ" sz="2800" dirty="0" smtClean="0">
                <a:solidFill>
                  <a:srgbClr val="CC00CC"/>
                </a:solidFill>
              </a:rPr>
              <a:t>   oděvů?</a:t>
            </a:r>
          </a:p>
          <a:p>
            <a:r>
              <a:rPr lang="cs-CZ" sz="2800" dirty="0" smtClean="0">
                <a:solidFill>
                  <a:srgbClr val="A50021"/>
                </a:solidFill>
              </a:rPr>
              <a:t>4. Podle čeho se určuje velikost dětských</a:t>
            </a:r>
          </a:p>
          <a:p>
            <a:r>
              <a:rPr lang="cs-CZ" sz="2800" dirty="0">
                <a:solidFill>
                  <a:srgbClr val="A50021"/>
                </a:solidFill>
              </a:rPr>
              <a:t> </a:t>
            </a:r>
            <a:r>
              <a:rPr lang="cs-CZ" sz="2800" dirty="0" smtClean="0">
                <a:solidFill>
                  <a:srgbClr val="A50021"/>
                </a:solidFill>
              </a:rPr>
              <a:t>   oděvů?</a:t>
            </a:r>
            <a:endParaRPr lang="cs-CZ" sz="28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4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688361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 výroby</a:t>
            </a:r>
            <a:r>
              <a:rPr lang="cs-CZ" sz="2800" dirty="0" smtClean="0">
                <a:solidFill>
                  <a:srgbClr val="660066"/>
                </a:solidFill>
              </a:rPr>
              <a:t> </a:t>
            </a:r>
          </a:p>
          <a:p>
            <a:endParaRPr lang="cs-CZ" sz="2800" dirty="0" smtClean="0">
              <a:solidFill>
                <a:srgbClr val="660066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Postup výroby se dělí do úseků: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stupní kontrola materiálu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tříhání, předchází mu modelování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a konstruování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c) šití</a:t>
            </a:r>
          </a:p>
          <a:p>
            <a:r>
              <a:rPr lang="cs-CZ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d) žehlení</a:t>
            </a:r>
          </a:p>
          <a:p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e) technická kontrola</a:t>
            </a:r>
          </a:p>
          <a:p>
            <a:r>
              <a:rPr lang="cs-CZ" sz="2800" dirty="0" smtClean="0">
                <a:solidFill>
                  <a:srgbClr val="841E60"/>
                </a:solidFill>
              </a:rPr>
              <a:t>f) balení, přeprava a skladování</a:t>
            </a:r>
            <a:endParaRPr lang="cs-CZ" sz="2800" dirty="0">
              <a:solidFill>
                <a:srgbClr val="841E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0310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Vstupní kontrola materiálu </a:t>
            </a:r>
          </a:p>
          <a:p>
            <a:r>
              <a:rPr lang="cs-CZ" sz="2800" dirty="0" smtClean="0">
                <a:solidFill>
                  <a:srgbClr val="993366"/>
                </a:solidFill>
              </a:rPr>
              <a:t>Před vlastním zpracováním se materiál </a:t>
            </a:r>
          </a:p>
          <a:p>
            <a:r>
              <a:rPr lang="cs-CZ" sz="2800" dirty="0" smtClean="0">
                <a:solidFill>
                  <a:srgbClr val="993366"/>
                </a:solidFill>
              </a:rPr>
              <a:t>zkontroluje a označí vady.</a:t>
            </a:r>
          </a:p>
          <a:p>
            <a:endParaRPr lang="cs-CZ" sz="2800" dirty="0">
              <a:solidFill>
                <a:srgbClr val="993366"/>
              </a:solidFill>
            </a:endParaRPr>
          </a:p>
          <a:p>
            <a:r>
              <a:rPr lang="cs-CZ" sz="2800" b="1" i="1" dirty="0" smtClean="0">
                <a:solidFill>
                  <a:srgbClr val="00B050"/>
                </a:solidFill>
              </a:rPr>
              <a:t>Modelování a konstruování </a:t>
            </a: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Při tvorbě modelu se přihlíží k: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D60093"/>
                </a:solidFill>
              </a:rPr>
              <a:t>Účelu, kterému má oděv sloužit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D60093"/>
                </a:solidFill>
              </a:rPr>
              <a:t>Módní linii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D60093"/>
                </a:solidFill>
              </a:rPr>
              <a:t>Vlastnostem materiálu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D60093"/>
                </a:solidFill>
              </a:rPr>
              <a:t>Vhodnosti pro průmyslovou výrobu</a:t>
            </a:r>
          </a:p>
          <a:p>
            <a:endParaRPr lang="cs-CZ" sz="2800" dirty="0" smtClean="0">
              <a:solidFill>
                <a:srgbClr val="D60093"/>
              </a:solidFill>
            </a:endParaRPr>
          </a:p>
          <a:p>
            <a:endParaRPr lang="cs-CZ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1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829425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Stříhání  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841E60"/>
                </a:solidFill>
              </a:rPr>
              <a:t>Materiál se stříhá podle střihu (šablony)</a:t>
            </a:r>
          </a:p>
          <a:p>
            <a:r>
              <a:rPr lang="cs-CZ" sz="2800" dirty="0">
                <a:solidFill>
                  <a:srgbClr val="841E60"/>
                </a:solidFill>
              </a:rPr>
              <a:t>n</a:t>
            </a:r>
            <a:r>
              <a:rPr lang="cs-CZ" sz="2800" dirty="0" smtClean="0">
                <a:solidFill>
                  <a:srgbClr val="841E60"/>
                </a:solidFill>
              </a:rPr>
              <a:t>a pile a pak se připraví do šicí dílny.</a:t>
            </a:r>
            <a:r>
              <a:rPr lang="cs-CZ" sz="2800" b="1" i="1" dirty="0" smtClean="0">
                <a:solidFill>
                  <a:srgbClr val="841E60"/>
                </a:solidFill>
              </a:rPr>
              <a:t> </a:t>
            </a:r>
          </a:p>
          <a:p>
            <a:endParaRPr lang="cs-CZ" sz="2800" b="1" i="1" dirty="0">
              <a:solidFill>
                <a:srgbClr val="841E60"/>
              </a:solidFill>
            </a:endParaRPr>
          </a:p>
          <a:p>
            <a:r>
              <a:rPr lang="cs-CZ" sz="2800" b="1" i="1" dirty="0" smtClean="0">
                <a:solidFill>
                  <a:srgbClr val="808000"/>
                </a:solidFill>
              </a:rPr>
              <a:t>Šití 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Nastříhané díly se sešívají, kde po přežehlení </a:t>
            </a:r>
          </a:p>
          <a:p>
            <a:r>
              <a:rPr lang="cs-CZ" sz="2800" dirty="0">
                <a:solidFill>
                  <a:srgbClr val="FF5050"/>
                </a:solidFill>
              </a:rPr>
              <a:t>š</a:t>
            </a:r>
            <a:r>
              <a:rPr lang="cs-CZ" sz="2800" dirty="0" smtClean="0">
                <a:solidFill>
                  <a:srgbClr val="FF5050"/>
                </a:solidFill>
              </a:rPr>
              <a:t>vů vzniká hotový výrobek. Šije se na různých</a:t>
            </a:r>
          </a:p>
          <a:p>
            <a:r>
              <a:rPr lang="cs-CZ" sz="2800" dirty="0">
                <a:solidFill>
                  <a:srgbClr val="FF5050"/>
                </a:solidFill>
              </a:rPr>
              <a:t>t</a:t>
            </a:r>
            <a:r>
              <a:rPr lang="cs-CZ" sz="2800" dirty="0" smtClean="0">
                <a:solidFill>
                  <a:srgbClr val="FF5050"/>
                </a:solidFill>
              </a:rPr>
              <a:t>ypech šicích strojů, které vytváří různé druhy 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švů.</a:t>
            </a:r>
          </a:p>
          <a:p>
            <a:endParaRPr lang="cs-CZ" sz="2800" dirty="0">
              <a:solidFill>
                <a:srgbClr val="FF5050"/>
              </a:solidFill>
            </a:endParaRPr>
          </a:p>
          <a:p>
            <a:r>
              <a:rPr lang="cs-CZ" sz="2800" b="1" i="1" dirty="0" smtClean="0">
                <a:solidFill>
                  <a:srgbClr val="CC00CC"/>
                </a:solidFill>
              </a:rPr>
              <a:t>Žehlení </a:t>
            </a:r>
          </a:p>
          <a:p>
            <a:r>
              <a:rPr lang="cs-CZ" sz="2800" dirty="0" smtClean="0">
                <a:solidFill>
                  <a:srgbClr val="3333FF"/>
                </a:solidFill>
              </a:rPr>
              <a:t>Žehlením se vyrovnávají pomačkané části </a:t>
            </a:r>
          </a:p>
          <a:p>
            <a:r>
              <a:rPr lang="cs-CZ" sz="2800" dirty="0">
                <a:solidFill>
                  <a:srgbClr val="3333FF"/>
                </a:solidFill>
              </a:rPr>
              <a:t>o</a:t>
            </a:r>
            <a:r>
              <a:rPr lang="cs-CZ" sz="2800" dirty="0" smtClean="0">
                <a:solidFill>
                  <a:srgbClr val="3333FF"/>
                </a:solidFill>
              </a:rPr>
              <a:t>děvů.</a:t>
            </a:r>
            <a:endParaRPr lang="cs-CZ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92759" y="764704"/>
            <a:ext cx="853470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bg2">
                    <a:lumMod val="25000"/>
                  </a:schemeClr>
                </a:solidFill>
              </a:rPr>
              <a:t>Technická kontrola </a:t>
            </a:r>
          </a:p>
          <a:p>
            <a:r>
              <a:rPr lang="cs-CZ" sz="2800" dirty="0" smtClean="0">
                <a:solidFill>
                  <a:srgbClr val="800000"/>
                </a:solidFill>
              </a:rPr>
              <a:t>Kontrola zařazuje výrobek podle normy </a:t>
            </a:r>
          </a:p>
          <a:p>
            <a:r>
              <a:rPr lang="cs-CZ" sz="2800" dirty="0" smtClean="0">
                <a:solidFill>
                  <a:srgbClr val="800000"/>
                </a:solidFill>
              </a:rPr>
              <a:t>o klasifikační skupiny, která se vyznačuje </a:t>
            </a:r>
          </a:p>
          <a:p>
            <a:r>
              <a:rPr lang="cs-CZ" sz="2800" dirty="0">
                <a:solidFill>
                  <a:srgbClr val="800000"/>
                </a:solidFill>
              </a:rPr>
              <a:t>n</a:t>
            </a:r>
            <a:r>
              <a:rPr lang="cs-CZ" sz="2800" dirty="0" smtClean="0">
                <a:solidFill>
                  <a:srgbClr val="800000"/>
                </a:solidFill>
              </a:rPr>
              <a:t>a visačce připevněné ke každému výrobku.</a:t>
            </a:r>
          </a:p>
          <a:p>
            <a:endParaRPr lang="cs-CZ" sz="2800" dirty="0">
              <a:solidFill>
                <a:srgbClr val="800000"/>
              </a:solidFill>
            </a:endParaRPr>
          </a:p>
          <a:p>
            <a:r>
              <a:rPr lang="cs-CZ" sz="2800" b="1" i="1" dirty="0" smtClean="0">
                <a:solidFill>
                  <a:srgbClr val="FF5050"/>
                </a:solidFill>
              </a:rPr>
              <a:t>Balení a přeprava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Způsob balení závisí na přepravě, oděvy 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se přepravují zavěšené na vhodných ramínkách,</a:t>
            </a:r>
          </a:p>
          <a:p>
            <a:r>
              <a:rPr lang="cs-CZ" sz="2800" dirty="0">
                <a:solidFill>
                  <a:srgbClr val="CC0099"/>
                </a:solidFill>
              </a:rPr>
              <a:t>p</a:t>
            </a:r>
            <a:r>
              <a:rPr lang="cs-CZ" sz="2800" dirty="0" smtClean="0">
                <a:solidFill>
                  <a:srgbClr val="CC0099"/>
                </a:solidFill>
              </a:rPr>
              <a:t>řípadně v krabicích nebo bednách.</a:t>
            </a:r>
          </a:p>
          <a:p>
            <a:endParaRPr lang="cs-CZ" sz="2800" dirty="0">
              <a:solidFill>
                <a:srgbClr val="0000FF"/>
              </a:solidFill>
            </a:endParaRPr>
          </a:p>
          <a:p>
            <a:r>
              <a:rPr lang="cs-CZ" sz="2800" b="1" i="1" dirty="0" smtClean="0">
                <a:solidFill>
                  <a:srgbClr val="0000FF"/>
                </a:solidFill>
              </a:rPr>
              <a:t>Skladování </a:t>
            </a:r>
            <a:endParaRPr lang="cs-CZ" sz="2800" b="1" i="1" dirty="0">
              <a:solidFill>
                <a:srgbClr val="0000FF"/>
              </a:solidFill>
            </a:endParaRPr>
          </a:p>
          <a:p>
            <a:r>
              <a:rPr lang="cs-CZ" sz="2800" dirty="0" smtClean="0">
                <a:solidFill>
                  <a:srgbClr val="666633"/>
                </a:solidFill>
              </a:rPr>
              <a:t>Vše se skladuje v suchých, větratelných </a:t>
            </a:r>
          </a:p>
          <a:p>
            <a:r>
              <a:rPr lang="cs-CZ" sz="2800" dirty="0" smtClean="0">
                <a:solidFill>
                  <a:srgbClr val="666633"/>
                </a:solidFill>
              </a:rPr>
              <a:t>          místnostech, aby byly chráněný před </a:t>
            </a:r>
          </a:p>
          <a:p>
            <a:r>
              <a:rPr lang="cs-CZ" sz="2800" dirty="0" smtClean="0">
                <a:solidFill>
                  <a:srgbClr val="666633"/>
                </a:solidFill>
              </a:rPr>
              <a:t>                  	povětrnostními vlivy</a:t>
            </a:r>
          </a:p>
          <a:p>
            <a:endParaRPr lang="cs-CZ" sz="28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4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20688"/>
            <a:ext cx="4870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Velikostní sortiment oděvů</a:t>
            </a:r>
            <a:endParaRPr lang="cs-CZ" sz="2800" b="1" i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172084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0000FF"/>
                </a:solidFill>
              </a:rPr>
              <a:t>Pánské oděvy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– vychází z výšky postavy, obvodu hrudníku a obvodu pasu. V závislosti na věkové struktuře mužských spotřebitelů se velikosti oděvů dělí na: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B0F0"/>
                </a:solidFill>
              </a:rPr>
              <a:t>kategorie </a:t>
            </a:r>
            <a:r>
              <a:rPr lang="cs-CZ" sz="2800" dirty="0">
                <a:solidFill>
                  <a:srgbClr val="00B0F0"/>
                </a:solidFill>
              </a:rPr>
              <a:t>mužů mladšího věku  =   M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B0F0"/>
                </a:solidFill>
              </a:rPr>
              <a:t>kategorie </a:t>
            </a:r>
            <a:r>
              <a:rPr lang="cs-CZ" sz="2800" dirty="0">
                <a:solidFill>
                  <a:srgbClr val="00B0F0"/>
                </a:solidFill>
              </a:rPr>
              <a:t>středního  a staršího věku  =  S</a:t>
            </a:r>
          </a:p>
          <a:p>
            <a:r>
              <a:rPr lang="cs-CZ" sz="2800" dirty="0">
                <a:solidFill>
                  <a:srgbClr val="CC0099"/>
                </a:solidFill>
              </a:rPr>
              <a:t>Výška postavy se mění po 6 cm</a:t>
            </a:r>
          </a:p>
          <a:p>
            <a:r>
              <a:rPr lang="cs-CZ" sz="2800" dirty="0">
                <a:solidFill>
                  <a:srgbClr val="CC0099"/>
                </a:solidFill>
              </a:rPr>
              <a:t>Obvod hrudníku se mění po 4 cm</a:t>
            </a:r>
          </a:p>
          <a:p>
            <a:r>
              <a:rPr lang="cs-CZ" sz="2800" dirty="0">
                <a:solidFill>
                  <a:srgbClr val="CC0099"/>
                </a:solidFill>
              </a:rPr>
              <a:t>Obvod pasu se mění po 6 cm</a:t>
            </a:r>
          </a:p>
        </p:txBody>
      </p:sp>
    </p:spTree>
    <p:extLst>
      <p:ext uri="{BB962C8B-B14F-4D97-AF65-F5344CB8AC3E}">
        <p14:creationId xmlns:p14="http://schemas.microsoft.com/office/powerpoint/2010/main" val="214883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2696"/>
            <a:ext cx="72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338630" y="692696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Dámské oděvy </a:t>
            </a:r>
            <a:r>
              <a:rPr lang="cs-CZ" sz="2800" dirty="0" smtClean="0">
                <a:solidFill>
                  <a:srgbClr val="0000FF"/>
                </a:solidFill>
              </a:rPr>
              <a:t>– vychází z výšky postavy, obvodu hrudníku a obvodu sedu (boků). Velikostní sortiment dámských oděvu se rovněž děli na: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•	kategorie mladé ženy  =  M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•	kategorie středního a staršího věku  =  S        </a:t>
            </a:r>
            <a:r>
              <a:rPr lang="cs-CZ" sz="2800" dirty="0" smtClean="0">
                <a:solidFill>
                  <a:srgbClr val="0000FF"/>
                </a:solidFill>
              </a:rPr>
              <a:t>	</a:t>
            </a:r>
            <a:endParaRPr lang="cs-CZ" sz="2800" dirty="0">
              <a:solidFill>
                <a:srgbClr val="0000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03784" y="382166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Výška postavy se mění po 6 cm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Obvod hrudníku se mění po 4 cm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Obvod pasu se mění po 6 cm	</a:t>
            </a:r>
          </a:p>
        </p:txBody>
      </p:sp>
    </p:spTree>
    <p:extLst>
      <p:ext uri="{BB962C8B-B14F-4D97-AF65-F5344CB8AC3E}">
        <p14:creationId xmlns:p14="http://schemas.microsoft.com/office/powerpoint/2010/main" val="350873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8367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r>
              <a:rPr lang="cs-CZ" sz="2800" b="1" i="1" dirty="0" smtClean="0">
                <a:solidFill>
                  <a:srgbClr val="CC00CC"/>
                </a:solidFill>
              </a:rPr>
              <a:t>Dětské oděvy  </a:t>
            </a:r>
            <a:r>
              <a:rPr lang="cs-CZ" sz="2800" dirty="0" smtClean="0">
                <a:solidFill>
                  <a:srgbClr val="666633"/>
                </a:solidFill>
              </a:rPr>
              <a:t>- </a:t>
            </a:r>
            <a:r>
              <a:rPr lang="cs-CZ" sz="2800" dirty="0">
                <a:solidFill>
                  <a:srgbClr val="666633"/>
                </a:solidFill>
              </a:rPr>
              <a:t>určují se hlavně podle výšky postavy, která se mění po 6  cm a to od 92 cm po 170 cm</a:t>
            </a:r>
            <a:r>
              <a:rPr lang="cs-CZ" sz="2800" dirty="0" smtClean="0">
                <a:solidFill>
                  <a:srgbClr val="666633"/>
                </a:solidFill>
              </a:rPr>
              <a:t>.</a:t>
            </a:r>
            <a:endParaRPr lang="cs-CZ" sz="2800" dirty="0">
              <a:solidFill>
                <a:srgbClr val="666633"/>
              </a:solidFill>
            </a:endParaRP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3587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1988840"/>
            <a:ext cx="87463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		</a:t>
            </a:r>
            <a:endParaRPr lang="cs-CZ" dirty="0"/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Značení  	Značení	 Značení  	 	Obvod 		Obvod		 Výška </a:t>
            </a:r>
            <a:endParaRPr lang="cs-CZ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EU	  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UK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	 obecné         	hrudníku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(cm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)	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pasu (cm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)		postavy (cm)</a:t>
            </a:r>
            <a:endParaRPr lang="cs-CZ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rgbClr val="800080"/>
                </a:solidFill>
              </a:rPr>
              <a:t>44 	    34 	      S 		86 </a:t>
            </a:r>
            <a:r>
              <a:rPr lang="cs-CZ" sz="1400" dirty="0">
                <a:solidFill>
                  <a:srgbClr val="800080"/>
                </a:solidFill>
              </a:rPr>
              <a:t>- 89 </a:t>
            </a:r>
            <a:r>
              <a:rPr lang="cs-CZ" sz="1400" dirty="0" smtClean="0">
                <a:solidFill>
                  <a:srgbClr val="800080"/>
                </a:solidFill>
              </a:rPr>
              <a:t>		74 </a:t>
            </a:r>
            <a:r>
              <a:rPr lang="cs-CZ" sz="1400" dirty="0">
                <a:solidFill>
                  <a:srgbClr val="800080"/>
                </a:solidFill>
              </a:rPr>
              <a:t>- 77 </a:t>
            </a:r>
            <a:r>
              <a:rPr lang="cs-CZ" sz="1400" dirty="0" smtClean="0">
                <a:solidFill>
                  <a:srgbClr val="800080"/>
                </a:solidFill>
              </a:rPr>
              <a:t>		166 </a:t>
            </a:r>
            <a:r>
              <a:rPr lang="cs-CZ" sz="1400" dirty="0">
                <a:solidFill>
                  <a:srgbClr val="800080"/>
                </a:solidFill>
              </a:rPr>
              <a:t>- 170 </a:t>
            </a:r>
          </a:p>
          <a:p>
            <a:r>
              <a:rPr lang="cs-CZ" sz="1400" dirty="0">
                <a:solidFill>
                  <a:srgbClr val="800080"/>
                </a:solidFill>
              </a:rPr>
              <a:t>46 </a:t>
            </a:r>
            <a:r>
              <a:rPr lang="cs-CZ" sz="1400" dirty="0" smtClean="0">
                <a:solidFill>
                  <a:srgbClr val="800080"/>
                </a:solidFill>
              </a:rPr>
              <a:t>	    36 	      S 		90 </a:t>
            </a:r>
            <a:r>
              <a:rPr lang="cs-CZ" sz="1400" dirty="0">
                <a:solidFill>
                  <a:srgbClr val="800080"/>
                </a:solidFill>
              </a:rPr>
              <a:t>- 93  </a:t>
            </a:r>
            <a:r>
              <a:rPr lang="cs-CZ" sz="1400" dirty="0" smtClean="0">
                <a:solidFill>
                  <a:srgbClr val="800080"/>
                </a:solidFill>
              </a:rPr>
              <a:t>		78 </a:t>
            </a:r>
            <a:r>
              <a:rPr lang="cs-CZ" sz="1400" dirty="0">
                <a:solidFill>
                  <a:srgbClr val="800080"/>
                </a:solidFill>
              </a:rPr>
              <a:t>- 81 </a:t>
            </a:r>
            <a:r>
              <a:rPr lang="cs-CZ" sz="1400" dirty="0" smtClean="0">
                <a:solidFill>
                  <a:srgbClr val="800080"/>
                </a:solidFill>
              </a:rPr>
              <a:t>		168 </a:t>
            </a:r>
            <a:r>
              <a:rPr lang="cs-CZ" sz="1400" dirty="0">
                <a:solidFill>
                  <a:srgbClr val="800080"/>
                </a:solidFill>
              </a:rPr>
              <a:t>- 173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48 </a:t>
            </a:r>
            <a:r>
              <a:rPr lang="cs-CZ" sz="1400" dirty="0" smtClean="0">
                <a:solidFill>
                  <a:srgbClr val="FF0000"/>
                </a:solidFill>
              </a:rPr>
              <a:t>	    38 	      M 		94 </a:t>
            </a:r>
            <a:r>
              <a:rPr lang="cs-CZ" sz="1400" dirty="0">
                <a:solidFill>
                  <a:srgbClr val="FF0000"/>
                </a:solidFill>
              </a:rPr>
              <a:t>- 97 </a:t>
            </a:r>
            <a:r>
              <a:rPr lang="cs-CZ" sz="1400" dirty="0" smtClean="0">
                <a:solidFill>
                  <a:srgbClr val="FF0000"/>
                </a:solidFill>
              </a:rPr>
              <a:t>		82 </a:t>
            </a:r>
            <a:r>
              <a:rPr lang="cs-CZ" sz="1400" dirty="0">
                <a:solidFill>
                  <a:srgbClr val="FF0000"/>
                </a:solidFill>
              </a:rPr>
              <a:t>- 85 </a:t>
            </a:r>
            <a:r>
              <a:rPr lang="cs-CZ" sz="1400" dirty="0" smtClean="0">
                <a:solidFill>
                  <a:srgbClr val="FF0000"/>
                </a:solidFill>
              </a:rPr>
              <a:t>		171 - 176 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50 </a:t>
            </a:r>
            <a:r>
              <a:rPr lang="cs-CZ" sz="1400" dirty="0" smtClean="0">
                <a:solidFill>
                  <a:srgbClr val="FF0000"/>
                </a:solidFill>
              </a:rPr>
              <a:t>	    40 	      M 		98 </a:t>
            </a:r>
            <a:r>
              <a:rPr lang="cs-CZ" sz="1400" dirty="0">
                <a:solidFill>
                  <a:srgbClr val="FF0000"/>
                </a:solidFill>
              </a:rPr>
              <a:t>-101 </a:t>
            </a:r>
            <a:r>
              <a:rPr lang="cs-CZ" sz="1400" dirty="0" smtClean="0">
                <a:solidFill>
                  <a:srgbClr val="FF0000"/>
                </a:solidFill>
              </a:rPr>
              <a:t>		86 </a:t>
            </a:r>
            <a:r>
              <a:rPr lang="cs-CZ" sz="1400" dirty="0">
                <a:solidFill>
                  <a:srgbClr val="FF0000"/>
                </a:solidFill>
              </a:rPr>
              <a:t>- 89 </a:t>
            </a:r>
            <a:r>
              <a:rPr lang="cs-CZ" sz="1400" dirty="0" smtClean="0">
                <a:solidFill>
                  <a:srgbClr val="FF0000"/>
                </a:solidFill>
              </a:rPr>
              <a:t>		174 </a:t>
            </a:r>
            <a:r>
              <a:rPr lang="cs-CZ" sz="1400" dirty="0">
                <a:solidFill>
                  <a:srgbClr val="FF0000"/>
                </a:solidFill>
              </a:rPr>
              <a:t>- 179 </a:t>
            </a:r>
          </a:p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52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    42   	      L 		102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- 105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90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- 94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	177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- 182 </a:t>
            </a:r>
          </a:p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54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    44 	      L      		106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- 109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95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- 99 </a:t>
            </a:r>
            <a:r>
              <a:rPr lang="cs-CZ" sz="1400" dirty="0" smtClean="0">
                <a:solidFill>
                  <a:schemeClr val="accent1">
                    <a:lumMod val="50000"/>
                  </a:schemeClr>
                </a:solidFill>
              </a:rPr>
              <a:t>		180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</a:rPr>
              <a:t>- 186 </a:t>
            </a:r>
          </a:p>
          <a:p>
            <a:r>
              <a:rPr lang="cs-CZ" sz="1400" dirty="0" smtClean="0">
                <a:solidFill>
                  <a:srgbClr val="666633"/>
                </a:solidFill>
              </a:rPr>
              <a:t>56	    </a:t>
            </a:r>
            <a:r>
              <a:rPr lang="cs-CZ" sz="1400" dirty="0">
                <a:solidFill>
                  <a:srgbClr val="666633"/>
                </a:solidFill>
              </a:rPr>
              <a:t>48 </a:t>
            </a:r>
            <a:r>
              <a:rPr lang="cs-CZ" sz="1400" dirty="0" smtClean="0">
                <a:solidFill>
                  <a:srgbClr val="666633"/>
                </a:solidFill>
              </a:rPr>
              <a:t>	    XL 		110 </a:t>
            </a:r>
            <a:r>
              <a:rPr lang="cs-CZ" sz="1400" dirty="0">
                <a:solidFill>
                  <a:srgbClr val="666633"/>
                </a:solidFill>
              </a:rPr>
              <a:t>- 113 </a:t>
            </a:r>
            <a:r>
              <a:rPr lang="cs-CZ" sz="1400" dirty="0" smtClean="0">
                <a:solidFill>
                  <a:srgbClr val="666633"/>
                </a:solidFill>
              </a:rPr>
              <a:t>	100 </a:t>
            </a:r>
            <a:r>
              <a:rPr lang="cs-CZ" sz="1400" dirty="0">
                <a:solidFill>
                  <a:srgbClr val="666633"/>
                </a:solidFill>
              </a:rPr>
              <a:t>- 104 </a:t>
            </a:r>
            <a:r>
              <a:rPr lang="cs-CZ" sz="1400" dirty="0" smtClean="0">
                <a:solidFill>
                  <a:srgbClr val="666633"/>
                </a:solidFill>
              </a:rPr>
              <a:t>	182 </a:t>
            </a:r>
            <a:r>
              <a:rPr lang="cs-CZ" sz="1400" dirty="0">
                <a:solidFill>
                  <a:srgbClr val="666633"/>
                </a:solidFill>
              </a:rPr>
              <a:t>- 186 </a:t>
            </a:r>
          </a:p>
          <a:p>
            <a:r>
              <a:rPr lang="cs-CZ" sz="1400" dirty="0">
                <a:solidFill>
                  <a:srgbClr val="666633"/>
                </a:solidFill>
              </a:rPr>
              <a:t>58 </a:t>
            </a:r>
            <a:r>
              <a:rPr lang="cs-CZ" sz="1400" dirty="0" smtClean="0">
                <a:solidFill>
                  <a:srgbClr val="666633"/>
                </a:solidFill>
              </a:rPr>
              <a:t>	    50 	    XL 		114 </a:t>
            </a:r>
            <a:r>
              <a:rPr lang="cs-CZ" sz="1400" dirty="0">
                <a:solidFill>
                  <a:srgbClr val="666633"/>
                </a:solidFill>
              </a:rPr>
              <a:t>- 117 </a:t>
            </a:r>
            <a:r>
              <a:rPr lang="cs-CZ" sz="1400" dirty="0" smtClean="0">
                <a:solidFill>
                  <a:srgbClr val="666633"/>
                </a:solidFill>
              </a:rPr>
              <a:t>	105 </a:t>
            </a:r>
            <a:r>
              <a:rPr lang="cs-CZ" sz="1400" dirty="0">
                <a:solidFill>
                  <a:srgbClr val="666633"/>
                </a:solidFill>
              </a:rPr>
              <a:t>- 109 </a:t>
            </a:r>
            <a:r>
              <a:rPr lang="cs-CZ" sz="1400" dirty="0" smtClean="0">
                <a:solidFill>
                  <a:srgbClr val="666633"/>
                </a:solidFill>
              </a:rPr>
              <a:t>	184 </a:t>
            </a:r>
            <a:r>
              <a:rPr lang="cs-CZ" sz="1400" dirty="0">
                <a:solidFill>
                  <a:srgbClr val="666633"/>
                </a:solidFill>
              </a:rPr>
              <a:t>- 188 </a:t>
            </a:r>
          </a:p>
          <a:p>
            <a:r>
              <a:rPr lang="cs-CZ" sz="1400" dirty="0">
                <a:solidFill>
                  <a:srgbClr val="00B050"/>
                </a:solidFill>
              </a:rPr>
              <a:t>60 </a:t>
            </a:r>
            <a:r>
              <a:rPr lang="cs-CZ" sz="1400" dirty="0" smtClean="0">
                <a:solidFill>
                  <a:srgbClr val="00B050"/>
                </a:solidFill>
              </a:rPr>
              <a:t>	    52 	    XXL 		118 </a:t>
            </a:r>
            <a:r>
              <a:rPr lang="cs-CZ" sz="1400" dirty="0">
                <a:solidFill>
                  <a:srgbClr val="00B050"/>
                </a:solidFill>
              </a:rPr>
              <a:t>- 121 </a:t>
            </a:r>
            <a:r>
              <a:rPr lang="cs-CZ" sz="1400" dirty="0" smtClean="0">
                <a:solidFill>
                  <a:srgbClr val="00B050"/>
                </a:solidFill>
              </a:rPr>
              <a:t>	110 </a:t>
            </a:r>
            <a:r>
              <a:rPr lang="cs-CZ" sz="1400" dirty="0">
                <a:solidFill>
                  <a:srgbClr val="00B050"/>
                </a:solidFill>
              </a:rPr>
              <a:t>- 114 </a:t>
            </a:r>
            <a:r>
              <a:rPr lang="cs-CZ" sz="1400" dirty="0" smtClean="0">
                <a:solidFill>
                  <a:srgbClr val="00B050"/>
                </a:solidFill>
              </a:rPr>
              <a:t>	185 </a:t>
            </a:r>
            <a:r>
              <a:rPr lang="cs-CZ" sz="1400" dirty="0">
                <a:solidFill>
                  <a:srgbClr val="00B050"/>
                </a:solidFill>
              </a:rPr>
              <a:t>- 189 </a:t>
            </a:r>
          </a:p>
          <a:p>
            <a:r>
              <a:rPr lang="cs-CZ" sz="1400" dirty="0">
                <a:solidFill>
                  <a:srgbClr val="00B050"/>
                </a:solidFill>
              </a:rPr>
              <a:t>62 </a:t>
            </a:r>
            <a:r>
              <a:rPr lang="cs-CZ" sz="1400" dirty="0" smtClean="0">
                <a:solidFill>
                  <a:srgbClr val="00B050"/>
                </a:solidFill>
              </a:rPr>
              <a:t>	    54 	    XXL 		122 </a:t>
            </a:r>
            <a:r>
              <a:rPr lang="cs-CZ" sz="1400" dirty="0">
                <a:solidFill>
                  <a:srgbClr val="00B050"/>
                </a:solidFill>
              </a:rPr>
              <a:t>- 125 </a:t>
            </a:r>
            <a:r>
              <a:rPr lang="cs-CZ" sz="1400" dirty="0" smtClean="0">
                <a:solidFill>
                  <a:srgbClr val="00B050"/>
                </a:solidFill>
              </a:rPr>
              <a:t>	115 </a:t>
            </a:r>
            <a:r>
              <a:rPr lang="cs-CZ" sz="1400" dirty="0">
                <a:solidFill>
                  <a:srgbClr val="00B050"/>
                </a:solidFill>
              </a:rPr>
              <a:t>- 119 </a:t>
            </a:r>
            <a:r>
              <a:rPr lang="cs-CZ" sz="1400" dirty="0" smtClean="0">
                <a:solidFill>
                  <a:srgbClr val="00B050"/>
                </a:solidFill>
              </a:rPr>
              <a:t>	187 </a:t>
            </a:r>
            <a:r>
              <a:rPr lang="cs-CZ" sz="1400" dirty="0">
                <a:solidFill>
                  <a:srgbClr val="00B050"/>
                </a:solidFill>
              </a:rPr>
              <a:t>- 191 </a:t>
            </a:r>
          </a:p>
          <a:p>
            <a:r>
              <a:rPr lang="cs-CZ" sz="1400" dirty="0">
                <a:solidFill>
                  <a:srgbClr val="3333FF"/>
                </a:solidFill>
              </a:rPr>
              <a:t>64 </a:t>
            </a:r>
            <a:r>
              <a:rPr lang="cs-CZ" sz="1400" dirty="0" smtClean="0">
                <a:solidFill>
                  <a:srgbClr val="3333FF"/>
                </a:solidFill>
              </a:rPr>
              <a:t>	    56 	    XXXL 		     více		    více		     </a:t>
            </a:r>
            <a:r>
              <a:rPr lang="cs-CZ" sz="1400" dirty="0">
                <a:solidFill>
                  <a:srgbClr val="3333FF"/>
                </a:solidFill>
              </a:rPr>
              <a:t>více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908720"/>
            <a:ext cx="4599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Velikosti pánských oděvů</a:t>
            </a:r>
            <a:endParaRPr lang="cs-CZ" sz="28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7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381</Words>
  <Application>Microsoft Office PowerPoint</Application>
  <PresentationFormat>Předvádění na obrazovce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30</cp:revision>
  <cp:lastPrinted>2012-08-29T09:06:59Z</cp:lastPrinted>
  <dcterms:created xsi:type="dcterms:W3CDTF">2012-08-27T10:19:28Z</dcterms:created>
  <dcterms:modified xsi:type="dcterms:W3CDTF">2013-05-16T06:35:54Z</dcterms:modified>
</cp:coreProperties>
</file>