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600CC"/>
    <a:srgbClr val="FF0000"/>
    <a:srgbClr val="00FFCC"/>
    <a:srgbClr val="0000FF"/>
    <a:srgbClr val="FF0066"/>
    <a:srgbClr val="808000"/>
    <a:srgbClr val="9900FF"/>
    <a:srgbClr val="FF33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VY_52_INOVACE_ZBO2_5564HO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7.5.2013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materiálu: Vyjadřování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délek oděvního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7529"/>
            <a:ext cx="8480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Vyjadřování délek rukávů, kalhot, šatů a kabátů</a:t>
            </a:r>
            <a:endParaRPr lang="cs-CZ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5594" y="1196752"/>
            <a:ext cx="883607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Délky rukávů</a:t>
            </a:r>
          </a:p>
          <a:p>
            <a:r>
              <a:rPr lang="cs-CZ" sz="2800" dirty="0">
                <a:solidFill>
                  <a:srgbClr val="FF0000"/>
                </a:solidFill>
              </a:rPr>
              <a:t>U</a:t>
            </a:r>
            <a:r>
              <a:rPr lang="cs-CZ" sz="2800" dirty="0" smtClean="0">
                <a:solidFill>
                  <a:srgbClr val="FF0000"/>
                </a:solidFill>
              </a:rPr>
              <a:t> rukávu rozlišujeme čtyři druhy podle délek:</a:t>
            </a:r>
          </a:p>
          <a:p>
            <a:r>
              <a:rPr lang="cs-CZ" sz="2800" b="1" i="1" dirty="0" smtClean="0">
                <a:solidFill>
                  <a:srgbClr val="7030A0"/>
                </a:solidFill>
              </a:rPr>
              <a:t>Rukáv krátký  </a:t>
            </a:r>
            <a:r>
              <a:rPr lang="cs-CZ" sz="2800" dirty="0" smtClean="0">
                <a:solidFill>
                  <a:srgbClr val="7030A0"/>
                </a:solidFill>
              </a:rPr>
              <a:t>- </a:t>
            </a:r>
            <a:r>
              <a:rPr lang="cs-CZ" sz="2800" dirty="0" smtClean="0">
                <a:solidFill>
                  <a:srgbClr val="FFC000"/>
                </a:solidFill>
              </a:rPr>
              <a:t>jeho délka se pohybuje </a:t>
            </a:r>
          </a:p>
          <a:p>
            <a:r>
              <a:rPr lang="cs-CZ" sz="2800" dirty="0">
                <a:solidFill>
                  <a:srgbClr val="FFC000"/>
                </a:solidFill>
              </a:rPr>
              <a:t>	</a:t>
            </a:r>
            <a:r>
              <a:rPr lang="cs-CZ" sz="2800" dirty="0" smtClean="0">
                <a:solidFill>
                  <a:srgbClr val="FFC000"/>
                </a:solidFill>
              </a:rPr>
              <a:t>		od nejkratšího rukávu až po loket</a:t>
            </a:r>
          </a:p>
          <a:p>
            <a:endParaRPr lang="cs-CZ" sz="2800" b="1" i="1" dirty="0">
              <a:solidFill>
                <a:srgbClr val="FFC000"/>
              </a:solidFill>
            </a:endParaRPr>
          </a:p>
          <a:p>
            <a:r>
              <a:rPr lang="cs-CZ" sz="2800" b="1" i="1" dirty="0" smtClean="0">
                <a:solidFill>
                  <a:srgbClr val="C00000"/>
                </a:solidFill>
              </a:rPr>
              <a:t>Rukáv loketní délky  - </a:t>
            </a:r>
            <a:r>
              <a:rPr lang="cs-CZ" sz="2800" dirty="0" smtClean="0">
                <a:solidFill>
                  <a:srgbClr val="0000FF"/>
                </a:solidFill>
              </a:rPr>
              <a:t>dosahuje k lokti</a:t>
            </a:r>
          </a:p>
          <a:p>
            <a:endParaRPr lang="cs-CZ" sz="2800" b="1" i="1" dirty="0">
              <a:solidFill>
                <a:srgbClr val="0000FF"/>
              </a:solidFill>
            </a:endParaRPr>
          </a:p>
          <a:p>
            <a:r>
              <a:rPr lang="cs-CZ" sz="2800" b="1" i="1" dirty="0" smtClean="0">
                <a:solidFill>
                  <a:srgbClr val="0000FF"/>
                </a:solidFill>
              </a:rPr>
              <a:t>Rukáv tříčtvrteční  - </a:t>
            </a:r>
            <a:r>
              <a:rPr lang="cs-CZ" sz="2800" dirty="0" smtClean="0">
                <a:solidFill>
                  <a:srgbClr val="00FFCC"/>
                </a:solidFill>
              </a:rPr>
              <a:t>dosahuje až pod loket, asi </a:t>
            </a:r>
          </a:p>
          <a:p>
            <a:r>
              <a:rPr lang="cs-CZ" sz="2800" dirty="0" smtClean="0">
                <a:solidFill>
                  <a:srgbClr val="00FFCC"/>
                </a:solidFill>
              </a:rPr>
              <a:t>do tří čtvrtin dlouhého rukávu</a:t>
            </a:r>
          </a:p>
          <a:p>
            <a:endParaRPr lang="cs-CZ" sz="2800" dirty="0">
              <a:solidFill>
                <a:srgbClr val="00FFCC"/>
              </a:solidFill>
            </a:endParaRPr>
          </a:p>
          <a:p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Rukáv dlouhý  - </a:t>
            </a: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sahá až k zápěstí</a:t>
            </a:r>
          </a:p>
          <a:p>
            <a:endParaRPr lang="cs-CZ" sz="2800" dirty="0">
              <a:solidFill>
                <a:srgbClr val="00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1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620688"/>
            <a:ext cx="8480207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Délky kalhot</a:t>
            </a:r>
          </a:p>
          <a:p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Kalhoty se šijí v šesti délkách:</a:t>
            </a:r>
          </a:p>
          <a:p>
            <a:endParaRPr lang="cs-CZ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800" b="1" i="1" dirty="0" smtClean="0">
                <a:solidFill>
                  <a:schemeClr val="bg2">
                    <a:lumMod val="50000"/>
                  </a:schemeClr>
                </a:solidFill>
              </a:rPr>
              <a:t>Kalhoty krátké - </a:t>
            </a:r>
            <a:r>
              <a:rPr lang="cs-CZ" sz="2800" dirty="0" smtClean="0">
                <a:solidFill>
                  <a:srgbClr val="6600CC"/>
                </a:solidFill>
              </a:rPr>
              <a:t>jsou  v délce od nejkratších</a:t>
            </a:r>
          </a:p>
          <a:p>
            <a:r>
              <a:rPr lang="cs-CZ" sz="2800" dirty="0">
                <a:solidFill>
                  <a:srgbClr val="6600CC"/>
                </a:solidFill>
              </a:rPr>
              <a:t> </a:t>
            </a:r>
            <a:r>
              <a:rPr lang="cs-CZ" sz="2800" dirty="0" smtClean="0">
                <a:solidFill>
                  <a:srgbClr val="6600CC"/>
                </a:solidFill>
              </a:rPr>
              <a:t>                          až nad kolena</a:t>
            </a:r>
          </a:p>
          <a:p>
            <a:endParaRPr lang="cs-CZ" sz="2800" dirty="0">
              <a:solidFill>
                <a:srgbClr val="6600CC"/>
              </a:solidFill>
            </a:endParaRPr>
          </a:p>
          <a:p>
            <a:r>
              <a:rPr lang="cs-CZ" sz="2800" b="1" i="1" dirty="0" smtClean="0">
                <a:solidFill>
                  <a:srgbClr val="808000"/>
                </a:solidFill>
              </a:rPr>
              <a:t>Kalhoty kolenní délky -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dosahují ke kolenům </a:t>
            </a: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b="1" i="1" dirty="0" smtClean="0">
                <a:solidFill>
                  <a:srgbClr val="00FFCC"/>
                </a:solidFill>
              </a:rPr>
              <a:t>Kalhoty podkolenní délky – </a:t>
            </a:r>
            <a:r>
              <a:rPr lang="cs-CZ" sz="2800" dirty="0" smtClean="0">
                <a:solidFill>
                  <a:srgbClr val="D60093"/>
                </a:solidFill>
              </a:rPr>
              <a:t>dosahují těsně </a:t>
            </a:r>
          </a:p>
          <a:p>
            <a:r>
              <a:rPr lang="cs-CZ" sz="2800" dirty="0" smtClean="0">
                <a:solidFill>
                  <a:srgbClr val="D60093"/>
                </a:solidFill>
              </a:rPr>
              <a:t>					  pod kolena</a:t>
            </a:r>
          </a:p>
          <a:p>
            <a:endParaRPr lang="cs-CZ" sz="2800" b="1" i="1" dirty="0">
              <a:solidFill>
                <a:srgbClr val="D60093"/>
              </a:solidFill>
            </a:endParaRPr>
          </a:p>
          <a:p>
            <a:r>
              <a:rPr lang="cs-CZ" sz="2800" b="1" i="1" dirty="0" smtClean="0">
                <a:solidFill>
                  <a:srgbClr val="D60093"/>
                </a:solidFill>
              </a:rPr>
              <a:t>Kalhoty tříčtvrteční – </a:t>
            </a:r>
            <a:r>
              <a:rPr lang="cs-CZ" sz="2800" dirty="0" smtClean="0">
                <a:solidFill>
                  <a:srgbClr val="D60093"/>
                </a:solidFill>
              </a:rPr>
              <a:t>dosahují do poloviny lýtek</a:t>
            </a:r>
          </a:p>
          <a:p>
            <a:endParaRPr lang="cs-CZ" sz="2800" b="1" i="1" dirty="0">
              <a:solidFill>
                <a:srgbClr val="D60093"/>
              </a:solidFill>
            </a:endParaRPr>
          </a:p>
          <a:p>
            <a:endParaRPr lang="cs-CZ" sz="2800" b="1" i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77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67256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3300"/>
                </a:solidFill>
              </a:rPr>
              <a:t>Kalhoty </a:t>
            </a:r>
            <a:r>
              <a:rPr lang="cs-CZ" sz="2800" b="1" i="1" dirty="0" err="1" smtClean="0">
                <a:solidFill>
                  <a:srgbClr val="FF3300"/>
                </a:solidFill>
              </a:rPr>
              <a:t>nadkotníkové</a:t>
            </a:r>
            <a:r>
              <a:rPr lang="cs-CZ" sz="2800" b="1" i="1" dirty="0" smtClean="0">
                <a:solidFill>
                  <a:srgbClr val="FF3300"/>
                </a:solidFill>
              </a:rPr>
              <a:t> délky – </a:t>
            </a:r>
            <a:r>
              <a:rPr lang="cs-CZ" sz="2800" dirty="0" smtClean="0">
                <a:solidFill>
                  <a:srgbClr val="0000FF"/>
                </a:solidFill>
              </a:rPr>
              <a:t>dosahují několi</a:t>
            </a:r>
            <a:r>
              <a:rPr lang="cs-CZ" sz="2800" dirty="0">
                <a:solidFill>
                  <a:srgbClr val="0000FF"/>
                </a:solidFill>
              </a:rPr>
              <a:t>k</a:t>
            </a:r>
            <a:endParaRPr lang="cs-CZ" sz="2800" dirty="0" smtClean="0">
              <a:solidFill>
                <a:srgbClr val="0000FF"/>
              </a:solidFill>
            </a:endParaRPr>
          </a:p>
          <a:p>
            <a:r>
              <a:rPr lang="cs-CZ" sz="2800" dirty="0" smtClean="0">
                <a:solidFill>
                  <a:srgbClr val="0000FF"/>
                </a:solidFill>
              </a:rPr>
              <a:t>		centimetrů nad kotníky – určuje móda</a:t>
            </a:r>
          </a:p>
          <a:p>
            <a:endParaRPr lang="cs-CZ" sz="2800" b="1" i="1" dirty="0">
              <a:solidFill>
                <a:srgbClr val="0000FF"/>
              </a:solidFill>
            </a:endParaRPr>
          </a:p>
          <a:p>
            <a:r>
              <a:rPr lang="cs-CZ" sz="2800" b="1" i="1" dirty="0" smtClean="0">
                <a:solidFill>
                  <a:srgbClr val="9900FF"/>
                </a:solidFill>
              </a:rPr>
              <a:t>Kalhoty dlouhé – </a:t>
            </a:r>
            <a:r>
              <a:rPr lang="cs-CZ" sz="2800" dirty="0" smtClean="0">
                <a:solidFill>
                  <a:srgbClr val="FF3399"/>
                </a:solidFill>
              </a:rPr>
              <a:t>dosahují pod kotníky</a:t>
            </a:r>
          </a:p>
          <a:p>
            <a:endParaRPr lang="cs-CZ" sz="2800" dirty="0">
              <a:solidFill>
                <a:srgbClr val="FF3399"/>
              </a:solidFill>
            </a:endParaRPr>
          </a:p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Délky šatů a sukní</a:t>
            </a:r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b="1" i="1" dirty="0" smtClean="0">
                <a:solidFill>
                  <a:srgbClr val="00B050"/>
                </a:solidFill>
              </a:rPr>
              <a:t>Šaty a sukně  </a:t>
            </a:r>
            <a:r>
              <a:rPr lang="cs-CZ" sz="2800" b="1" i="1" dirty="0" smtClean="0">
                <a:solidFill>
                  <a:srgbClr val="FF0000"/>
                </a:solidFill>
              </a:rPr>
              <a:t>- </a:t>
            </a:r>
            <a:r>
              <a:rPr lang="cs-CZ" sz="2800" dirty="0" smtClean="0">
                <a:solidFill>
                  <a:srgbClr val="FF0000"/>
                </a:solidFill>
              </a:rPr>
              <a:t>krátké - nadkolenní délky</a:t>
            </a:r>
          </a:p>
          <a:p>
            <a:r>
              <a:rPr lang="cs-CZ" sz="2800" b="1" i="1" dirty="0">
                <a:solidFill>
                  <a:srgbClr val="00B050"/>
                </a:solidFill>
              </a:rPr>
              <a:t>	</a:t>
            </a:r>
            <a:r>
              <a:rPr lang="cs-CZ" sz="2800" b="1" i="1" dirty="0" smtClean="0">
                <a:solidFill>
                  <a:srgbClr val="9900FF"/>
                </a:solidFill>
              </a:rPr>
              <a:t>	     - </a:t>
            </a:r>
            <a:r>
              <a:rPr lang="cs-CZ" sz="2800" dirty="0" smtClean="0">
                <a:solidFill>
                  <a:srgbClr val="9900FF"/>
                </a:solidFill>
              </a:rPr>
              <a:t>kolenní délky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rgbClr val="808000"/>
                </a:solidFill>
              </a:rPr>
              <a:t>     - podkolenní délky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rgbClr val="FF0066"/>
                </a:solidFill>
              </a:rPr>
              <a:t>     - lýtková délka 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rgbClr val="00FFCC"/>
                </a:solidFill>
              </a:rPr>
              <a:t>     - dlouhé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	     - prodloužené – mají vlečku</a:t>
            </a:r>
          </a:p>
        </p:txBody>
      </p:sp>
    </p:spTree>
    <p:extLst>
      <p:ext uri="{BB962C8B-B14F-4D97-AF65-F5344CB8AC3E}">
        <p14:creationId xmlns:p14="http://schemas.microsoft.com/office/powerpoint/2010/main" val="168004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19" y="980728"/>
            <a:ext cx="876554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Délky  kabátů</a:t>
            </a:r>
          </a:p>
          <a:p>
            <a:endParaRPr lang="cs-CZ" sz="2800" b="1" dirty="0">
              <a:solidFill>
                <a:srgbClr val="00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solidFill>
                  <a:srgbClr val="C00000"/>
                </a:solidFill>
              </a:rPr>
              <a:t>kabát (kabátek) krátký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92D050"/>
                </a:solidFill>
              </a:rPr>
              <a:t>k</a:t>
            </a:r>
            <a:r>
              <a:rPr lang="cs-CZ" sz="2800" dirty="0" smtClean="0">
                <a:solidFill>
                  <a:srgbClr val="92D050"/>
                </a:solidFill>
              </a:rPr>
              <a:t>abát nadkolenní délky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0000"/>
                </a:solidFill>
              </a:rPr>
              <a:t>k</a:t>
            </a:r>
            <a:r>
              <a:rPr lang="cs-CZ" sz="2800" dirty="0" smtClean="0">
                <a:solidFill>
                  <a:srgbClr val="FF0000"/>
                </a:solidFill>
              </a:rPr>
              <a:t>abát kolenní délky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FF3399"/>
                </a:solidFill>
              </a:rPr>
              <a:t>k</a:t>
            </a:r>
            <a:r>
              <a:rPr lang="cs-CZ" sz="2800" dirty="0" smtClean="0">
                <a:solidFill>
                  <a:srgbClr val="FF3399"/>
                </a:solidFill>
              </a:rPr>
              <a:t>abát dlouhý – sahá do poloviny lýtek, některé</a:t>
            </a:r>
          </a:p>
          <a:p>
            <a:r>
              <a:rPr lang="cs-CZ" sz="2800" dirty="0">
                <a:solidFill>
                  <a:srgbClr val="FF3399"/>
                </a:solidFill>
              </a:rPr>
              <a:t>	</a:t>
            </a:r>
            <a:r>
              <a:rPr lang="cs-CZ" sz="2800" dirty="0" smtClean="0">
                <a:solidFill>
                  <a:srgbClr val="FF3399"/>
                </a:solidFill>
              </a:rPr>
              <a:t>		   až ke kotníkům</a:t>
            </a:r>
            <a:endParaRPr lang="cs-CZ" sz="28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9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620688"/>
            <a:ext cx="676980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Otázky k opakování</a:t>
            </a:r>
          </a:p>
          <a:p>
            <a:endParaRPr lang="cs-CZ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Jak se vyjadřují délky rukávů?</a:t>
            </a:r>
          </a:p>
          <a:p>
            <a:pPr marL="514350" indent="-514350">
              <a:buAutoNum type="arabicPeriod"/>
            </a:pPr>
            <a:r>
              <a:rPr lang="cs-CZ" sz="2800" dirty="0">
                <a:solidFill>
                  <a:srgbClr val="00B0F0"/>
                </a:solidFill>
              </a:rPr>
              <a:t>Jak se vyjadřují délky </a:t>
            </a:r>
            <a:r>
              <a:rPr lang="cs-CZ" sz="2800" dirty="0" smtClean="0">
                <a:solidFill>
                  <a:srgbClr val="00B0F0"/>
                </a:solidFill>
              </a:rPr>
              <a:t>šatů a sukní?</a:t>
            </a:r>
            <a:endParaRPr lang="cs-CZ" sz="2800" dirty="0">
              <a:solidFill>
                <a:srgbClr val="00B0F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>
                <a:solidFill>
                  <a:srgbClr val="6600CC"/>
                </a:solidFill>
              </a:rPr>
              <a:t>Jak se vyjadřují délky </a:t>
            </a:r>
            <a:r>
              <a:rPr lang="cs-CZ" sz="2800" dirty="0" smtClean="0">
                <a:solidFill>
                  <a:srgbClr val="6600CC"/>
                </a:solidFill>
              </a:rPr>
              <a:t>kalhot?</a:t>
            </a:r>
            <a:endParaRPr lang="cs-CZ" sz="2800" dirty="0">
              <a:solidFill>
                <a:srgbClr val="6600CC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>
                <a:solidFill>
                  <a:srgbClr val="FF3399"/>
                </a:solidFill>
              </a:rPr>
              <a:t>Jak se vyjadřují délky </a:t>
            </a:r>
            <a:r>
              <a:rPr lang="cs-CZ" sz="2800" dirty="0" smtClean="0">
                <a:solidFill>
                  <a:srgbClr val="FF3399"/>
                </a:solidFill>
              </a:rPr>
              <a:t>kabátů?</a:t>
            </a:r>
            <a:endParaRPr lang="cs-CZ" sz="2800" dirty="0">
              <a:solidFill>
                <a:srgbClr val="FF3399"/>
              </a:solidFill>
            </a:endParaRPr>
          </a:p>
          <a:p>
            <a:pPr marL="514350" indent="-514350">
              <a:buAutoNum type="arabicPeriod"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50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</TotalTime>
  <Words>128</Words>
  <Application>Microsoft Office PowerPoint</Application>
  <PresentationFormat>Předvádění na obrazovce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Uzivatel</cp:lastModifiedBy>
  <cp:revision>26</cp:revision>
  <cp:lastPrinted>2012-08-29T09:06:59Z</cp:lastPrinted>
  <dcterms:created xsi:type="dcterms:W3CDTF">2012-08-27T10:19:28Z</dcterms:created>
  <dcterms:modified xsi:type="dcterms:W3CDTF">2013-05-14T10:11:52Z</dcterms:modified>
</cp:coreProperties>
</file>