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CC00FF"/>
    <a:srgbClr val="009900"/>
    <a:srgbClr val="D60093"/>
    <a:srgbClr val="3333CC"/>
    <a:srgbClr val="9900FF"/>
    <a:srgbClr val="CC3300"/>
    <a:srgbClr val="CC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63689-7446-4F35-8D09-EF41AD9E6BF7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0A7C-06FF-4143-875C-041B12A03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48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0A7C-06FF-4143-875C-041B12A036D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55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VY_52_INOVACE_ZBO2_5664HO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13.5.2013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Test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692696"/>
            <a:ext cx="790312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Podle čeho určujeme velikost podprsenek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B0F0"/>
                </a:solidFill>
              </a:rPr>
              <a:t>v</a:t>
            </a:r>
            <a:r>
              <a:rPr lang="cs-CZ" sz="2800" dirty="0" smtClean="0">
                <a:solidFill>
                  <a:srgbClr val="00B0F0"/>
                </a:solidFill>
              </a:rPr>
              <a:t>ýška postavy, obvod hrudníku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bvod pod prsy, výška postavy, obvod 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  přes prsa</a:t>
            </a:r>
          </a:p>
          <a:p>
            <a:endParaRPr lang="cs-CZ" sz="2800" dirty="0">
              <a:solidFill>
                <a:srgbClr val="D60093"/>
              </a:solidFill>
            </a:endParaRPr>
          </a:p>
          <a:p>
            <a:r>
              <a:rPr lang="cs-CZ" sz="2800" dirty="0" smtClean="0">
                <a:solidFill>
                  <a:srgbClr val="D60093"/>
                </a:solidFill>
              </a:rPr>
              <a:t>c) obvod pod prsy, obvod přes prsa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4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76626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Z jakého materiálu se vyrábí ponožky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ba, PES, PAD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9900FF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err="1" smtClean="0">
                <a:solidFill>
                  <a:srgbClr val="9900FF"/>
                </a:solidFill>
              </a:rPr>
              <a:t>Vl</a:t>
            </a:r>
            <a:r>
              <a:rPr lang="cs-CZ" sz="2800" dirty="0" smtClean="0">
                <a:solidFill>
                  <a:srgbClr val="9900FF"/>
                </a:solidFill>
              </a:rPr>
              <a:t>, PVC, PES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B050"/>
                </a:solidFill>
              </a:rPr>
              <a:t>POE, PAD, </a:t>
            </a:r>
            <a:r>
              <a:rPr lang="cs-CZ" sz="2800" dirty="0" err="1" smtClean="0">
                <a:solidFill>
                  <a:srgbClr val="00B050"/>
                </a:solidFill>
              </a:rPr>
              <a:t>vl</a:t>
            </a:r>
            <a:r>
              <a:rPr lang="cs-CZ" sz="2800" dirty="0" smtClean="0">
                <a:solidFill>
                  <a:srgbClr val="00B050"/>
                </a:solidFill>
              </a:rPr>
              <a:t>, </a:t>
            </a:r>
            <a:r>
              <a:rPr lang="cs-CZ" sz="2800" dirty="0" err="1" smtClean="0">
                <a:solidFill>
                  <a:srgbClr val="00B050"/>
                </a:solidFill>
              </a:rPr>
              <a:t>ln</a:t>
            </a:r>
            <a:endParaRPr lang="cs-CZ" sz="2800" dirty="0" smtClean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endParaRPr lang="cs-CZ" sz="2800" dirty="0"/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6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80728"/>
            <a:ext cx="831189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Na jakých pletařských strojích se ponožky </a:t>
            </a:r>
          </a:p>
          <a:p>
            <a:r>
              <a:rPr lang="cs-CZ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vyrábějí</a:t>
            </a:r>
          </a:p>
          <a:p>
            <a:endParaRPr lang="cs-CZ" sz="2800" dirty="0">
              <a:solidFill>
                <a:srgbClr val="C0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C00000"/>
                </a:solidFill>
              </a:rPr>
              <a:t>o</a:t>
            </a:r>
            <a:r>
              <a:rPr lang="cs-CZ" sz="2800" dirty="0" smtClean="0">
                <a:solidFill>
                  <a:srgbClr val="C00000"/>
                </a:solidFill>
              </a:rPr>
              <a:t>krouhlých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CC00FF"/>
                </a:solidFill>
              </a:rPr>
              <a:t>p</a:t>
            </a:r>
            <a:r>
              <a:rPr lang="cs-CZ" sz="2800" dirty="0" smtClean="0">
                <a:solidFill>
                  <a:srgbClr val="CC00FF"/>
                </a:solidFill>
              </a:rPr>
              <a:t>lochých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átažných</a:t>
            </a:r>
          </a:p>
          <a:p>
            <a:endParaRPr lang="cs-CZ" sz="28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cs-CZ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64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2696"/>
            <a:ext cx="842249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Podle čeho se určuje velikost dámských</a:t>
            </a:r>
          </a:p>
          <a:p>
            <a:r>
              <a:rPr lang="cs-CZ" sz="28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punčochových kalhot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CC00FF"/>
                </a:solidFill>
              </a:rPr>
              <a:t>výška postavy, obvod hrudníku, obvod sedu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9900"/>
                </a:solidFill>
              </a:rPr>
              <a:t>v</a:t>
            </a:r>
            <a:r>
              <a:rPr lang="cs-CZ" sz="2800" dirty="0" smtClean="0">
                <a:solidFill>
                  <a:srgbClr val="009900"/>
                </a:solidFill>
              </a:rPr>
              <a:t>ýška postavy, obvod boků,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D60093"/>
                </a:solidFill>
              </a:rPr>
              <a:t>v</a:t>
            </a:r>
            <a:r>
              <a:rPr lang="cs-CZ" sz="2800" dirty="0" smtClean="0">
                <a:solidFill>
                  <a:srgbClr val="D60093"/>
                </a:solidFill>
              </a:rPr>
              <a:t>ýška postavy, obvod pasu, obvod sedu</a:t>
            </a:r>
          </a:p>
          <a:p>
            <a:endParaRPr lang="cs-CZ" sz="2800" dirty="0">
              <a:solidFill>
                <a:srgbClr val="D60093"/>
              </a:solidFill>
            </a:endParaRPr>
          </a:p>
          <a:p>
            <a:endParaRPr lang="cs-CZ" sz="2800" dirty="0" smtClean="0">
              <a:solidFill>
                <a:srgbClr val="D60093"/>
              </a:solidFill>
            </a:endParaRPr>
          </a:p>
          <a:p>
            <a:endParaRPr lang="cs-CZ" sz="2800" dirty="0">
              <a:solidFill>
                <a:srgbClr val="D60093"/>
              </a:solidFill>
            </a:endParaRPr>
          </a:p>
          <a:p>
            <a:r>
              <a:rPr lang="cs-CZ" sz="2800" dirty="0" smtClean="0">
                <a:solidFill>
                  <a:srgbClr val="D60093"/>
                </a:solidFill>
              </a:rPr>
              <a:t>				</a:t>
            </a:r>
            <a:r>
              <a:rPr lang="cs-CZ" sz="2800" dirty="0" smtClean="0">
                <a:solidFill>
                  <a:srgbClr val="FF0000"/>
                </a:solidFill>
              </a:rPr>
              <a:t>			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76626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Podle čeho se určuje velikost ponožek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D60093"/>
                </a:solidFill>
              </a:rPr>
              <a:t>p</a:t>
            </a:r>
            <a:r>
              <a:rPr lang="cs-CZ" sz="2800" dirty="0" smtClean="0">
                <a:solidFill>
                  <a:srgbClr val="D60093"/>
                </a:solidFill>
              </a:rPr>
              <a:t>odle délky chodidla jako u obuvi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odle délky nohy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odle délky a šířky chodidla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97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30749"/>
            <a:ext cx="800411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rozdělujeme se oděvy podle pohlaví, </a:t>
            </a:r>
          </a:p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účelu, střihu, zpracování 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	(vyjmenujte je)</a:t>
            </a:r>
          </a:p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5 bodů</a:t>
            </a:r>
          </a:p>
          <a:p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28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Spodní oděv se nosí</a:t>
            </a:r>
          </a:p>
          <a:p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9900"/>
                </a:solidFill>
              </a:rPr>
              <a:t>n</a:t>
            </a:r>
            <a:r>
              <a:rPr lang="cs-CZ" sz="2800" dirty="0" smtClean="0">
                <a:solidFill>
                  <a:srgbClr val="009900"/>
                </a:solidFill>
              </a:rPr>
              <a:t>a těle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D60093"/>
                </a:solidFill>
              </a:rPr>
              <a:t>n</a:t>
            </a:r>
            <a:r>
              <a:rPr lang="cs-CZ" sz="2800" dirty="0" smtClean="0">
                <a:solidFill>
                  <a:srgbClr val="D60093"/>
                </a:solidFill>
              </a:rPr>
              <a:t>a vrchním oděvu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C000"/>
                </a:solidFill>
              </a:rPr>
              <a:t>n</a:t>
            </a:r>
            <a:r>
              <a:rPr lang="cs-CZ" sz="2800" dirty="0" smtClean="0">
                <a:solidFill>
                  <a:srgbClr val="FFC000"/>
                </a:solidFill>
              </a:rPr>
              <a:t>a spodní části těla</a:t>
            </a:r>
          </a:p>
          <a:p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 smtClean="0">
                <a:solidFill>
                  <a:srgbClr val="FFC000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64003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788549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Co patří mezi vrchní oděv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0000"/>
                </a:solidFill>
              </a:rPr>
              <a:t>k</a:t>
            </a:r>
            <a:r>
              <a:rPr lang="cs-CZ" sz="2800" dirty="0" smtClean="0">
                <a:solidFill>
                  <a:srgbClr val="FF0000"/>
                </a:solidFill>
              </a:rPr>
              <a:t>abát</a:t>
            </a:r>
            <a:r>
              <a:rPr lang="cs-CZ" sz="2800" dirty="0" smtClean="0"/>
              <a:t>		</a:t>
            </a:r>
            <a:r>
              <a:rPr lang="cs-CZ" sz="2800" dirty="0" smtClean="0">
                <a:solidFill>
                  <a:srgbClr val="FFC000"/>
                </a:solidFill>
              </a:rPr>
              <a:t>	b) sako</a:t>
            </a:r>
          </a:p>
          <a:p>
            <a:r>
              <a:rPr lang="cs-CZ" sz="2800" dirty="0" smtClean="0">
                <a:solidFill>
                  <a:srgbClr val="92D050"/>
                </a:solidFill>
              </a:rPr>
              <a:t>c) sukně</a:t>
            </a:r>
            <a:r>
              <a:rPr lang="cs-CZ" sz="2800" dirty="0" smtClean="0"/>
              <a:t>			</a:t>
            </a:r>
            <a:r>
              <a:rPr lang="cs-CZ" sz="2800" dirty="0" smtClean="0">
                <a:solidFill>
                  <a:srgbClr val="CC0000"/>
                </a:solidFill>
              </a:rPr>
              <a:t>d) kalhoty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e) paleto	</a:t>
            </a:r>
            <a:r>
              <a:rPr lang="cs-CZ" sz="2800" dirty="0" smtClean="0"/>
              <a:t>		</a:t>
            </a:r>
            <a:r>
              <a:rPr lang="cs-CZ" sz="2800" dirty="0" smtClean="0">
                <a:solidFill>
                  <a:srgbClr val="006600"/>
                </a:solidFill>
              </a:rPr>
              <a:t>f) vesta</a:t>
            </a:r>
          </a:p>
          <a:p>
            <a:r>
              <a:rPr lang="cs-CZ" sz="2800" dirty="0" smtClean="0">
                <a:solidFill>
                  <a:srgbClr val="FF0066"/>
                </a:solidFill>
              </a:rPr>
              <a:t>g) bunda</a:t>
            </a:r>
            <a:r>
              <a:rPr lang="cs-CZ" sz="2800" dirty="0" smtClean="0"/>
              <a:t>			</a:t>
            </a:r>
            <a:r>
              <a:rPr lang="cs-CZ" sz="2800" dirty="0" smtClean="0">
                <a:solidFill>
                  <a:srgbClr val="3333CC"/>
                </a:solidFill>
              </a:rPr>
              <a:t>h) šaty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>
                <a:solidFill>
                  <a:srgbClr val="FF0000"/>
                </a:solidFill>
              </a:rPr>
              <a:t>4</a:t>
            </a:r>
            <a:r>
              <a:rPr lang="cs-CZ" sz="2800" dirty="0" smtClean="0">
                <a:solidFill>
                  <a:srgbClr val="FF0000"/>
                </a:solidFill>
              </a:rPr>
              <a:t> bodů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87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908720"/>
            <a:ext cx="8424936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Co je kroj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B050"/>
                </a:solidFill>
              </a:rPr>
              <a:t>svérázné </a:t>
            </a:r>
            <a:r>
              <a:rPr lang="cs-CZ" sz="2800" dirty="0">
                <a:solidFill>
                  <a:srgbClr val="00B050"/>
                </a:solidFill>
              </a:rPr>
              <a:t>tradiční oděvy </a:t>
            </a:r>
            <a:r>
              <a:rPr lang="cs-CZ" sz="2800" dirty="0" smtClean="0">
                <a:solidFill>
                  <a:srgbClr val="00B050"/>
                </a:solidFill>
              </a:rPr>
              <a:t>používané obyvateli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     určitých krajů</a:t>
            </a:r>
            <a:endParaRPr lang="cs-CZ" sz="2800" dirty="0">
              <a:solidFill>
                <a:srgbClr val="00B050"/>
              </a:solidFill>
            </a:endParaRPr>
          </a:p>
          <a:p>
            <a:endParaRPr lang="cs-CZ" sz="2800" dirty="0" smtClean="0">
              <a:solidFill>
                <a:srgbClr val="FF0066"/>
              </a:solidFill>
            </a:endParaRPr>
          </a:p>
          <a:p>
            <a:r>
              <a:rPr lang="cs-CZ" sz="2800" dirty="0">
                <a:solidFill>
                  <a:srgbClr val="FF0066"/>
                </a:solidFill>
              </a:rPr>
              <a:t>b) svérázné tradiční oděvy používané</a:t>
            </a:r>
          </a:p>
          <a:p>
            <a:r>
              <a:rPr lang="cs-CZ" sz="2800" dirty="0" smtClean="0">
                <a:solidFill>
                  <a:srgbClr val="FF0066"/>
                </a:solidFill>
              </a:rPr>
              <a:t>    obyvateli </a:t>
            </a:r>
            <a:r>
              <a:rPr lang="cs-CZ" sz="2800" dirty="0">
                <a:solidFill>
                  <a:srgbClr val="FF0066"/>
                </a:solidFill>
              </a:rPr>
              <a:t>určitých </a:t>
            </a:r>
            <a:r>
              <a:rPr lang="cs-CZ" sz="2800" dirty="0" smtClean="0">
                <a:solidFill>
                  <a:srgbClr val="FF0066"/>
                </a:solidFill>
              </a:rPr>
              <a:t>oborů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3333CC"/>
                </a:solidFill>
              </a:rPr>
              <a:t>c) jednotné oděvy zhotovené podle </a:t>
            </a:r>
          </a:p>
          <a:p>
            <a:r>
              <a:rPr lang="cs-CZ" sz="2800" dirty="0" smtClean="0">
                <a:solidFill>
                  <a:srgbClr val="3333CC"/>
                </a:solidFill>
              </a:rPr>
              <a:t>    pro </a:t>
            </a:r>
            <a:r>
              <a:rPr lang="cs-CZ" sz="2800" dirty="0">
                <a:solidFill>
                  <a:srgbClr val="3333CC"/>
                </a:solidFill>
              </a:rPr>
              <a:t>určitou skupinu, </a:t>
            </a:r>
            <a:r>
              <a:rPr lang="cs-CZ" sz="2800" dirty="0" smtClean="0">
                <a:solidFill>
                  <a:srgbClr val="3333CC"/>
                </a:solidFill>
              </a:rPr>
              <a:t>organizaci</a:t>
            </a:r>
          </a:p>
          <a:p>
            <a:endParaRPr lang="cs-CZ" sz="2800" dirty="0">
              <a:solidFill>
                <a:srgbClr val="3333CC"/>
              </a:solidFill>
            </a:endParaRPr>
          </a:p>
          <a:p>
            <a:r>
              <a:rPr lang="cs-CZ" sz="2800" dirty="0" smtClean="0">
                <a:solidFill>
                  <a:srgbClr val="3333CC"/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	1 bod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16266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692696"/>
            <a:ext cx="7853432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Co je stejnokroj</a:t>
            </a:r>
          </a:p>
          <a:p>
            <a:endParaRPr lang="cs-CZ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a) svérázné tradiční oděvy používané</a:t>
            </a:r>
          </a:p>
          <a:p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    obyvateli </a:t>
            </a: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určitých 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krajů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009900"/>
                </a:solidFill>
              </a:rPr>
              <a:t>b) jednotné oděvy zhotovené podle </a:t>
            </a:r>
            <a:r>
              <a:rPr lang="cs-CZ" sz="2800" dirty="0" smtClean="0">
                <a:solidFill>
                  <a:srgbClr val="009900"/>
                </a:solidFill>
              </a:rPr>
              <a:t>daného </a:t>
            </a:r>
          </a:p>
          <a:p>
            <a:r>
              <a:rPr lang="cs-CZ" sz="2800" dirty="0">
                <a:solidFill>
                  <a:srgbClr val="009900"/>
                </a:solidFill>
              </a:rPr>
              <a:t> </a:t>
            </a:r>
            <a:r>
              <a:rPr lang="cs-CZ" sz="2800" dirty="0" smtClean="0">
                <a:solidFill>
                  <a:srgbClr val="009900"/>
                </a:solidFill>
              </a:rPr>
              <a:t>   předpisu </a:t>
            </a:r>
            <a:r>
              <a:rPr lang="cs-CZ" sz="2800" dirty="0">
                <a:solidFill>
                  <a:srgbClr val="009900"/>
                </a:solidFill>
              </a:rPr>
              <a:t>pro určitou skupinu, </a:t>
            </a:r>
            <a:r>
              <a:rPr lang="cs-CZ" sz="2800" dirty="0" smtClean="0">
                <a:solidFill>
                  <a:srgbClr val="009900"/>
                </a:solidFill>
              </a:rPr>
              <a:t>organizaci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FF0066"/>
                </a:solidFill>
              </a:rPr>
              <a:t>c) jednotné oděvy zhotovené </a:t>
            </a:r>
            <a:r>
              <a:rPr lang="cs-CZ" sz="2800" dirty="0" smtClean="0">
                <a:solidFill>
                  <a:srgbClr val="FF0066"/>
                </a:solidFill>
              </a:rPr>
              <a:t>podle funkce,</a:t>
            </a:r>
          </a:p>
          <a:p>
            <a:r>
              <a:rPr lang="cs-CZ" sz="2800" dirty="0">
                <a:solidFill>
                  <a:srgbClr val="FF0066"/>
                </a:solidFill>
              </a:rPr>
              <a:t> </a:t>
            </a:r>
            <a:r>
              <a:rPr lang="cs-CZ" sz="2800" dirty="0" smtClean="0">
                <a:solidFill>
                  <a:srgbClr val="FF0066"/>
                </a:solidFill>
              </a:rPr>
              <a:t>   zařazení</a:t>
            </a:r>
          </a:p>
          <a:p>
            <a:endParaRPr lang="cs-CZ" sz="2800" dirty="0"/>
          </a:p>
          <a:p>
            <a:r>
              <a:rPr lang="cs-CZ" sz="2800" dirty="0" smtClean="0"/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</a:t>
            </a:r>
            <a:endParaRPr lang="cs-CZ" sz="2800" dirty="0"/>
          </a:p>
          <a:p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80506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88549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</a:t>
            </a:r>
            <a:r>
              <a:rPr lang="cs-CZ" sz="28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Seřaďte správně postup výroby oděvu</a:t>
            </a:r>
          </a:p>
          <a:p>
            <a:endParaRPr lang="cs-CZ" sz="2800" dirty="0" smtClean="0"/>
          </a:p>
          <a:p>
            <a:r>
              <a:rPr lang="cs-CZ" sz="2800" dirty="0">
                <a:solidFill>
                  <a:srgbClr val="FF0000"/>
                </a:solidFill>
              </a:rPr>
              <a:t>a) šití</a:t>
            </a:r>
          </a:p>
          <a:p>
            <a:r>
              <a:rPr lang="cs-CZ" sz="2800" dirty="0" smtClean="0">
                <a:solidFill>
                  <a:srgbClr val="3333CC"/>
                </a:solidFill>
              </a:rPr>
              <a:t>b) stříhání</a:t>
            </a:r>
            <a:r>
              <a:rPr lang="cs-CZ" sz="2800" dirty="0">
                <a:solidFill>
                  <a:srgbClr val="3333CC"/>
                </a:solidFill>
              </a:rPr>
              <a:t>, předchází mu modelování </a:t>
            </a:r>
          </a:p>
          <a:p>
            <a:r>
              <a:rPr lang="cs-CZ" sz="2800" dirty="0">
                <a:solidFill>
                  <a:srgbClr val="3333CC"/>
                </a:solidFill>
              </a:rPr>
              <a:t>    a </a:t>
            </a:r>
            <a:r>
              <a:rPr lang="cs-CZ" sz="2800" dirty="0" smtClean="0">
                <a:solidFill>
                  <a:srgbClr val="3333CC"/>
                </a:solidFill>
              </a:rPr>
              <a:t>konstruování</a:t>
            </a:r>
          </a:p>
          <a:p>
            <a:r>
              <a:rPr lang="cs-CZ" sz="2800" dirty="0" smtClean="0">
                <a:solidFill>
                  <a:srgbClr val="D60093"/>
                </a:solidFill>
              </a:rPr>
              <a:t>c) technická kontrola</a:t>
            </a:r>
            <a:endParaRPr lang="cs-CZ" sz="2800" dirty="0">
              <a:solidFill>
                <a:srgbClr val="D60093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d) </a:t>
            </a:r>
            <a:r>
              <a:rPr lang="cs-CZ" sz="2800" dirty="0">
                <a:solidFill>
                  <a:srgbClr val="00B050"/>
                </a:solidFill>
              </a:rPr>
              <a:t>vstupní kontrola </a:t>
            </a:r>
            <a:r>
              <a:rPr lang="cs-CZ" sz="2800" dirty="0" smtClean="0">
                <a:solidFill>
                  <a:srgbClr val="00B050"/>
                </a:solidFill>
              </a:rPr>
              <a:t>materiálu</a:t>
            </a:r>
          </a:p>
          <a:p>
            <a:r>
              <a:rPr lang="cs-CZ" sz="2800" dirty="0" smtClean="0">
                <a:solidFill>
                  <a:srgbClr val="CC3300"/>
                </a:solidFill>
              </a:rPr>
              <a:t>e) </a:t>
            </a:r>
            <a:r>
              <a:rPr lang="cs-CZ" sz="2800" dirty="0">
                <a:solidFill>
                  <a:srgbClr val="CC3300"/>
                </a:solidFill>
              </a:rPr>
              <a:t>balení, přeprava a skladování</a:t>
            </a:r>
          </a:p>
          <a:p>
            <a:r>
              <a:rPr lang="cs-CZ" sz="2800" dirty="0" smtClean="0">
                <a:solidFill>
                  <a:srgbClr val="CC00FF"/>
                </a:solidFill>
              </a:rPr>
              <a:t>f) </a:t>
            </a:r>
            <a:r>
              <a:rPr lang="cs-CZ" sz="2800" dirty="0">
                <a:solidFill>
                  <a:srgbClr val="CC00FF"/>
                </a:solidFill>
              </a:rPr>
              <a:t>žehlení</a:t>
            </a:r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6 bodů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2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2487" y="332656"/>
            <a:ext cx="77048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Opakovací  test</a:t>
            </a:r>
          </a:p>
          <a:p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vznikají netkané textilie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70C0"/>
                </a:solidFill>
              </a:rPr>
              <a:t>Netkané </a:t>
            </a:r>
            <a:r>
              <a:rPr lang="cs-CZ" sz="2800" dirty="0">
                <a:solidFill>
                  <a:srgbClr val="0070C0"/>
                </a:solidFill>
              </a:rPr>
              <a:t>textilie vznikají z jednotlivých </a:t>
            </a:r>
            <a:r>
              <a:rPr lang="cs-CZ" sz="2800" dirty="0" smtClean="0">
                <a:solidFill>
                  <a:srgbClr val="0070C0"/>
                </a:solidFill>
              </a:rPr>
              <a:t>vláken, které </a:t>
            </a:r>
            <a:r>
              <a:rPr lang="cs-CZ" sz="2800" dirty="0">
                <a:solidFill>
                  <a:srgbClr val="0070C0"/>
                </a:solidFill>
              </a:rPr>
              <a:t>jsou pravidelně rozloženy a </a:t>
            </a:r>
            <a:r>
              <a:rPr lang="cs-CZ" sz="2800" dirty="0" smtClean="0">
                <a:solidFill>
                  <a:srgbClr val="0070C0"/>
                </a:solidFill>
              </a:rPr>
              <a:t>zpevněny</a:t>
            </a:r>
          </a:p>
          <a:p>
            <a:endParaRPr lang="cs-CZ" sz="2800" dirty="0" smtClean="0">
              <a:solidFill>
                <a:srgbClr val="0070C0"/>
              </a:solidFill>
            </a:endParaRPr>
          </a:p>
          <a:p>
            <a:r>
              <a:rPr lang="cs-CZ" sz="2800" dirty="0">
                <a:solidFill>
                  <a:srgbClr val="00B050"/>
                </a:solidFill>
              </a:rPr>
              <a:t>b) Netkané textilie vznikají z jednotlivých </a:t>
            </a:r>
            <a:r>
              <a:rPr lang="cs-CZ" sz="2800" dirty="0" smtClean="0">
                <a:solidFill>
                  <a:srgbClr val="00B050"/>
                </a:solidFill>
              </a:rPr>
              <a:t>vláken, které nejsou </a:t>
            </a:r>
            <a:r>
              <a:rPr lang="cs-CZ" sz="2800" dirty="0">
                <a:solidFill>
                  <a:srgbClr val="00B050"/>
                </a:solidFill>
              </a:rPr>
              <a:t>pravidelně rozloženy </a:t>
            </a:r>
            <a:r>
              <a:rPr lang="cs-CZ" sz="2800" dirty="0" smtClean="0">
                <a:solidFill>
                  <a:srgbClr val="00B050"/>
                </a:solidFill>
              </a:rPr>
              <a:t>a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zpevněny</a:t>
            </a:r>
          </a:p>
          <a:p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dirty="0">
                <a:solidFill>
                  <a:srgbClr val="6600CC"/>
                </a:solidFill>
              </a:rPr>
              <a:t>c) Netkané textilie vznikají n</a:t>
            </a:r>
            <a:r>
              <a:rPr lang="cs-CZ" sz="2800" dirty="0" smtClean="0">
                <a:solidFill>
                  <a:srgbClr val="6600CC"/>
                </a:solidFill>
              </a:rPr>
              <a:t>avrstvením </a:t>
            </a:r>
            <a:r>
              <a:rPr lang="cs-CZ" sz="2800" dirty="0">
                <a:solidFill>
                  <a:srgbClr val="6600CC"/>
                </a:solidFill>
              </a:rPr>
              <a:t>několika pavučin na </a:t>
            </a:r>
            <a:r>
              <a:rPr lang="cs-CZ" sz="2800" dirty="0" smtClean="0">
                <a:solidFill>
                  <a:srgbClr val="6600CC"/>
                </a:solidFill>
              </a:rPr>
              <a:t>sebe</a:t>
            </a:r>
          </a:p>
          <a:p>
            <a:r>
              <a:rPr lang="cs-CZ" sz="2800" dirty="0">
                <a:solidFill>
                  <a:srgbClr val="6600CC"/>
                </a:solidFill>
              </a:rPr>
              <a:t>	</a:t>
            </a:r>
            <a:r>
              <a:rPr lang="cs-CZ" sz="2800" dirty="0" smtClean="0">
                <a:solidFill>
                  <a:srgbClr val="6600CC"/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22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764704"/>
            <a:ext cx="883447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 Podle čeho se určuje velikost pánských oděvů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0066"/>
                </a:solidFill>
              </a:rPr>
              <a:t>v</a:t>
            </a:r>
            <a:r>
              <a:rPr lang="cs-CZ" sz="2800" dirty="0" smtClean="0">
                <a:solidFill>
                  <a:srgbClr val="FF0066"/>
                </a:solidFill>
              </a:rPr>
              <a:t>ýška postavy, obvod hrudníku, pasu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9900"/>
                </a:solidFill>
              </a:rPr>
              <a:t>v</a:t>
            </a:r>
            <a:r>
              <a:rPr lang="cs-CZ" sz="2800" dirty="0" smtClean="0">
                <a:solidFill>
                  <a:srgbClr val="009900"/>
                </a:solidFill>
              </a:rPr>
              <a:t>ýška postavy, obvod pasu, obvod boků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obvod pasu, obvod hrudníku a sedu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endParaRPr lang="cs-CZ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38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08720"/>
            <a:ext cx="835998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 Podle čeho se určuje velikost dámských</a:t>
            </a:r>
          </a:p>
          <a:p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oděvů</a:t>
            </a:r>
          </a:p>
          <a:p>
            <a:endParaRPr lang="cs-CZ" sz="2800" dirty="0"/>
          </a:p>
          <a:p>
            <a:r>
              <a:rPr lang="cs-CZ" sz="2800" dirty="0" smtClean="0">
                <a:solidFill>
                  <a:srgbClr val="CC00FF"/>
                </a:solidFill>
              </a:rPr>
              <a:t>a</a:t>
            </a:r>
            <a:r>
              <a:rPr lang="cs-CZ" sz="2800" dirty="0">
                <a:solidFill>
                  <a:srgbClr val="CC00FF"/>
                </a:solidFill>
              </a:rPr>
              <a:t>) výška postavy, obvod hrudníku, pasu</a:t>
            </a:r>
          </a:p>
          <a:p>
            <a:endParaRPr lang="cs-CZ" sz="2800" dirty="0"/>
          </a:p>
          <a:p>
            <a:r>
              <a:rPr lang="cs-CZ" sz="2800" dirty="0" smtClean="0">
                <a:solidFill>
                  <a:srgbClr val="FFC000"/>
                </a:solidFill>
              </a:rPr>
              <a:t>b) výška </a:t>
            </a:r>
            <a:r>
              <a:rPr lang="cs-CZ" sz="2800" dirty="0">
                <a:solidFill>
                  <a:srgbClr val="FFC000"/>
                </a:solidFill>
              </a:rPr>
              <a:t>postavy, obvod </a:t>
            </a:r>
            <a:r>
              <a:rPr lang="cs-CZ" sz="2800" dirty="0" smtClean="0">
                <a:solidFill>
                  <a:srgbClr val="FFC000"/>
                </a:solidFill>
              </a:rPr>
              <a:t>hrudníku, </a:t>
            </a:r>
            <a:r>
              <a:rPr lang="cs-CZ" sz="2800" dirty="0">
                <a:solidFill>
                  <a:srgbClr val="FFC000"/>
                </a:solidFill>
              </a:rPr>
              <a:t>obvod boků</a:t>
            </a:r>
          </a:p>
          <a:p>
            <a:endParaRPr lang="cs-CZ" sz="2800" dirty="0"/>
          </a:p>
          <a:p>
            <a:r>
              <a:rPr lang="cs-CZ" sz="2800" dirty="0" smtClean="0">
                <a:solidFill>
                  <a:srgbClr val="CC3300"/>
                </a:solidFill>
              </a:rPr>
              <a:t>c) obvod </a:t>
            </a:r>
            <a:r>
              <a:rPr lang="cs-CZ" sz="2800" dirty="0">
                <a:solidFill>
                  <a:srgbClr val="CC3300"/>
                </a:solidFill>
              </a:rPr>
              <a:t>pasu, obvod hrudníku a sedu</a:t>
            </a:r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</a:rPr>
              <a:t>	1 bod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56938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908720"/>
            <a:ext cx="874790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 Podle čeho se určuje velikost dětských oděvů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odle výšky postavy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9900FF"/>
                </a:solidFill>
              </a:rPr>
              <a:t>p</a:t>
            </a:r>
            <a:r>
              <a:rPr lang="cs-CZ" sz="2800" dirty="0" smtClean="0">
                <a:solidFill>
                  <a:srgbClr val="9900FF"/>
                </a:solidFill>
              </a:rPr>
              <a:t>odle věku dítěte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0066"/>
                </a:solidFill>
              </a:rPr>
              <a:t>p</a:t>
            </a:r>
            <a:r>
              <a:rPr lang="cs-CZ" sz="2800" dirty="0" smtClean="0">
                <a:solidFill>
                  <a:srgbClr val="FF0066"/>
                </a:solidFill>
              </a:rPr>
              <a:t>odle výšky postavy a věku dítěte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FF0066"/>
              </a:solidFill>
            </a:endParaRPr>
          </a:p>
          <a:p>
            <a:pPr marL="514350" indent="-514350">
              <a:buAutoNum type="alphaLcParenR"/>
            </a:pPr>
            <a:endParaRPr lang="cs-CZ" sz="2800" dirty="0" smtClean="0">
              <a:solidFill>
                <a:srgbClr val="FF0066"/>
              </a:solidFill>
            </a:endParaRPr>
          </a:p>
          <a:p>
            <a:r>
              <a:rPr lang="cs-CZ" sz="2800" dirty="0">
                <a:solidFill>
                  <a:srgbClr val="FF0066"/>
                </a:solidFill>
              </a:rPr>
              <a:t>	</a:t>
            </a:r>
            <a:r>
              <a:rPr lang="cs-CZ" sz="2800" dirty="0" smtClean="0">
                <a:solidFill>
                  <a:srgbClr val="FF0066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28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799930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 Vyjmenujte délky kalhot</a:t>
            </a:r>
            <a:endParaRPr lang="cs-CZ" sz="2800" dirty="0" smtClean="0">
              <a:solidFill>
                <a:srgbClr val="3333CC"/>
              </a:solidFill>
            </a:endParaRPr>
          </a:p>
          <a:p>
            <a:endParaRPr lang="cs-CZ" sz="28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solidFill>
                  <a:srgbClr val="3333CC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 6 bodů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 Vyjmenujte délky rukávů u halenek, šatů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							 4 body</a:t>
            </a:r>
          </a:p>
          <a:p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 Vyjmenujte délky kabátů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							 3 body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102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216597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</a:t>
            </a:r>
          </a:p>
          <a:p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lain"/>
            </a:pP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 – 40</a:t>
            </a:r>
          </a:p>
          <a:p>
            <a:pPr marL="514350" indent="-514350">
              <a:buAutoNum type="arabicPlain"/>
            </a:pPr>
            <a:r>
              <a:rPr lang="cs-CZ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 – 30</a:t>
            </a:r>
          </a:p>
          <a:p>
            <a:pPr marL="514350" indent="-514350">
              <a:buAutoNum type="arabicPlain"/>
            </a:pPr>
            <a:r>
              <a:rPr lang="cs-CZ" sz="2800" b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– 20</a:t>
            </a:r>
          </a:p>
          <a:p>
            <a:pPr marL="514350" indent="-514350">
              <a:buAutoNum type="arabicPlain"/>
            </a:pPr>
            <a:r>
              <a:rPr lang="cs-CZ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– 11</a:t>
            </a:r>
          </a:p>
          <a:p>
            <a:pPr marL="514350" indent="-514350">
              <a:buAutoNum type="arabicPlain"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10 -  0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599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85500"/>
            <a:ext cx="5256567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 testu</a:t>
            </a:r>
          </a:p>
          <a:p>
            <a:endParaRPr lang="cs-CZ" dirty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a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 smtClean="0">
                <a:solidFill>
                  <a:srgbClr val="FF0066"/>
                </a:solidFill>
              </a:rPr>
              <a:t>a, b</a:t>
            </a: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a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a</a:t>
            </a:r>
            <a:r>
              <a:rPr lang="cs-CZ" dirty="0" smtClean="0">
                <a:solidFill>
                  <a:srgbClr val="FF0066"/>
                </a:solidFill>
              </a:rPr>
              <a:t>, b</a:t>
            </a: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a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a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b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a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c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a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a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b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a</a:t>
            </a:r>
            <a:endParaRPr lang="cs-CZ" dirty="0" smtClean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r>
              <a:rPr lang="cs-CZ" dirty="0">
                <a:solidFill>
                  <a:srgbClr val="FF0066"/>
                </a:solidFill>
              </a:rPr>
              <a:t>pánské, dámské, chlapecké, dívčí, dětské</a:t>
            </a:r>
          </a:p>
          <a:p>
            <a:r>
              <a:rPr lang="cs-CZ" dirty="0">
                <a:solidFill>
                  <a:srgbClr val="FF0066"/>
                </a:solidFill>
              </a:rPr>
              <a:t> </a:t>
            </a:r>
            <a:r>
              <a:rPr lang="cs-CZ" dirty="0" smtClean="0">
                <a:solidFill>
                  <a:srgbClr val="FF0066"/>
                </a:solidFill>
              </a:rPr>
              <a:t>    spodní</a:t>
            </a:r>
            <a:r>
              <a:rPr lang="cs-CZ" dirty="0">
                <a:solidFill>
                  <a:srgbClr val="FF0066"/>
                </a:solidFill>
              </a:rPr>
              <a:t>, vrchní a svrchní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     jarní</a:t>
            </a:r>
            <a:r>
              <a:rPr lang="cs-CZ" dirty="0">
                <a:solidFill>
                  <a:srgbClr val="FF0066"/>
                </a:solidFill>
              </a:rPr>
              <a:t>, letní, podzimní, zimní a </a:t>
            </a:r>
            <a:r>
              <a:rPr lang="cs-CZ" dirty="0" err="1">
                <a:solidFill>
                  <a:srgbClr val="FF0066"/>
                </a:solidFill>
              </a:rPr>
              <a:t>vícesezónní</a:t>
            </a:r>
            <a:endParaRPr lang="cs-CZ" dirty="0">
              <a:solidFill>
                <a:srgbClr val="FF0066"/>
              </a:solidFill>
            </a:endParaRPr>
          </a:p>
          <a:p>
            <a:r>
              <a:rPr lang="cs-CZ" dirty="0" smtClean="0">
                <a:solidFill>
                  <a:srgbClr val="FF0066"/>
                </a:solidFill>
              </a:rPr>
              <a:t>     občanský </a:t>
            </a:r>
            <a:r>
              <a:rPr lang="cs-CZ" dirty="0">
                <a:solidFill>
                  <a:srgbClr val="FF0066"/>
                </a:solidFill>
              </a:rPr>
              <a:t>oděv, kroje a stejnokroje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     vycházkové </a:t>
            </a:r>
            <a:r>
              <a:rPr lang="cs-CZ" dirty="0">
                <a:solidFill>
                  <a:srgbClr val="FF0066"/>
                </a:solidFill>
              </a:rPr>
              <a:t>a příležitostné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     konfekční </a:t>
            </a:r>
            <a:r>
              <a:rPr lang="cs-CZ" dirty="0">
                <a:solidFill>
                  <a:srgbClr val="FF0066"/>
                </a:solidFill>
              </a:rPr>
              <a:t>a zakázkové</a:t>
            </a:r>
          </a:p>
          <a:p>
            <a:pPr marL="342900" indent="-342900">
              <a:buAutoNum type="arabicPlain"/>
            </a:pPr>
            <a:endParaRPr lang="cs-CZ" dirty="0">
              <a:solidFill>
                <a:srgbClr val="FF0066"/>
              </a:solidFill>
            </a:endParaRPr>
          </a:p>
          <a:p>
            <a:pPr marL="342900" indent="-342900">
              <a:buAutoNum type="arabicPlain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71190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620688"/>
            <a:ext cx="764183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66"/>
                </a:solidFill>
              </a:rPr>
              <a:t>15. a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16. c, d, f, h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17. a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18. b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19. d, b, a, f, c, e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20. a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21. b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22. a  </a:t>
            </a:r>
          </a:p>
          <a:p>
            <a:r>
              <a:rPr lang="cs-CZ" dirty="0" smtClean="0">
                <a:solidFill>
                  <a:srgbClr val="FF0066"/>
                </a:solidFill>
              </a:rPr>
              <a:t>23. krátké, kolenní, podkolenní, tříčtvrteční, dlouhé, </a:t>
            </a:r>
            <a:r>
              <a:rPr lang="cs-CZ" dirty="0" err="1" smtClean="0">
                <a:solidFill>
                  <a:srgbClr val="FF0066"/>
                </a:solidFill>
              </a:rPr>
              <a:t>nadkotníkové</a:t>
            </a:r>
            <a:endParaRPr lang="cs-CZ" dirty="0" smtClean="0">
              <a:solidFill>
                <a:srgbClr val="FF0066"/>
              </a:solidFill>
            </a:endParaRPr>
          </a:p>
          <a:p>
            <a:r>
              <a:rPr lang="cs-CZ" dirty="0" smtClean="0">
                <a:solidFill>
                  <a:srgbClr val="FF0066"/>
                </a:solidFill>
              </a:rPr>
              <a:t>24. krátký, loketní, tříčtvrteční</a:t>
            </a:r>
            <a:r>
              <a:rPr lang="cs-CZ" smtClean="0">
                <a:solidFill>
                  <a:srgbClr val="FF0066"/>
                </a:solidFill>
              </a:rPr>
              <a:t>, dlouhý</a:t>
            </a:r>
            <a:endParaRPr lang="cs-CZ" dirty="0" smtClean="0">
              <a:solidFill>
                <a:srgbClr val="FF0066"/>
              </a:solidFill>
            </a:endParaRPr>
          </a:p>
          <a:p>
            <a:r>
              <a:rPr lang="cs-CZ" dirty="0" smtClean="0">
                <a:solidFill>
                  <a:srgbClr val="FF0066"/>
                </a:solidFill>
              </a:rPr>
              <a:t>25. krátký, nadkolenní, kolenní, dlouhý </a:t>
            </a:r>
            <a:endParaRPr lang="cs-CZ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1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785022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Jakým způsobem se zpevňuje rouno </a:t>
            </a:r>
          </a:p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u netkaných textilií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echanicky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chemicky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B050"/>
                </a:solidFill>
              </a:rPr>
              <a:t>nezpevňuje se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9900"/>
                </a:solidFill>
              </a:rPr>
              <a:t>p</a:t>
            </a:r>
            <a:r>
              <a:rPr lang="cs-CZ" sz="2800" dirty="0" smtClean="0">
                <a:solidFill>
                  <a:srgbClr val="FF9900"/>
                </a:solidFill>
              </a:rPr>
              <a:t>ouze se plstí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C00000"/>
                </a:solidFill>
              </a:rPr>
              <a:t>v</a:t>
            </a:r>
            <a:r>
              <a:rPr lang="cs-CZ" sz="2800" dirty="0" smtClean="0">
                <a:solidFill>
                  <a:srgbClr val="C00000"/>
                </a:solidFill>
              </a:rPr>
              <a:t>yužívá se různých kombinací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C00000"/>
              </a:solidFill>
            </a:endParaRPr>
          </a:p>
          <a:p>
            <a:pPr marL="514350" indent="-514350">
              <a:buAutoNum type="alphaLcParenR"/>
            </a:pPr>
            <a:endParaRPr lang="cs-CZ" sz="2800" dirty="0" smtClean="0">
              <a:solidFill>
                <a:srgbClr val="C00000"/>
              </a:solidFill>
            </a:endParaRPr>
          </a:p>
          <a:p>
            <a:r>
              <a:rPr lang="cs-CZ" sz="2800" dirty="0">
                <a:solidFill>
                  <a:srgbClr val="C00000"/>
                </a:solidFill>
              </a:rPr>
              <a:t>	</a:t>
            </a:r>
            <a:r>
              <a:rPr lang="cs-CZ" sz="2800" dirty="0" smtClean="0">
                <a:solidFill>
                  <a:srgbClr val="C00000"/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2 body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0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764704"/>
            <a:ext cx="8388835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Co je to plst?</a:t>
            </a:r>
          </a:p>
          <a:p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>
                <a:solidFill>
                  <a:srgbClr val="FFC000"/>
                </a:solidFill>
              </a:rPr>
              <a:t>a) Živočišná vlákna jsou schopna </a:t>
            </a:r>
            <a:r>
              <a:rPr lang="cs-CZ" sz="2800" dirty="0" smtClean="0">
                <a:solidFill>
                  <a:srgbClr val="FFC000"/>
                </a:solidFill>
              </a:rPr>
              <a:t>vzájemně </a:t>
            </a:r>
            <a:r>
              <a:rPr lang="cs-CZ" sz="2800" dirty="0">
                <a:solidFill>
                  <a:srgbClr val="FFC000"/>
                </a:solidFill>
              </a:rPr>
              <a:t>se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do </a:t>
            </a:r>
            <a:r>
              <a:rPr lang="cs-CZ" sz="2800" dirty="0">
                <a:solidFill>
                  <a:srgbClr val="FFC000"/>
                </a:solidFill>
              </a:rPr>
              <a:t>sebe zaklesnout a vytvořit </a:t>
            </a:r>
            <a:r>
              <a:rPr lang="cs-CZ" sz="2800" dirty="0" smtClean="0">
                <a:solidFill>
                  <a:srgbClr val="FFC000"/>
                </a:solidFill>
              </a:rPr>
              <a:t>kompaktní </a:t>
            </a: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souvislou </a:t>
            </a:r>
            <a:r>
              <a:rPr lang="cs-CZ" sz="2800" dirty="0">
                <a:solidFill>
                  <a:srgbClr val="FFC000"/>
                </a:solidFill>
              </a:rPr>
              <a:t>vrstvu </a:t>
            </a:r>
            <a:endParaRPr lang="cs-CZ" sz="2800" dirty="0" smtClean="0">
              <a:solidFill>
                <a:srgbClr val="FFC000"/>
              </a:solidFill>
            </a:endParaRPr>
          </a:p>
          <a:p>
            <a:endParaRPr lang="cs-CZ" sz="2800" dirty="0"/>
          </a:p>
          <a:p>
            <a:r>
              <a:rPr lang="cs-CZ" sz="2800" dirty="0">
                <a:solidFill>
                  <a:srgbClr val="00B050"/>
                </a:solidFill>
              </a:rPr>
              <a:t>b) Živočišná vlákna jsou schopna </a:t>
            </a:r>
            <a:r>
              <a:rPr lang="cs-CZ" sz="2800" dirty="0" smtClean="0">
                <a:solidFill>
                  <a:srgbClr val="00B050"/>
                </a:solidFill>
              </a:rPr>
              <a:t>vzájemně </a:t>
            </a:r>
            <a:r>
              <a:rPr lang="cs-CZ" sz="2800" dirty="0">
                <a:solidFill>
                  <a:srgbClr val="00B050"/>
                </a:solidFill>
              </a:rPr>
              <a:t>se </a:t>
            </a:r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    do </a:t>
            </a:r>
            <a:r>
              <a:rPr lang="cs-CZ" sz="2800" dirty="0">
                <a:solidFill>
                  <a:srgbClr val="00B050"/>
                </a:solidFill>
              </a:rPr>
              <a:t>sebe zaklesnout </a:t>
            </a:r>
            <a:r>
              <a:rPr lang="cs-CZ" sz="2800" dirty="0" smtClean="0">
                <a:solidFill>
                  <a:srgbClr val="00B050"/>
                </a:solidFill>
              </a:rPr>
              <a:t>a </a:t>
            </a:r>
            <a:r>
              <a:rPr lang="cs-CZ" sz="2800" dirty="0">
                <a:solidFill>
                  <a:srgbClr val="00B050"/>
                </a:solidFill>
              </a:rPr>
              <a:t>vytvořit </a:t>
            </a:r>
            <a:r>
              <a:rPr lang="cs-CZ" sz="2800" dirty="0" smtClean="0">
                <a:solidFill>
                  <a:srgbClr val="00B050"/>
                </a:solidFill>
              </a:rPr>
              <a:t>tkaninu</a:t>
            </a:r>
          </a:p>
          <a:p>
            <a:endParaRPr lang="cs-CZ" sz="2800" dirty="0"/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c) Živočišná vlákna jsou schopna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vytvářet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  souvislou vrstvu zpevněnou řetízkem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							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11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78610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Podle použití soustavy nití rozeznáváme </a:t>
            </a:r>
          </a:p>
          <a:p>
            <a:r>
              <a:rPr lang="cs-CZ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pleteniny</a:t>
            </a:r>
            <a:endParaRPr lang="cs-CZ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cs-CZ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6600CC"/>
                </a:solidFill>
              </a:rPr>
              <a:t>z</a:t>
            </a:r>
            <a:r>
              <a:rPr lang="cs-CZ" sz="2800" dirty="0" smtClean="0">
                <a:solidFill>
                  <a:srgbClr val="6600CC"/>
                </a:solidFill>
              </a:rPr>
              <a:t>átažné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0000"/>
                </a:solidFill>
              </a:rPr>
              <a:t>o</a:t>
            </a:r>
            <a:r>
              <a:rPr lang="cs-CZ" sz="2800" dirty="0" smtClean="0">
                <a:solidFill>
                  <a:srgbClr val="FF0000"/>
                </a:solidFill>
              </a:rPr>
              <a:t>snovní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B050"/>
                </a:solidFill>
              </a:rPr>
              <a:t>z</a:t>
            </a:r>
            <a:r>
              <a:rPr lang="cs-CZ" sz="2800" dirty="0" smtClean="0">
                <a:solidFill>
                  <a:srgbClr val="00B050"/>
                </a:solidFill>
              </a:rPr>
              <a:t>átahové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nované 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2 body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77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793198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Pletenina výplňková, </a:t>
            </a:r>
            <a:r>
              <a:rPr lang="cs-CZ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jednolícová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krytá je 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C00000"/>
                </a:solidFill>
              </a:rPr>
              <a:t>z</a:t>
            </a:r>
            <a:r>
              <a:rPr lang="cs-CZ" sz="2800" dirty="0" smtClean="0">
                <a:solidFill>
                  <a:srgbClr val="C00000"/>
                </a:solidFill>
              </a:rPr>
              <a:t>átažná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D60093"/>
                </a:solidFill>
              </a:rPr>
              <a:t>o</a:t>
            </a:r>
            <a:r>
              <a:rPr lang="cs-CZ" sz="2800" dirty="0" smtClean="0">
                <a:solidFill>
                  <a:srgbClr val="D60093"/>
                </a:solidFill>
              </a:rPr>
              <a:t>snovní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B050"/>
                </a:solidFill>
              </a:rPr>
              <a:t>z</a:t>
            </a:r>
            <a:r>
              <a:rPr lang="cs-CZ" sz="2800" dirty="0" smtClean="0">
                <a:solidFill>
                  <a:srgbClr val="00B050"/>
                </a:solidFill>
              </a:rPr>
              <a:t>átahová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70C0"/>
                </a:solidFill>
              </a:rPr>
              <a:t>s</a:t>
            </a:r>
            <a:r>
              <a:rPr lang="cs-CZ" sz="2800" dirty="0" smtClean="0">
                <a:solidFill>
                  <a:srgbClr val="0070C0"/>
                </a:solidFill>
              </a:rPr>
              <a:t>novaná 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0070C0"/>
              </a:solidFill>
            </a:endParaRPr>
          </a:p>
          <a:p>
            <a:r>
              <a:rPr lang="cs-CZ" sz="2800" dirty="0" smtClean="0">
                <a:solidFill>
                  <a:srgbClr val="0070C0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08720"/>
            <a:ext cx="7776488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Základní </a:t>
            </a:r>
            <a:r>
              <a:rPr lang="cs-CZ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jednolícové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vazby osnovních</a:t>
            </a:r>
          </a:p>
          <a:p>
            <a:r>
              <a:rPr lang="cs-CZ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pletenin jsou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trikot, sukno, atlas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Řetízek, sloupek, atlas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Řádek, sloupek, sukno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3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76626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Která pletenina se dá párat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9900"/>
                </a:solidFill>
              </a:rPr>
              <a:t>o</a:t>
            </a:r>
            <a:r>
              <a:rPr lang="cs-CZ" sz="2800" dirty="0" smtClean="0">
                <a:solidFill>
                  <a:srgbClr val="FF9900"/>
                </a:solidFill>
              </a:rPr>
              <a:t>snovní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B0F0"/>
                </a:solidFill>
              </a:rPr>
              <a:t>z</a:t>
            </a:r>
            <a:r>
              <a:rPr lang="cs-CZ" sz="2800" dirty="0" smtClean="0">
                <a:solidFill>
                  <a:srgbClr val="00B0F0"/>
                </a:solidFill>
              </a:rPr>
              <a:t>átažná 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átažná i osnovní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4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8190063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Jaké požadavky jsou na dámské elastické</a:t>
            </a:r>
          </a:p>
          <a:p>
            <a:r>
              <a:rPr lang="cs-CZ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prádlo</a:t>
            </a:r>
          </a:p>
          <a:p>
            <a:endParaRPr lang="cs-CZ" sz="2800" dirty="0"/>
          </a:p>
          <a:p>
            <a:r>
              <a:rPr lang="cs-CZ" sz="2800" dirty="0">
                <a:solidFill>
                  <a:srgbClr val="D60093"/>
                </a:solidFill>
              </a:rPr>
              <a:t>a) dobře tvarovat postavu, elegantní, módní,</a:t>
            </a:r>
          </a:p>
          <a:p>
            <a:r>
              <a:rPr lang="cs-CZ" sz="2800" dirty="0">
                <a:solidFill>
                  <a:srgbClr val="D60093"/>
                </a:solidFill>
              </a:rPr>
              <a:t>     vkusné, dobře </a:t>
            </a:r>
            <a:r>
              <a:rPr lang="cs-CZ" sz="2800" dirty="0" smtClean="0">
                <a:solidFill>
                  <a:srgbClr val="D60093"/>
                </a:solidFill>
              </a:rPr>
              <a:t>padnoucí, snadno ošetřovat</a:t>
            </a:r>
          </a:p>
          <a:p>
            <a:endParaRPr lang="cs-CZ" sz="2800" dirty="0">
              <a:solidFill>
                <a:srgbClr val="CC0000"/>
              </a:solidFill>
            </a:endParaRPr>
          </a:p>
          <a:p>
            <a:r>
              <a:rPr lang="cs-CZ" sz="2800" dirty="0">
                <a:solidFill>
                  <a:srgbClr val="CC0000"/>
                </a:solidFill>
              </a:rPr>
              <a:t>b) </a:t>
            </a:r>
            <a:r>
              <a:rPr lang="cs-CZ" sz="2800" dirty="0" smtClean="0">
                <a:solidFill>
                  <a:srgbClr val="CC0000"/>
                </a:solidFill>
              </a:rPr>
              <a:t>elegantní</a:t>
            </a:r>
            <a:r>
              <a:rPr lang="cs-CZ" sz="2800" dirty="0">
                <a:solidFill>
                  <a:srgbClr val="CC0000"/>
                </a:solidFill>
              </a:rPr>
              <a:t>, </a:t>
            </a:r>
            <a:r>
              <a:rPr lang="cs-CZ" sz="2800" dirty="0" smtClean="0">
                <a:solidFill>
                  <a:srgbClr val="CC0000"/>
                </a:solidFill>
              </a:rPr>
              <a:t>módní, vkusné</a:t>
            </a:r>
            <a:r>
              <a:rPr lang="cs-CZ" sz="2800" dirty="0">
                <a:solidFill>
                  <a:srgbClr val="CC0000"/>
                </a:solidFill>
              </a:rPr>
              <a:t>, dobře </a:t>
            </a:r>
            <a:r>
              <a:rPr lang="cs-CZ" sz="2800" dirty="0" smtClean="0">
                <a:solidFill>
                  <a:srgbClr val="CC0000"/>
                </a:solidFill>
              </a:rPr>
              <a:t>padnoucí,</a:t>
            </a:r>
          </a:p>
          <a:p>
            <a:r>
              <a:rPr lang="cs-CZ" sz="2800" dirty="0">
                <a:solidFill>
                  <a:srgbClr val="CC0000"/>
                </a:solidFill>
              </a:rPr>
              <a:t> </a:t>
            </a:r>
            <a:r>
              <a:rPr lang="cs-CZ" sz="2800" dirty="0" smtClean="0">
                <a:solidFill>
                  <a:srgbClr val="CC0000"/>
                </a:solidFill>
              </a:rPr>
              <a:t>   snadno prát</a:t>
            </a:r>
          </a:p>
          <a:p>
            <a:endParaRPr lang="cs-CZ" sz="2800" dirty="0">
              <a:solidFill>
                <a:srgbClr val="CC00FF"/>
              </a:solidFill>
            </a:endParaRPr>
          </a:p>
          <a:p>
            <a:r>
              <a:rPr lang="cs-CZ" sz="2800" dirty="0">
                <a:solidFill>
                  <a:srgbClr val="CC00FF"/>
                </a:solidFill>
              </a:rPr>
              <a:t>c) dobře tvarovat postavu, </a:t>
            </a:r>
            <a:r>
              <a:rPr lang="cs-CZ" sz="2800" dirty="0" smtClean="0">
                <a:solidFill>
                  <a:srgbClr val="CC00FF"/>
                </a:solidFill>
              </a:rPr>
              <a:t>vkusné</a:t>
            </a:r>
            <a:r>
              <a:rPr lang="cs-CZ" sz="2800" dirty="0">
                <a:solidFill>
                  <a:srgbClr val="CC00FF"/>
                </a:solidFill>
              </a:rPr>
              <a:t>, </a:t>
            </a:r>
            <a:r>
              <a:rPr lang="cs-CZ" sz="2800" dirty="0" smtClean="0">
                <a:solidFill>
                  <a:srgbClr val="CC00FF"/>
                </a:solidFill>
              </a:rPr>
              <a:t>vyvářet,</a:t>
            </a:r>
          </a:p>
          <a:p>
            <a:r>
              <a:rPr lang="cs-CZ" sz="2800" dirty="0">
                <a:solidFill>
                  <a:srgbClr val="CC00FF"/>
                </a:solidFill>
              </a:rPr>
              <a:t> </a:t>
            </a:r>
            <a:r>
              <a:rPr lang="cs-CZ" sz="2800" dirty="0" smtClean="0">
                <a:solidFill>
                  <a:srgbClr val="CC00FF"/>
                </a:solidFill>
              </a:rPr>
              <a:t>   hřejivé </a:t>
            </a:r>
          </a:p>
          <a:p>
            <a:endParaRPr lang="cs-CZ" sz="2800" dirty="0"/>
          </a:p>
          <a:p>
            <a:r>
              <a:rPr lang="cs-CZ" sz="2800" dirty="0" smtClean="0"/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3464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395</TotalTime>
  <Words>750</Words>
  <Application>Microsoft Office PowerPoint</Application>
  <PresentationFormat>Předvádění na obrazovce (4:3)</PresentationFormat>
  <Paragraphs>297</Paragraphs>
  <Slides>26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30</cp:revision>
  <cp:lastPrinted>2012-08-29T09:06:59Z</cp:lastPrinted>
  <dcterms:created xsi:type="dcterms:W3CDTF">2012-08-27T10:19:28Z</dcterms:created>
  <dcterms:modified xsi:type="dcterms:W3CDTF">2013-06-04T09:08:57Z</dcterms:modified>
</cp:coreProperties>
</file>