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9966FF"/>
    <a:srgbClr val="FF9900"/>
    <a:srgbClr val="99FF33"/>
    <a:srgbClr val="FF0000"/>
    <a:srgbClr val="FF9933"/>
    <a:srgbClr val="009900"/>
    <a:srgbClr val="33CC33"/>
    <a:srgbClr val="CC00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3.6.2013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3.6.2013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3.6.2013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3.6.2013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3.6.2013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3.6.2013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3.6.2013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3.6.2013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773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VY_52_INOVACE_ZBO2_5764HO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1124745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15.5.2013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Textilní zboží, tkaniny, pleteniny, netkané 			textilie, základy sortimentu oděvního zboží, 			kožešiny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Klobouky a čepice</a:t>
            </a:r>
          </a:p>
          <a:p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Materiál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s pomocí programu PowerPoint, na závěr </a:t>
            </a:r>
            <a:r>
              <a:rPr lang="cs-CZ" b="1">
                <a:solidFill>
                  <a:schemeClr val="accent1">
                    <a:lumMod val="50000"/>
                  </a:schemeClr>
                </a:solidFill>
              </a:rPr>
              <a:t>shrnutí </a:t>
            </a:r>
            <a:r>
              <a:rPr lang="cs-CZ" b="1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procvičování  kontrolních otázek.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Výkladová hodina s procvičováním – diskuze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62" y="240508"/>
            <a:ext cx="3968750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908720"/>
            <a:ext cx="786144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Velikosti klobouků</a:t>
            </a:r>
          </a:p>
          <a:p>
            <a:endParaRPr lang="cs-CZ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dirty="0" smtClean="0">
                <a:solidFill>
                  <a:srgbClr val="33CC33"/>
                </a:solidFill>
              </a:rPr>
              <a:t>Velikost se určuje podle obvodu hlavy</a:t>
            </a:r>
          </a:p>
          <a:p>
            <a:r>
              <a:rPr lang="cs-CZ" sz="2800" dirty="0" smtClean="0">
                <a:solidFill>
                  <a:srgbClr val="33CC33"/>
                </a:solidFill>
              </a:rPr>
              <a:t>					velikost v cm</a:t>
            </a:r>
            <a:endParaRPr lang="cs-CZ" sz="2800" dirty="0">
              <a:solidFill>
                <a:srgbClr val="33CC33"/>
              </a:solidFill>
            </a:endParaRPr>
          </a:p>
          <a:p>
            <a:r>
              <a:rPr lang="cs-CZ" sz="2800" dirty="0" smtClean="0">
                <a:solidFill>
                  <a:srgbClr val="33CC33"/>
                </a:solidFill>
              </a:rPr>
              <a:t>Dětské			48, 49, 51, 52, 53, 54</a:t>
            </a:r>
          </a:p>
          <a:p>
            <a:r>
              <a:rPr lang="cs-CZ" sz="2800" dirty="0" smtClean="0">
                <a:solidFill>
                  <a:srgbClr val="33CC33"/>
                </a:solidFill>
              </a:rPr>
              <a:t>Dívčí				52, 53, 54, 55, 56</a:t>
            </a:r>
          </a:p>
          <a:p>
            <a:r>
              <a:rPr lang="cs-CZ" sz="2800" dirty="0" smtClean="0">
                <a:solidFill>
                  <a:srgbClr val="33CC33"/>
                </a:solidFill>
              </a:rPr>
              <a:t>Chlapecké			53, 54, 55, 56</a:t>
            </a:r>
          </a:p>
          <a:p>
            <a:r>
              <a:rPr lang="cs-CZ" sz="2800" dirty="0" smtClean="0">
                <a:solidFill>
                  <a:srgbClr val="33CC33"/>
                </a:solidFill>
              </a:rPr>
              <a:t>Dámské			24, 55, 56, 57, 58</a:t>
            </a:r>
          </a:p>
          <a:p>
            <a:r>
              <a:rPr lang="cs-CZ" sz="2800" dirty="0" smtClean="0">
                <a:solidFill>
                  <a:srgbClr val="33CC33"/>
                </a:solidFill>
              </a:rPr>
              <a:t>Pánské            		52, 53, 54, 55, 56, 57,</a:t>
            </a:r>
          </a:p>
          <a:p>
            <a:r>
              <a:rPr lang="cs-CZ" sz="2800" dirty="0">
                <a:solidFill>
                  <a:srgbClr val="33CC33"/>
                </a:solidFill>
              </a:rPr>
              <a:t>	</a:t>
            </a:r>
            <a:r>
              <a:rPr lang="cs-CZ" sz="2800" dirty="0" smtClean="0">
                <a:solidFill>
                  <a:srgbClr val="33CC33"/>
                </a:solidFill>
              </a:rPr>
              <a:t>			58, 59, 60, 61</a:t>
            </a:r>
            <a:endParaRPr lang="cs-CZ" sz="28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625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7624" y="573704"/>
            <a:ext cx="4802918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ČEPICE A BARETY</a:t>
            </a:r>
            <a:endParaRPr lang="cs-CZ" sz="2800" dirty="0" smtClean="0">
              <a:solidFill>
                <a:srgbClr val="CC0000"/>
              </a:solidFill>
            </a:endParaRPr>
          </a:p>
          <a:p>
            <a:endParaRPr lang="cs-CZ" sz="2800" dirty="0">
              <a:solidFill>
                <a:srgbClr val="CC0000"/>
              </a:solidFill>
            </a:endParaRPr>
          </a:p>
          <a:p>
            <a:r>
              <a:rPr lang="cs-CZ" sz="2800" dirty="0" smtClean="0">
                <a:solidFill>
                  <a:srgbClr val="33CC33"/>
                </a:solidFill>
              </a:rPr>
              <a:t>Čepice a barety dělíme na: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009900"/>
                </a:solidFill>
              </a:rPr>
              <a:t>p</a:t>
            </a:r>
            <a:r>
              <a:rPr lang="cs-CZ" sz="2800" dirty="0" smtClean="0">
                <a:solidFill>
                  <a:srgbClr val="009900"/>
                </a:solidFill>
              </a:rPr>
              <a:t>ánské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9966FF"/>
                </a:solidFill>
              </a:rPr>
              <a:t>c</a:t>
            </a:r>
            <a:r>
              <a:rPr lang="cs-CZ" sz="2800" dirty="0" smtClean="0">
                <a:solidFill>
                  <a:srgbClr val="9966FF"/>
                </a:solidFill>
              </a:rPr>
              <a:t>hlapecké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0000"/>
                </a:solidFill>
              </a:rPr>
              <a:t>d</a:t>
            </a:r>
            <a:r>
              <a:rPr lang="cs-CZ" sz="2800" dirty="0" smtClean="0">
                <a:solidFill>
                  <a:srgbClr val="FF0000"/>
                </a:solidFill>
              </a:rPr>
              <a:t>ětské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</a:t>
            </a:r>
            <a:r>
              <a:rPr lang="cs-CZ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ámské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33CC"/>
                </a:solidFill>
              </a:rPr>
              <a:t>d</a:t>
            </a:r>
            <a:r>
              <a:rPr lang="cs-CZ" sz="2800" dirty="0" smtClean="0">
                <a:solidFill>
                  <a:srgbClr val="FF33CC"/>
                </a:solidFill>
              </a:rPr>
              <a:t>ívčí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>
                <a:solidFill>
                  <a:srgbClr val="FF9933"/>
                </a:solidFill>
              </a:rPr>
              <a:t>s</a:t>
            </a:r>
            <a:r>
              <a:rPr lang="cs-CZ" sz="2800" dirty="0" smtClean="0">
                <a:solidFill>
                  <a:srgbClr val="FF9933"/>
                </a:solidFill>
              </a:rPr>
              <a:t>peciální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99FF33"/>
                </a:solidFill>
              </a:rPr>
              <a:t>pracovní</a:t>
            </a:r>
          </a:p>
          <a:p>
            <a:endParaRPr lang="cs-CZ" sz="2800" dirty="0">
              <a:solidFill>
                <a:srgbClr val="99FF33"/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cs-CZ" sz="2800" dirty="0" smtClean="0">
                <a:solidFill>
                  <a:srgbClr val="0070C0"/>
                </a:solidFill>
              </a:rPr>
              <a:t>Zimní</a:t>
            </a:r>
          </a:p>
          <a:p>
            <a:pPr marL="457200" indent="-457200">
              <a:buFont typeface="Arial" charset="0"/>
              <a:buChar char="•"/>
            </a:pPr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</a:rPr>
              <a:t>Letní </a:t>
            </a:r>
            <a:endParaRPr lang="cs-CZ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054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8541" y="318948"/>
            <a:ext cx="9055684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Šijí se z nastříhaných dílů, některé se vyztužují,</a:t>
            </a:r>
          </a:p>
          <a:p>
            <a:r>
              <a:rPr lang="cs-CZ" sz="2800" dirty="0">
                <a:solidFill>
                  <a:srgbClr val="FF0000"/>
                </a:solidFill>
              </a:rPr>
              <a:t>o</a:t>
            </a:r>
            <a:r>
              <a:rPr lang="cs-CZ" sz="2800" dirty="0" smtClean="0">
                <a:solidFill>
                  <a:srgbClr val="FF0000"/>
                </a:solidFill>
              </a:rPr>
              <a:t>patřují podšívkou, štítkem.</a:t>
            </a:r>
          </a:p>
          <a:p>
            <a:endParaRPr lang="cs-CZ" sz="2800" b="1" i="1" u="sng" dirty="0"/>
          </a:p>
          <a:p>
            <a:r>
              <a:rPr lang="cs-CZ" sz="2800" b="1" i="1" u="sng" dirty="0" smtClean="0">
                <a:solidFill>
                  <a:srgbClr val="FFC000"/>
                </a:solidFill>
              </a:rPr>
              <a:t>Čepice zimní </a:t>
            </a:r>
            <a:r>
              <a:rPr lang="cs-CZ" sz="2800" dirty="0" smtClean="0">
                <a:solidFill>
                  <a:srgbClr val="FF33CC"/>
                </a:solidFill>
              </a:rPr>
              <a:t>s vložkou jsou látkové nebo pletené,</a:t>
            </a:r>
          </a:p>
          <a:p>
            <a:r>
              <a:rPr lang="cs-CZ" sz="2800" dirty="0">
                <a:solidFill>
                  <a:srgbClr val="FF33CC"/>
                </a:solidFill>
              </a:rPr>
              <a:t>k</a:t>
            </a:r>
            <a:r>
              <a:rPr lang="cs-CZ" sz="2800" dirty="0" smtClean="0">
                <a:solidFill>
                  <a:srgbClr val="FF33CC"/>
                </a:solidFill>
              </a:rPr>
              <a:t>teré jsou </a:t>
            </a:r>
            <a:r>
              <a:rPr lang="cs-CZ" sz="2800" dirty="0" err="1" smtClean="0">
                <a:solidFill>
                  <a:srgbClr val="FF33CC"/>
                </a:solidFill>
              </a:rPr>
              <a:t>vyteplené</a:t>
            </a:r>
            <a:r>
              <a:rPr lang="cs-CZ" sz="2800" dirty="0" smtClean="0">
                <a:solidFill>
                  <a:srgbClr val="FF33CC"/>
                </a:solidFill>
              </a:rPr>
              <a:t> flanelovou, plyšovou atd. </a:t>
            </a:r>
          </a:p>
          <a:p>
            <a:r>
              <a:rPr lang="cs-CZ" sz="2800" dirty="0" smtClean="0">
                <a:solidFill>
                  <a:srgbClr val="FF33CC"/>
                </a:solidFill>
              </a:rPr>
              <a:t>vložkou.  </a:t>
            </a:r>
          </a:p>
          <a:p>
            <a:endParaRPr lang="cs-CZ" sz="2800" dirty="0">
              <a:solidFill>
                <a:srgbClr val="FF33CC"/>
              </a:solidFill>
            </a:endParaRPr>
          </a:p>
          <a:p>
            <a:r>
              <a:rPr lang="cs-CZ" sz="2800" b="1" i="1" u="sng" dirty="0" smtClean="0">
                <a:solidFill>
                  <a:schemeClr val="bg2">
                    <a:lumMod val="50000"/>
                  </a:schemeClr>
                </a:solidFill>
              </a:rPr>
              <a:t>Čepice uniformní 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 - </a:t>
            </a: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jedná se o šoférky, kapitánky, </a:t>
            </a:r>
          </a:p>
          <a:p>
            <a:r>
              <a:rPr lang="cs-CZ" sz="2800" dirty="0">
                <a:solidFill>
                  <a:schemeClr val="accent3">
                    <a:lumMod val="50000"/>
                  </a:schemeClr>
                </a:solidFill>
              </a:rPr>
              <a:t>h</a:t>
            </a: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ospodářské čepice apod. </a:t>
            </a:r>
          </a:p>
          <a:p>
            <a:endParaRPr lang="cs-CZ" sz="2800" b="1" i="1" u="sng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cs-CZ" sz="2800" b="1" i="1" u="sng" dirty="0" smtClean="0">
                <a:solidFill>
                  <a:schemeClr val="accent3"/>
                </a:solidFill>
              </a:rPr>
              <a:t>Čepice tvaru „golf“ a </a:t>
            </a:r>
            <a:r>
              <a:rPr lang="cs-CZ" sz="2800" b="1" i="1" u="sng" dirty="0" err="1" smtClean="0">
                <a:solidFill>
                  <a:schemeClr val="accent3"/>
                </a:solidFill>
              </a:rPr>
              <a:t>baretovky</a:t>
            </a:r>
            <a:r>
              <a:rPr lang="cs-CZ" sz="2800" b="1" i="1" u="sng" dirty="0" smtClean="0">
                <a:solidFill>
                  <a:schemeClr val="accent3"/>
                </a:solidFill>
              </a:rPr>
              <a:t> </a:t>
            </a:r>
            <a:r>
              <a:rPr lang="cs-CZ" sz="2800" dirty="0" smtClean="0">
                <a:solidFill>
                  <a:schemeClr val="accent3"/>
                </a:solidFill>
              </a:rPr>
              <a:t> </a:t>
            </a:r>
          </a:p>
          <a:p>
            <a:endParaRPr lang="cs-CZ" sz="2800" b="1" i="1" u="sng" dirty="0">
              <a:solidFill>
                <a:schemeClr val="accent3"/>
              </a:solidFill>
            </a:endParaRPr>
          </a:p>
          <a:p>
            <a:r>
              <a:rPr lang="cs-CZ" sz="2800" b="1" i="1" u="sng" dirty="0" smtClean="0">
                <a:solidFill>
                  <a:schemeClr val="accent3"/>
                </a:solidFill>
              </a:rPr>
              <a:t>Pletené barety a čepice </a:t>
            </a:r>
            <a:endParaRPr lang="cs-CZ" sz="2800" b="1" i="1" u="sng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342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836712"/>
            <a:ext cx="756328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Velikost baretů je stejná jako u klobouků.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Pletené čepice se vyrábějí v jedné velikosti</a:t>
            </a:r>
          </a:p>
          <a:p>
            <a:r>
              <a:rPr lang="cs-CZ" sz="2800" dirty="0">
                <a:solidFill>
                  <a:srgbClr val="FF0000"/>
                </a:solidFill>
              </a:rPr>
              <a:t>u</a:t>
            </a:r>
            <a:r>
              <a:rPr lang="cs-CZ" sz="2800" dirty="0" smtClean="0">
                <a:solidFill>
                  <a:srgbClr val="FF0000"/>
                </a:solidFill>
              </a:rPr>
              <a:t> každého druhu.</a:t>
            </a:r>
            <a:endParaRPr lang="cs-CZ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806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764704"/>
            <a:ext cx="729077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Otázky k opakování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99FF33"/>
                </a:solidFill>
              </a:rPr>
              <a:t>Co jsou to srstěné klobouky?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FF9900"/>
                </a:solidFill>
              </a:rPr>
              <a:t>Jaké máme klobouky podle materiálu.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9966FF"/>
                </a:solidFill>
              </a:rPr>
              <a:t>Co jsou barety a čepice?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FF33CC"/>
                </a:solidFill>
              </a:rPr>
              <a:t>Jak se určuje velikost klobouků?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rgbClr val="00B050"/>
                </a:solidFill>
              </a:rPr>
              <a:t>Které klobouky se zdobí?</a:t>
            </a:r>
            <a:endParaRPr lang="cs-CZ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891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27580" y="260648"/>
            <a:ext cx="7056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KLOBOUKY A ČEPICE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1183978"/>
            <a:ext cx="8234947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rgbClr val="0070C0"/>
                </a:solidFill>
              </a:rPr>
              <a:t>Klobouky a čepice patří mezi oděvní doplňky. </a:t>
            </a:r>
          </a:p>
          <a:p>
            <a:r>
              <a:rPr lang="cs-CZ" sz="2800" dirty="0" smtClean="0">
                <a:solidFill>
                  <a:srgbClr val="0070C0"/>
                </a:solidFill>
              </a:rPr>
              <a:t>Slouží k pokrývání hlavy a mají výraznou </a:t>
            </a:r>
          </a:p>
          <a:p>
            <a:r>
              <a:rPr lang="cs-CZ" sz="2800" dirty="0" smtClean="0">
                <a:solidFill>
                  <a:srgbClr val="0070C0"/>
                </a:solidFill>
              </a:rPr>
              <a:t>Estetickou a ochrannou funkci.</a:t>
            </a:r>
          </a:p>
          <a:p>
            <a:endParaRPr lang="cs-CZ" sz="2800" dirty="0">
              <a:solidFill>
                <a:srgbClr val="0070C0"/>
              </a:solidFill>
            </a:endParaRPr>
          </a:p>
          <a:p>
            <a:r>
              <a:rPr lang="cs-CZ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cs-C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ozdělení klobouků podle </a:t>
            </a:r>
          </a:p>
          <a:p>
            <a:r>
              <a:rPr lang="cs-C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použitého materiálu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2800" dirty="0">
                <a:solidFill>
                  <a:srgbClr val="00B050"/>
                </a:solidFill>
              </a:rPr>
              <a:t>s</a:t>
            </a:r>
            <a:r>
              <a:rPr lang="cs-CZ" sz="2800" dirty="0" smtClean="0">
                <a:solidFill>
                  <a:srgbClr val="00B050"/>
                </a:solidFill>
              </a:rPr>
              <a:t>rstěné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2800" dirty="0">
                <a:solidFill>
                  <a:srgbClr val="7030A0"/>
                </a:solidFill>
              </a:rPr>
              <a:t>v</a:t>
            </a:r>
            <a:r>
              <a:rPr lang="cs-CZ" sz="2800" dirty="0" smtClean="0">
                <a:solidFill>
                  <a:srgbClr val="7030A0"/>
                </a:solidFill>
              </a:rPr>
              <a:t>lněné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2800" dirty="0">
                <a:solidFill>
                  <a:srgbClr val="CC00CC"/>
                </a:solidFill>
              </a:rPr>
              <a:t>l</a:t>
            </a:r>
            <a:r>
              <a:rPr lang="cs-CZ" sz="2800" dirty="0" smtClean="0">
                <a:solidFill>
                  <a:srgbClr val="CC00CC"/>
                </a:solidFill>
              </a:rPr>
              <a:t>átkové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2800" dirty="0">
                <a:solidFill>
                  <a:srgbClr val="FF0000"/>
                </a:solidFill>
              </a:rPr>
              <a:t>k</a:t>
            </a:r>
            <a:r>
              <a:rPr lang="cs-CZ" sz="2800" dirty="0" smtClean="0">
                <a:solidFill>
                  <a:srgbClr val="FF0000"/>
                </a:solidFill>
              </a:rPr>
              <a:t>ožené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cs-CZ" sz="2800" dirty="0" smtClean="0">
                <a:solidFill>
                  <a:srgbClr val="660066"/>
                </a:solidFill>
              </a:rPr>
              <a:t>kožešinové</a:t>
            </a:r>
            <a:endParaRPr lang="cs-CZ" sz="28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714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20688"/>
            <a:ext cx="851707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Srstěné klobouky</a:t>
            </a:r>
          </a:p>
          <a:p>
            <a:endParaRPr lang="cs-CZ" sz="28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Základní materiál srst zajíců a králíků domácích</a:t>
            </a:r>
          </a:p>
          <a:p>
            <a:r>
              <a:rPr lang="cs-CZ" sz="2800" dirty="0">
                <a:solidFill>
                  <a:srgbClr val="FF0000"/>
                </a:solidFill>
              </a:rPr>
              <a:t>i</a:t>
            </a:r>
            <a:r>
              <a:rPr lang="cs-CZ" sz="2800" dirty="0" smtClean="0">
                <a:solidFill>
                  <a:srgbClr val="FF0000"/>
                </a:solidFill>
              </a:rPr>
              <a:t> divokých, případně s příměsí chemických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v</a:t>
            </a:r>
            <a:r>
              <a:rPr lang="cs-CZ" sz="2800" dirty="0" smtClean="0">
                <a:solidFill>
                  <a:srgbClr val="FF0000"/>
                </a:solidFill>
              </a:rPr>
              <a:t>láken. </a:t>
            </a:r>
          </a:p>
          <a:p>
            <a:r>
              <a:rPr lang="cs-CZ" sz="2800" dirty="0" smtClean="0">
                <a:solidFill>
                  <a:srgbClr val="0070C0"/>
                </a:solidFill>
              </a:rPr>
              <a:t>Podle způsobu vypracování se dělí srstěné</a:t>
            </a:r>
          </a:p>
          <a:p>
            <a:r>
              <a:rPr lang="cs-CZ" sz="2800" dirty="0">
                <a:solidFill>
                  <a:srgbClr val="0070C0"/>
                </a:solidFill>
              </a:rPr>
              <a:t>k</a:t>
            </a:r>
            <a:r>
              <a:rPr lang="cs-CZ" sz="2800" dirty="0" smtClean="0">
                <a:solidFill>
                  <a:srgbClr val="0070C0"/>
                </a:solidFill>
              </a:rPr>
              <a:t>lobouky na: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rgbClr val="CC00CC"/>
                </a:solidFill>
              </a:rPr>
              <a:t>k</a:t>
            </a:r>
            <a:r>
              <a:rPr lang="cs-CZ" sz="2800" dirty="0" smtClean="0">
                <a:solidFill>
                  <a:srgbClr val="CC00CC"/>
                </a:solidFill>
              </a:rPr>
              <a:t>lobouky ručně zpracované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k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lobouky </a:t>
            </a:r>
            <a:r>
              <a:rPr lang="cs-CZ" sz="2800" dirty="0" err="1" smtClean="0">
                <a:solidFill>
                  <a:schemeClr val="accent3">
                    <a:lumMod val="75000"/>
                  </a:schemeClr>
                </a:solidFill>
              </a:rPr>
              <a:t>poloručně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 zpracované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>
                <a:solidFill>
                  <a:schemeClr val="bg2">
                    <a:lumMod val="25000"/>
                  </a:schemeClr>
                </a:solidFill>
              </a:rPr>
              <a:t>j</a:t>
            </a:r>
            <a:r>
              <a:rPr lang="cs-CZ" sz="2800" dirty="0" smtClean="0">
                <a:solidFill>
                  <a:schemeClr val="bg2">
                    <a:lumMod val="25000"/>
                  </a:schemeClr>
                </a:solidFill>
              </a:rPr>
              <a:t>ednoduché klobouky lisované</a:t>
            </a:r>
            <a:endParaRPr lang="cs-CZ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630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6030" y="692696"/>
            <a:ext cx="875752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chemeClr val="accent1">
                    <a:lumMod val="75000"/>
                  </a:schemeClr>
                </a:solidFill>
              </a:rPr>
              <a:t>Pánské klobouky</a:t>
            </a:r>
          </a:p>
          <a:p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Po vytvarování se ořeže okraj, všívá se podšívka, </a:t>
            </a:r>
          </a:p>
          <a:p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potítko, přišívá se na klobouk stuha, šňůra atd.</a:t>
            </a:r>
          </a:p>
          <a:p>
            <a:endParaRPr lang="cs-CZ" sz="28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2800" b="1" i="1" dirty="0" smtClean="0">
                <a:solidFill>
                  <a:srgbClr val="D60093"/>
                </a:solidFill>
              </a:rPr>
              <a:t>Dámské klobouky</a:t>
            </a:r>
          </a:p>
          <a:p>
            <a:endParaRPr lang="cs-CZ" sz="2800" b="1" i="1" dirty="0">
              <a:solidFill>
                <a:srgbClr val="D60093"/>
              </a:solidFill>
            </a:endParaRPr>
          </a:p>
          <a:p>
            <a:r>
              <a:rPr lang="cs-CZ" sz="2800" dirty="0" smtClean="0">
                <a:solidFill>
                  <a:srgbClr val="FF6600"/>
                </a:solidFill>
              </a:rPr>
              <a:t>Po vytvarování se zdobí silnější rypsovou stuhou,</a:t>
            </a:r>
          </a:p>
          <a:p>
            <a:r>
              <a:rPr lang="cs-CZ" sz="2800" dirty="0">
                <a:solidFill>
                  <a:srgbClr val="FF6600"/>
                </a:solidFill>
              </a:rPr>
              <a:t>p</a:t>
            </a:r>
            <a:r>
              <a:rPr lang="cs-CZ" sz="2800" dirty="0" smtClean="0">
                <a:solidFill>
                  <a:srgbClr val="FF6600"/>
                </a:solidFill>
              </a:rPr>
              <a:t>řipevňují se různé ozdoby. Podšívka a potítko</a:t>
            </a:r>
          </a:p>
          <a:p>
            <a:r>
              <a:rPr lang="cs-CZ" sz="2800" dirty="0">
                <a:solidFill>
                  <a:srgbClr val="FF6600"/>
                </a:solidFill>
              </a:rPr>
              <a:t>s</a:t>
            </a:r>
            <a:r>
              <a:rPr lang="cs-CZ" sz="2800" dirty="0" smtClean="0">
                <a:solidFill>
                  <a:srgbClr val="FF6600"/>
                </a:solidFill>
              </a:rPr>
              <a:t>e do dámských klobouků nevšívá.</a:t>
            </a:r>
            <a:endParaRPr lang="cs-CZ" sz="2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08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692695"/>
            <a:ext cx="8755923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Vlněné klobouky</a:t>
            </a:r>
          </a:p>
          <a:p>
            <a:endParaRPr lang="cs-CZ" sz="28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dirty="0" smtClean="0">
                <a:solidFill>
                  <a:srgbClr val="FF00FF"/>
                </a:solidFill>
              </a:rPr>
              <a:t>Používá se ovčí vlna, která se </a:t>
            </a:r>
            <a:r>
              <a:rPr lang="cs-CZ" sz="2800" dirty="0" err="1" smtClean="0">
                <a:solidFill>
                  <a:srgbClr val="FF00FF"/>
                </a:solidFill>
              </a:rPr>
              <a:t>splsťováním</a:t>
            </a:r>
            <a:r>
              <a:rPr lang="cs-CZ" sz="2800" dirty="0" smtClean="0">
                <a:solidFill>
                  <a:srgbClr val="FF00FF"/>
                </a:solidFill>
              </a:rPr>
              <a:t> </a:t>
            </a:r>
          </a:p>
          <a:p>
            <a:r>
              <a:rPr lang="cs-CZ" sz="2800" dirty="0" smtClean="0">
                <a:solidFill>
                  <a:srgbClr val="FF00FF"/>
                </a:solidFill>
              </a:rPr>
              <a:t>zmenší o 1/3. úprava a zdobení je stejné jako</a:t>
            </a:r>
          </a:p>
          <a:p>
            <a:r>
              <a:rPr lang="cs-CZ" sz="2800" dirty="0" smtClean="0">
                <a:solidFill>
                  <a:srgbClr val="FF00FF"/>
                </a:solidFill>
              </a:rPr>
              <a:t>u srstěných klobouků.</a:t>
            </a:r>
          </a:p>
          <a:p>
            <a:endParaRPr lang="cs-CZ" sz="2800" dirty="0">
              <a:solidFill>
                <a:srgbClr val="FF3300"/>
              </a:solidFill>
            </a:endParaRPr>
          </a:p>
          <a:p>
            <a:r>
              <a:rPr lang="cs-CZ" sz="28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Látkové klobouky </a:t>
            </a:r>
          </a:p>
          <a:p>
            <a:endParaRPr lang="cs-CZ" sz="2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dirty="0" smtClean="0">
                <a:solidFill>
                  <a:srgbClr val="FF3300"/>
                </a:solidFill>
              </a:rPr>
              <a:t>Vyrábějí se z bavlnářských, vlnařských, lnářských</a:t>
            </a:r>
          </a:p>
          <a:p>
            <a:r>
              <a:rPr lang="cs-CZ" sz="2800" dirty="0">
                <a:solidFill>
                  <a:srgbClr val="FF3300"/>
                </a:solidFill>
              </a:rPr>
              <a:t>a</a:t>
            </a:r>
            <a:r>
              <a:rPr lang="cs-CZ" sz="2800" dirty="0" smtClean="0">
                <a:solidFill>
                  <a:srgbClr val="FF3300"/>
                </a:solidFill>
              </a:rPr>
              <a:t> hedvábnických tkanin. Nastříhané díly se</a:t>
            </a:r>
          </a:p>
          <a:p>
            <a:r>
              <a:rPr lang="cs-CZ" sz="2800" dirty="0" smtClean="0">
                <a:solidFill>
                  <a:srgbClr val="FF3300"/>
                </a:solidFill>
              </a:rPr>
              <a:t>vyztužují, okraje klobouku se obšívají. Hotové </a:t>
            </a:r>
          </a:p>
          <a:p>
            <a:r>
              <a:rPr lang="cs-CZ" sz="2800" dirty="0">
                <a:solidFill>
                  <a:srgbClr val="FF3300"/>
                </a:solidFill>
              </a:rPr>
              <a:t>s</a:t>
            </a:r>
            <a:r>
              <a:rPr lang="cs-CZ" sz="2800" dirty="0" smtClean="0">
                <a:solidFill>
                  <a:srgbClr val="FF3300"/>
                </a:solidFill>
              </a:rPr>
              <a:t>e zdobí stuhou.</a:t>
            </a:r>
          </a:p>
          <a:p>
            <a:r>
              <a:rPr lang="cs-CZ" sz="2800" dirty="0" smtClean="0">
                <a:solidFill>
                  <a:srgbClr val="FF3300"/>
                </a:solidFill>
              </a:rPr>
              <a:t> </a:t>
            </a:r>
            <a:endParaRPr lang="cs-CZ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473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548680"/>
            <a:ext cx="5139548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D60093"/>
                </a:solidFill>
              </a:rPr>
              <a:t>Látkové klobouky se dělí na: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FFC000"/>
                </a:solidFill>
              </a:rPr>
              <a:t>l</a:t>
            </a:r>
            <a:r>
              <a:rPr lang="cs-CZ" sz="2800" dirty="0" smtClean="0">
                <a:solidFill>
                  <a:srgbClr val="FFC000"/>
                </a:solidFill>
              </a:rPr>
              <a:t>etní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00B0F0"/>
                </a:solidFill>
              </a:rPr>
              <a:t>z</a:t>
            </a:r>
            <a:r>
              <a:rPr lang="cs-CZ" sz="2800" dirty="0" smtClean="0">
                <a:solidFill>
                  <a:srgbClr val="00B0F0"/>
                </a:solidFill>
              </a:rPr>
              <a:t>imní </a:t>
            </a:r>
          </a:p>
          <a:p>
            <a:pPr marL="457200" indent="-457200">
              <a:buFont typeface="Courier New" pitchFamily="49" charset="0"/>
              <a:buChar char="o"/>
            </a:pPr>
            <a:endParaRPr lang="cs-CZ" sz="2800" dirty="0">
              <a:solidFill>
                <a:srgbClr val="00B0F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cs-CZ" sz="2800" dirty="0">
                <a:solidFill>
                  <a:srgbClr val="FF6600"/>
                </a:solidFill>
              </a:rPr>
              <a:t>p</a:t>
            </a:r>
            <a:r>
              <a:rPr lang="cs-CZ" sz="2800" dirty="0" smtClean="0">
                <a:solidFill>
                  <a:srgbClr val="FF6600"/>
                </a:solidFill>
              </a:rPr>
              <a:t>odle použití na: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CC00CC"/>
                </a:solidFill>
              </a:rPr>
              <a:t>v</a:t>
            </a:r>
            <a:r>
              <a:rPr lang="cs-CZ" sz="2800" dirty="0" smtClean="0">
                <a:solidFill>
                  <a:srgbClr val="CC00CC"/>
                </a:solidFill>
              </a:rPr>
              <a:t>ycházkové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009900"/>
                </a:solidFill>
              </a:rPr>
              <a:t>s</a:t>
            </a:r>
            <a:r>
              <a:rPr lang="cs-CZ" sz="2800" dirty="0" smtClean="0">
                <a:solidFill>
                  <a:srgbClr val="009900"/>
                </a:solidFill>
              </a:rPr>
              <a:t>polečenské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660066"/>
                </a:solidFill>
              </a:rPr>
              <a:t>p</a:t>
            </a:r>
            <a:r>
              <a:rPr lang="cs-CZ" sz="2800" dirty="0" smtClean="0">
                <a:solidFill>
                  <a:srgbClr val="660066"/>
                </a:solidFill>
              </a:rPr>
              <a:t>lážové 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rgbClr val="FF0000"/>
                </a:solidFill>
              </a:rPr>
              <a:t>s</a:t>
            </a:r>
            <a:r>
              <a:rPr lang="cs-CZ" sz="2800" dirty="0" smtClean="0">
                <a:solidFill>
                  <a:srgbClr val="FF0000"/>
                </a:solidFill>
              </a:rPr>
              <a:t>muteční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chemeClr val="bg2">
                    <a:lumMod val="50000"/>
                  </a:schemeClr>
                </a:solidFill>
              </a:rPr>
              <a:t>s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</a:rPr>
              <a:t>portovní 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cs-CZ" sz="2800" dirty="0">
                <a:solidFill>
                  <a:schemeClr val="accent3">
                    <a:lumMod val="75000"/>
                  </a:schemeClr>
                </a:solidFill>
              </a:rPr>
              <a:t>s</a:t>
            </a:r>
            <a:r>
              <a:rPr lang="cs-CZ" sz="2800" dirty="0" smtClean="0">
                <a:solidFill>
                  <a:schemeClr val="accent3">
                    <a:lumMod val="75000"/>
                  </a:schemeClr>
                </a:solidFill>
              </a:rPr>
              <a:t>vatební</a:t>
            </a:r>
          </a:p>
          <a:p>
            <a:pPr marL="457200" indent="-457200">
              <a:buFont typeface="Courier New" pitchFamily="49" charset="0"/>
              <a:buChar char="o"/>
            </a:pPr>
            <a:endParaRPr lang="cs-CZ" sz="2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232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01855" y="617921"/>
            <a:ext cx="8706230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Slaměné klobouky</a:t>
            </a:r>
          </a:p>
          <a:p>
            <a:endParaRPr lang="cs-CZ" sz="2800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Materiál:</a:t>
            </a:r>
          </a:p>
          <a:p>
            <a:r>
              <a:rPr lang="cs-CZ" sz="2800" dirty="0">
                <a:solidFill>
                  <a:srgbClr val="FF9900"/>
                </a:solidFill>
              </a:rPr>
              <a:t>	</a:t>
            </a:r>
            <a:r>
              <a:rPr lang="cs-CZ" sz="2800" dirty="0" smtClean="0">
                <a:solidFill>
                  <a:srgbClr val="009900"/>
                </a:solidFill>
              </a:rPr>
              <a:t>* sisal</a:t>
            </a:r>
          </a:p>
          <a:p>
            <a:r>
              <a:rPr lang="cs-CZ" sz="2800" dirty="0">
                <a:solidFill>
                  <a:srgbClr val="FF9900"/>
                </a:solidFill>
              </a:rPr>
              <a:t>	</a:t>
            </a:r>
            <a:r>
              <a:rPr lang="cs-CZ" sz="2800" dirty="0" smtClean="0">
                <a:solidFill>
                  <a:srgbClr val="D60093"/>
                </a:solidFill>
              </a:rPr>
              <a:t>* obilná nebo rýžová sláma</a:t>
            </a:r>
          </a:p>
          <a:p>
            <a:r>
              <a:rPr lang="cs-CZ" sz="2800" dirty="0">
                <a:solidFill>
                  <a:srgbClr val="FF9900"/>
                </a:solidFill>
              </a:rPr>
              <a:t>	</a:t>
            </a:r>
            <a:r>
              <a:rPr lang="cs-CZ" sz="2800" dirty="0" smtClean="0">
                <a:solidFill>
                  <a:srgbClr val="FF0000"/>
                </a:solidFill>
              </a:rPr>
              <a:t>* bambus</a:t>
            </a:r>
          </a:p>
          <a:p>
            <a:r>
              <a:rPr lang="cs-CZ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cs-CZ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* rákos</a:t>
            </a:r>
          </a:p>
          <a:p>
            <a:r>
              <a:rPr lang="cs-CZ" sz="2800" dirty="0">
                <a:solidFill>
                  <a:srgbClr val="FF9900"/>
                </a:solidFill>
              </a:rPr>
              <a:t>	</a:t>
            </a:r>
            <a:r>
              <a:rPr lang="cs-CZ" sz="2800" dirty="0" smtClean="0">
                <a:solidFill>
                  <a:srgbClr val="33CC33"/>
                </a:solidFill>
              </a:rPr>
              <a:t>* </a:t>
            </a:r>
            <a:r>
              <a:rPr lang="cs-CZ" sz="2800" dirty="0" err="1" smtClean="0">
                <a:solidFill>
                  <a:srgbClr val="33CC33"/>
                </a:solidFill>
              </a:rPr>
              <a:t>pedig</a:t>
            </a:r>
            <a:endParaRPr lang="cs-CZ" sz="2800" dirty="0" smtClean="0">
              <a:solidFill>
                <a:srgbClr val="33CC33"/>
              </a:solidFill>
            </a:endParaRPr>
          </a:p>
          <a:p>
            <a:endParaRPr lang="cs-CZ" sz="2800" dirty="0">
              <a:solidFill>
                <a:srgbClr val="33CC33"/>
              </a:solidFill>
            </a:endParaRPr>
          </a:p>
          <a:p>
            <a:r>
              <a:rPr lang="cs-CZ" sz="2800" dirty="0" smtClean="0">
                <a:solidFill>
                  <a:srgbClr val="CC0000"/>
                </a:solidFill>
              </a:rPr>
              <a:t>Protože jde o letní zboží, nepodšívají se, některé</a:t>
            </a:r>
          </a:p>
          <a:p>
            <a:r>
              <a:rPr lang="cs-CZ" sz="2800" dirty="0">
                <a:solidFill>
                  <a:srgbClr val="CC0000"/>
                </a:solidFill>
              </a:rPr>
              <a:t>s</a:t>
            </a:r>
            <a:r>
              <a:rPr lang="cs-CZ" sz="2800" dirty="0" smtClean="0">
                <a:solidFill>
                  <a:srgbClr val="CC0000"/>
                </a:solidFill>
              </a:rPr>
              <a:t>e bohatě zdobí.</a:t>
            </a:r>
          </a:p>
          <a:p>
            <a:endParaRPr lang="cs-CZ" sz="2800" dirty="0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520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92696"/>
            <a:ext cx="820128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Pletené klobouky</a:t>
            </a:r>
          </a:p>
          <a:p>
            <a:endParaRPr lang="cs-CZ" sz="2800" dirty="0" smtClean="0">
              <a:solidFill>
                <a:srgbClr val="9966FF"/>
              </a:solidFill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Vyrábí se z lýka, </a:t>
            </a:r>
            <a:r>
              <a:rPr lang="cs-CZ" sz="2800" dirty="0" err="1" smtClean="0">
                <a:solidFill>
                  <a:srgbClr val="FF0000"/>
                </a:solidFill>
              </a:rPr>
              <a:t>fibrolantu</a:t>
            </a:r>
            <a:r>
              <a:rPr lang="cs-CZ" sz="2800" dirty="0" smtClean="0">
                <a:solidFill>
                  <a:srgbClr val="FF0000"/>
                </a:solidFill>
              </a:rPr>
              <a:t>, kukuřičného šustí</a:t>
            </a:r>
          </a:p>
          <a:p>
            <a:r>
              <a:rPr lang="cs-CZ" sz="2800" dirty="0">
                <a:solidFill>
                  <a:srgbClr val="FF0000"/>
                </a:solidFill>
              </a:rPr>
              <a:t>a</a:t>
            </a:r>
            <a:r>
              <a:rPr lang="cs-CZ" sz="2800" dirty="0" smtClean="0">
                <a:solidFill>
                  <a:srgbClr val="FF0000"/>
                </a:solidFill>
              </a:rPr>
              <a:t> dalších přírodních a syntetických materiálů.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Splétají se přímo do tvaru. 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Požívají se jako letní klobouky.</a:t>
            </a:r>
          </a:p>
          <a:p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Kožené klobouky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Zhotovují se z přírodních materiálů (kozinky,</a:t>
            </a:r>
          </a:p>
          <a:p>
            <a:r>
              <a:rPr lang="cs-CZ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</a:t>
            </a: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epřovice, </a:t>
            </a:r>
            <a:r>
              <a:rPr lang="cs-CZ" sz="28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zámiš</a:t>
            </a:r>
            <a:r>
              <a:rPr lang="cs-CZ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) i umělých usní.</a:t>
            </a:r>
            <a:endParaRPr lang="cs-CZ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cs-CZ" sz="2800" dirty="0">
              <a:solidFill>
                <a:srgbClr val="99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158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92696"/>
            <a:ext cx="838402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Kožešinové klobouky</a:t>
            </a:r>
          </a:p>
          <a:p>
            <a:endParaRPr lang="cs-CZ" sz="2800" dirty="0" smtClean="0">
              <a:solidFill>
                <a:srgbClr val="3333FF"/>
              </a:solidFill>
            </a:endParaRPr>
          </a:p>
          <a:p>
            <a:r>
              <a:rPr lang="cs-CZ" sz="2800" dirty="0" smtClean="0">
                <a:solidFill>
                  <a:srgbClr val="990099"/>
                </a:solidFill>
              </a:rPr>
              <a:t>Šijí se s dlouhovlasých i krátkovlasých kožešin.</a:t>
            </a:r>
          </a:p>
          <a:p>
            <a:r>
              <a:rPr lang="cs-CZ" sz="2800" dirty="0" smtClean="0">
                <a:solidFill>
                  <a:srgbClr val="990099"/>
                </a:solidFill>
              </a:rPr>
              <a:t>Jsou pokrývkou hlavy v zimním období, mají </a:t>
            </a:r>
          </a:p>
          <a:p>
            <a:r>
              <a:rPr lang="cs-CZ" sz="2800" dirty="0" smtClean="0">
                <a:solidFill>
                  <a:srgbClr val="990099"/>
                </a:solidFill>
              </a:rPr>
              <a:t>Různé tvary </a:t>
            </a:r>
            <a:r>
              <a:rPr lang="cs-CZ" sz="2800" dirty="0">
                <a:solidFill>
                  <a:srgbClr val="990099"/>
                </a:solidFill>
              </a:rPr>
              <a:t>p</a:t>
            </a:r>
            <a:r>
              <a:rPr lang="cs-CZ" sz="2800" dirty="0" smtClean="0">
                <a:solidFill>
                  <a:srgbClr val="990099"/>
                </a:solidFill>
              </a:rPr>
              <a:t>rovedení.</a:t>
            </a:r>
          </a:p>
          <a:p>
            <a:endParaRPr lang="cs-CZ" sz="2800" dirty="0">
              <a:solidFill>
                <a:srgbClr val="990099"/>
              </a:solidFill>
            </a:endParaRPr>
          </a:p>
          <a:p>
            <a:endParaRPr lang="cs-CZ" sz="2800" dirty="0">
              <a:solidFill>
                <a:srgbClr val="990099"/>
              </a:solidFill>
            </a:endParaRPr>
          </a:p>
          <a:p>
            <a:endParaRPr lang="cs-CZ" sz="28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129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437</TotalTime>
  <Words>409</Words>
  <Application>Microsoft Office PowerPoint</Application>
  <PresentationFormat>Předvádění na obrazovce (4:3)</PresentationFormat>
  <Paragraphs>138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Uzivatel</cp:lastModifiedBy>
  <cp:revision>27</cp:revision>
  <cp:lastPrinted>2012-08-29T09:06:59Z</cp:lastPrinted>
  <dcterms:created xsi:type="dcterms:W3CDTF">2012-08-27T10:19:28Z</dcterms:created>
  <dcterms:modified xsi:type="dcterms:W3CDTF">2013-06-03T19:03:33Z</dcterms:modified>
</cp:coreProperties>
</file>