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6600FF"/>
    <a:srgbClr val="808000"/>
    <a:srgbClr val="D60093"/>
    <a:srgbClr val="CC9900"/>
    <a:srgbClr val="CC0000"/>
    <a:srgbClr val="9966FF"/>
    <a:srgbClr val="FF9933"/>
    <a:srgbClr val="99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28.5.2013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VY_52_INOVACE_ZBO2_5864HO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20.5.2013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Osobní prádlo, hygienické zboží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65312" y="393675"/>
            <a:ext cx="3700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D60093"/>
                </a:solidFill>
              </a:rPr>
              <a:t>Velikostní sortiment</a:t>
            </a:r>
            <a:endParaRPr lang="cs-CZ" sz="2800" b="1" i="1" dirty="0">
              <a:solidFill>
                <a:srgbClr val="D60093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377843"/>
              </p:ext>
            </p:extLst>
          </p:nvPr>
        </p:nvGraphicFramePr>
        <p:xfrm>
          <a:off x="827584" y="1412776"/>
          <a:ext cx="7056784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6000"/>
                <a:gridCol w="1016000"/>
                <a:gridCol w="1016000"/>
                <a:gridCol w="1296144"/>
                <a:gridCol w="1224136"/>
                <a:gridCol w="14885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 XS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38-40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42-44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46-48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50-52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54-56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58-60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41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82769"/>
            <a:ext cx="8845691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OŠETŘOVÁNÍ PRÁDLA</a:t>
            </a:r>
          </a:p>
          <a:p>
            <a:endParaRPr lang="cs-CZ" sz="40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>
                <a:solidFill>
                  <a:srgbClr val="FF5050"/>
                </a:solidFill>
              </a:rPr>
              <a:t>V</a:t>
            </a:r>
            <a:r>
              <a:rPr lang="cs-CZ" sz="2800" dirty="0" smtClean="0">
                <a:solidFill>
                  <a:srgbClr val="FF5050"/>
                </a:solidFill>
              </a:rPr>
              <a:t>eškeré prádlo musí být hygienicky nezávadné.</a:t>
            </a:r>
          </a:p>
          <a:p>
            <a:r>
              <a:rPr lang="cs-CZ" sz="2800" dirty="0" smtClean="0">
                <a:solidFill>
                  <a:srgbClr val="FF5050"/>
                </a:solidFill>
              </a:rPr>
              <a:t>Materiály jsou voleny tak, aby se mohly snadno </a:t>
            </a:r>
          </a:p>
          <a:p>
            <a:r>
              <a:rPr lang="cs-CZ" sz="2800" dirty="0">
                <a:solidFill>
                  <a:srgbClr val="FF5050"/>
                </a:solidFill>
              </a:rPr>
              <a:t>p</a:t>
            </a:r>
            <a:r>
              <a:rPr lang="cs-CZ" sz="2800" dirty="0" smtClean="0">
                <a:solidFill>
                  <a:srgbClr val="FF5050"/>
                </a:solidFill>
              </a:rPr>
              <a:t>rát, nemusely se žehlit.</a:t>
            </a:r>
          </a:p>
          <a:p>
            <a:endParaRPr lang="cs-CZ" sz="2800" dirty="0">
              <a:solidFill>
                <a:srgbClr val="D60093"/>
              </a:solidFill>
            </a:endParaRPr>
          </a:p>
          <a:p>
            <a:r>
              <a:rPr lang="cs-CZ" sz="2800" dirty="0" smtClean="0">
                <a:solidFill>
                  <a:srgbClr val="C00000"/>
                </a:solidFill>
              </a:rPr>
              <a:t>Při zkoušení prádla se musí dodržovat hygienické</a:t>
            </a:r>
          </a:p>
          <a:p>
            <a:r>
              <a:rPr lang="cs-CZ" sz="2800" dirty="0">
                <a:solidFill>
                  <a:srgbClr val="C00000"/>
                </a:solidFill>
              </a:rPr>
              <a:t>p</a:t>
            </a:r>
            <a:r>
              <a:rPr lang="cs-CZ" sz="2800" dirty="0" smtClean="0">
                <a:solidFill>
                  <a:srgbClr val="C00000"/>
                </a:solidFill>
              </a:rPr>
              <a:t>ředpisy – kalhotky, slipy, trenýrky, košilky, </a:t>
            </a:r>
          </a:p>
          <a:p>
            <a:r>
              <a:rPr lang="cs-CZ" sz="2800" dirty="0">
                <a:solidFill>
                  <a:srgbClr val="C00000"/>
                </a:solidFill>
              </a:rPr>
              <a:t>p</a:t>
            </a:r>
            <a:r>
              <a:rPr lang="cs-CZ" sz="2800" dirty="0" smtClean="0">
                <a:solidFill>
                  <a:srgbClr val="C00000"/>
                </a:solidFill>
              </a:rPr>
              <a:t>yžama se nezkouší.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904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45631"/>
            <a:ext cx="861165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OTÁZKY K OPAKOVÁNÍ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C00000"/>
                </a:solidFill>
              </a:rPr>
              <a:t>Jaký materiál se nejčastěji používá na prádlo?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6600FF"/>
                </a:solidFill>
              </a:rPr>
              <a:t>Podle čeho dělíme pánské košile?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Jak určujeme velikost pánské košile?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808000"/>
                </a:solidFill>
              </a:rPr>
              <a:t>Jak určujeme velikost pánského a dámského</a:t>
            </a:r>
          </a:p>
          <a:p>
            <a:r>
              <a:rPr lang="cs-CZ" sz="2800" dirty="0">
                <a:solidFill>
                  <a:srgbClr val="808000"/>
                </a:solidFill>
              </a:rPr>
              <a:t> </a:t>
            </a:r>
            <a:r>
              <a:rPr lang="cs-CZ" sz="2800" dirty="0" smtClean="0">
                <a:solidFill>
                  <a:srgbClr val="808000"/>
                </a:solidFill>
              </a:rPr>
              <a:t>    prádla?</a:t>
            </a:r>
          </a:p>
          <a:p>
            <a:r>
              <a:rPr lang="cs-CZ" sz="2800" dirty="0" smtClean="0">
                <a:solidFill>
                  <a:srgbClr val="FF5050"/>
                </a:solidFill>
              </a:rPr>
              <a:t>5. Které výrobky řadíme mezi dámské prádlo?</a:t>
            </a:r>
          </a:p>
          <a:p>
            <a:r>
              <a:rPr lang="cs-CZ" sz="2800" dirty="0" smtClean="0">
                <a:solidFill>
                  <a:srgbClr val="6600FF"/>
                </a:solidFill>
              </a:rPr>
              <a:t>6. Jaké jsou požadavky na ošetřování prádla?</a:t>
            </a:r>
          </a:p>
          <a:p>
            <a:pPr marL="514350" indent="-514350">
              <a:buAutoNum type="arabicPeriod"/>
            </a:pP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6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5656" y="548680"/>
            <a:ext cx="5692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OSOBNÍ PRÁDLO</a:t>
            </a:r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1478867"/>
            <a:ext cx="913102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Osobní prádlo je spodní oděv používaný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pro osobní potřebu.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K výrobě se používají tkaniny s hladkým povrchem,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jemné, pružné, prodyšné, v různých barvách.</a:t>
            </a:r>
          </a:p>
          <a:p>
            <a:r>
              <a:rPr lang="cs-CZ" sz="2800" dirty="0" smtClean="0">
                <a:solidFill>
                  <a:srgbClr val="33CC33"/>
                </a:solidFill>
              </a:rPr>
              <a:t>Používají se tkaniny bavlněné, hedvábné.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Nejčastěji se používá: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FF0000"/>
                </a:solidFill>
              </a:rPr>
              <a:t>b</a:t>
            </a:r>
            <a:r>
              <a:rPr lang="cs-CZ" sz="2800" dirty="0" smtClean="0">
                <a:solidFill>
                  <a:srgbClr val="FF0000"/>
                </a:solidFill>
              </a:rPr>
              <a:t>archet				- flanel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FF0000"/>
                </a:solidFill>
              </a:rPr>
              <a:t>g</a:t>
            </a:r>
            <a:r>
              <a:rPr lang="cs-CZ" sz="2800" dirty="0" smtClean="0">
                <a:solidFill>
                  <a:srgbClr val="FF0000"/>
                </a:solidFill>
              </a:rPr>
              <a:t>rádl				- košiloviny</a:t>
            </a:r>
          </a:p>
          <a:p>
            <a:pPr marL="457200" indent="-457200">
              <a:buFontTx/>
              <a:buChar char="-"/>
            </a:pPr>
            <a:r>
              <a:rPr lang="cs-CZ" sz="2800" dirty="0" err="1">
                <a:solidFill>
                  <a:srgbClr val="FF0000"/>
                </a:solidFill>
              </a:rPr>
              <a:t>p</a:t>
            </a:r>
            <a:r>
              <a:rPr lang="cs-CZ" sz="2800" dirty="0" err="1" smtClean="0">
                <a:solidFill>
                  <a:srgbClr val="FF0000"/>
                </a:solidFill>
              </a:rPr>
              <a:t>yžamoviny</a:t>
            </a:r>
            <a:r>
              <a:rPr lang="cs-CZ" sz="2800" dirty="0" smtClean="0">
                <a:solidFill>
                  <a:srgbClr val="FF0000"/>
                </a:solidFill>
              </a:rPr>
              <a:t>			- panama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opelín				- šantung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FF0000"/>
                </a:solidFill>
              </a:rPr>
              <a:t>a</a:t>
            </a:r>
            <a:r>
              <a:rPr lang="cs-CZ" sz="2800" dirty="0" smtClean="0">
                <a:solidFill>
                  <a:srgbClr val="FF0000"/>
                </a:solidFill>
              </a:rPr>
              <a:t> další tkaniny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42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51520" y="426150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PÁNSKÉ PRÁDLO</a:t>
            </a:r>
          </a:p>
          <a:p>
            <a:endParaRPr lang="cs-CZ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i="1" dirty="0" smtClean="0">
                <a:solidFill>
                  <a:srgbClr val="00B050"/>
                </a:solidFill>
              </a:rPr>
              <a:t>PÁNSKÉ KOŠILE</a:t>
            </a:r>
          </a:p>
          <a:p>
            <a:r>
              <a:rPr lang="cs-CZ" sz="2800" dirty="0" smtClean="0">
                <a:solidFill>
                  <a:srgbClr val="D60093"/>
                </a:solidFill>
              </a:rPr>
              <a:t>Podle konstrukce dělíme košile na: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ošile klasické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ošile rozhaleny</a:t>
            </a:r>
          </a:p>
          <a:p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rgbClr val="FFC000"/>
                </a:solidFill>
              </a:rPr>
              <a:t>Podle způsobu použití rozdělujeme košile na: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9933"/>
                </a:solidFill>
              </a:rPr>
              <a:t>o</a:t>
            </a:r>
            <a:r>
              <a:rPr lang="cs-CZ" sz="2800" dirty="0" smtClean="0">
                <a:solidFill>
                  <a:srgbClr val="FF9933"/>
                </a:solidFill>
              </a:rPr>
              <a:t>blekové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7030A0"/>
                </a:solidFill>
              </a:rPr>
              <a:t>s</a:t>
            </a:r>
            <a:r>
              <a:rPr lang="cs-CZ" sz="2800" dirty="0" smtClean="0">
                <a:solidFill>
                  <a:srgbClr val="7030A0"/>
                </a:solidFill>
              </a:rPr>
              <a:t>portovní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70C0"/>
                </a:solidFill>
              </a:rPr>
              <a:t>p</a:t>
            </a:r>
            <a:r>
              <a:rPr lang="cs-CZ" sz="2800" dirty="0" smtClean="0">
                <a:solidFill>
                  <a:srgbClr val="0070C0"/>
                </a:solidFill>
              </a:rPr>
              <a:t>racovní</a:t>
            </a:r>
            <a:endParaRPr lang="cs-CZ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0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842089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00000"/>
                </a:solidFill>
              </a:rPr>
              <a:t>V</a:t>
            </a:r>
            <a:r>
              <a:rPr lang="cs-CZ" sz="2800" dirty="0" smtClean="0">
                <a:solidFill>
                  <a:srgbClr val="C00000"/>
                </a:solidFill>
              </a:rPr>
              <a:t>elikost pánských košil respektuje obvod krku,</a:t>
            </a:r>
          </a:p>
          <a:p>
            <a:r>
              <a:rPr lang="cs-CZ" sz="2800" dirty="0">
                <a:solidFill>
                  <a:srgbClr val="C00000"/>
                </a:solidFill>
              </a:rPr>
              <a:t>d</a:t>
            </a:r>
            <a:r>
              <a:rPr lang="cs-CZ" sz="2800" dirty="0" smtClean="0">
                <a:solidFill>
                  <a:srgbClr val="C00000"/>
                </a:solidFill>
              </a:rPr>
              <a:t>élku paže a obvod pasu. </a:t>
            </a:r>
          </a:p>
          <a:p>
            <a:endParaRPr lang="cs-CZ" sz="2800" dirty="0" smtClean="0">
              <a:solidFill>
                <a:srgbClr val="C00000"/>
              </a:solidFill>
            </a:endParaRPr>
          </a:p>
          <a:p>
            <a:r>
              <a:rPr lang="cs-CZ" sz="2800" dirty="0" smtClean="0">
                <a:solidFill>
                  <a:srgbClr val="6600FF"/>
                </a:solidFill>
              </a:rPr>
              <a:t>Vyrábí se ve velikostech podle obvodu krku:</a:t>
            </a:r>
          </a:p>
          <a:p>
            <a:r>
              <a:rPr lang="cs-CZ" sz="2800" dirty="0" smtClean="0">
                <a:solidFill>
                  <a:srgbClr val="6600FF"/>
                </a:solidFill>
              </a:rPr>
              <a:t>35 až 48 cm – po jednom centimetru</a:t>
            </a:r>
          </a:p>
          <a:p>
            <a:endParaRPr lang="cs-CZ" sz="2800" dirty="0" smtClean="0">
              <a:solidFill>
                <a:srgbClr val="6600FF"/>
              </a:solidFill>
            </a:endParaRPr>
          </a:p>
          <a:p>
            <a:r>
              <a:rPr lang="cs-CZ" sz="2800" dirty="0" smtClean="0">
                <a:solidFill>
                  <a:srgbClr val="D60093"/>
                </a:solidFill>
              </a:rPr>
              <a:t>Každá běžná velikost má tři délky rukávu</a:t>
            </a:r>
          </a:p>
          <a:p>
            <a:r>
              <a:rPr lang="cs-CZ" sz="2800" dirty="0">
                <a:solidFill>
                  <a:srgbClr val="D60093"/>
                </a:solidFill>
              </a:rPr>
              <a:t>o</a:t>
            </a:r>
            <a:r>
              <a:rPr lang="cs-CZ" sz="2800" dirty="0" smtClean="0">
                <a:solidFill>
                  <a:srgbClr val="D60093"/>
                </a:solidFill>
              </a:rPr>
              <a:t>značené 1, 2, 3.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1 = kratší rukáv  (62 cm)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2 = delší rukáv   (66 cm)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3 = rukáv zvlášť dlouhý  (69 cm)</a:t>
            </a:r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843211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C00FF"/>
                </a:solidFill>
              </a:rPr>
              <a:t>Obvod pasu má vliv na rozšíření košile, na její</a:t>
            </a:r>
          </a:p>
          <a:p>
            <a:r>
              <a:rPr lang="cs-CZ" sz="2800" dirty="0" smtClean="0">
                <a:solidFill>
                  <a:srgbClr val="CC00FF"/>
                </a:solidFill>
              </a:rPr>
              <a:t>siluetu: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A  = přiléhavá linie – obvod hrudníku je větší</a:t>
            </a: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		než obvod pasu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B  = rovná linie  - obvod hrudníku je stejný</a:t>
            </a:r>
          </a:p>
          <a:p>
            <a:r>
              <a:rPr lang="cs-CZ" sz="2800" dirty="0">
                <a:solidFill>
                  <a:srgbClr val="00B050"/>
                </a:solidFill>
              </a:rPr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		    jako obvod pasu</a:t>
            </a:r>
          </a:p>
          <a:p>
            <a:r>
              <a:rPr lang="cs-CZ" sz="2800" dirty="0" smtClean="0">
                <a:solidFill>
                  <a:srgbClr val="6600FF"/>
                </a:solidFill>
              </a:rPr>
              <a:t>C  = nadměrná velikost – obvod hrudníku </a:t>
            </a:r>
          </a:p>
          <a:p>
            <a:r>
              <a:rPr lang="cs-CZ" sz="2800" dirty="0">
                <a:solidFill>
                  <a:srgbClr val="6600FF"/>
                </a:solidFill>
              </a:rPr>
              <a:t>	</a:t>
            </a:r>
            <a:r>
              <a:rPr lang="cs-CZ" sz="2800" dirty="0" smtClean="0">
                <a:solidFill>
                  <a:srgbClr val="6600FF"/>
                </a:solidFill>
              </a:rPr>
              <a:t>		    je menší než obvod pasu</a:t>
            </a:r>
          </a:p>
          <a:p>
            <a:endParaRPr lang="cs-CZ" sz="2800" dirty="0">
              <a:solidFill>
                <a:srgbClr val="6600FF"/>
              </a:solidFill>
            </a:endParaRPr>
          </a:p>
          <a:p>
            <a:r>
              <a:rPr lang="cs-CZ" sz="2800" dirty="0" smtClean="0">
                <a:solidFill>
                  <a:srgbClr val="D60093"/>
                </a:solidFill>
              </a:rPr>
              <a:t>Příklad značení:</a:t>
            </a:r>
          </a:p>
          <a:p>
            <a:r>
              <a:rPr lang="cs-CZ" sz="2800" dirty="0" smtClean="0">
                <a:solidFill>
                  <a:srgbClr val="993300"/>
                </a:solidFill>
              </a:rPr>
              <a:t>2 39 B  = obvod krku 39 cm, delší rukáv, rovný</a:t>
            </a:r>
          </a:p>
          <a:p>
            <a:r>
              <a:rPr lang="cs-CZ" sz="2800" dirty="0" smtClean="0">
                <a:solidFill>
                  <a:srgbClr val="993300"/>
                </a:solidFill>
              </a:rPr>
              <a:t>		střih.</a:t>
            </a:r>
            <a:endParaRPr lang="cs-CZ" sz="28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7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764704"/>
            <a:ext cx="827822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D60093"/>
                </a:solidFill>
              </a:rPr>
              <a:t>PÁNSKÉ TRENÝRKY</a:t>
            </a:r>
            <a:endParaRPr lang="cs-CZ" sz="2800" dirty="0" smtClean="0">
              <a:solidFill>
                <a:srgbClr val="D60093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Používají se pro rekreační a sportovní účely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i jako spodní prádlo.</a:t>
            </a:r>
          </a:p>
          <a:p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b="1" i="1" dirty="0" smtClean="0">
                <a:solidFill>
                  <a:srgbClr val="6600FF"/>
                </a:solidFill>
              </a:rPr>
              <a:t>PÁNSKÉ SPODKY</a:t>
            </a:r>
          </a:p>
          <a:p>
            <a:r>
              <a:rPr lang="cs-CZ" sz="2800" dirty="0" smtClean="0">
                <a:solidFill>
                  <a:srgbClr val="FF9933"/>
                </a:solidFill>
              </a:rPr>
              <a:t>Vyrábí se z úpletů, jsou krátké (slipy) a dlouhé</a:t>
            </a:r>
          </a:p>
          <a:p>
            <a:r>
              <a:rPr lang="cs-CZ" sz="2800" dirty="0" smtClean="0">
                <a:solidFill>
                  <a:srgbClr val="FF9933"/>
                </a:solidFill>
              </a:rPr>
              <a:t>(pro zimní období).</a:t>
            </a:r>
          </a:p>
          <a:p>
            <a:endParaRPr lang="cs-CZ" sz="2800" dirty="0">
              <a:solidFill>
                <a:srgbClr val="FF9933"/>
              </a:solidFill>
            </a:endParaRPr>
          </a:p>
          <a:p>
            <a:r>
              <a:rPr lang="cs-CZ" sz="2800" b="1" i="1" dirty="0" smtClean="0">
                <a:solidFill>
                  <a:srgbClr val="002060"/>
                </a:solidFill>
              </a:rPr>
              <a:t>PÁNSKÁ PYŽAMA</a:t>
            </a: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Skládají se z kabátku a kalhot, provedení je</a:t>
            </a:r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r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ůzné, podle módy.</a:t>
            </a:r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764704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DÁMSKÉ PRÁDLO</a:t>
            </a:r>
          </a:p>
          <a:p>
            <a:pPr algn="ctr"/>
            <a:endParaRPr lang="cs-CZ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Dámské prádlo rozdělujeme na prádlo: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2800" dirty="0">
                <a:solidFill>
                  <a:srgbClr val="D60093"/>
                </a:solidFill>
              </a:rPr>
              <a:t>s</a:t>
            </a:r>
            <a:r>
              <a:rPr lang="cs-CZ" sz="2800" dirty="0" smtClean="0">
                <a:solidFill>
                  <a:srgbClr val="D60093"/>
                </a:solidFill>
              </a:rPr>
              <a:t>podní – kombiné, košilka, nátělník, kalhotky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2800" dirty="0">
                <a:solidFill>
                  <a:srgbClr val="9966FF"/>
                </a:solidFill>
              </a:rPr>
              <a:t>n</a:t>
            </a:r>
            <a:r>
              <a:rPr lang="cs-CZ" sz="2800" dirty="0" smtClean="0">
                <a:solidFill>
                  <a:srgbClr val="9966FF"/>
                </a:solidFill>
              </a:rPr>
              <a:t>oční – pyžama, noční košile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2800" dirty="0">
                <a:solidFill>
                  <a:srgbClr val="808000"/>
                </a:solidFill>
              </a:rPr>
              <a:t>e</a:t>
            </a:r>
            <a:r>
              <a:rPr lang="cs-CZ" sz="2800" dirty="0" smtClean="0">
                <a:solidFill>
                  <a:srgbClr val="808000"/>
                </a:solidFill>
              </a:rPr>
              <a:t>lastické – podprsenky, bokovky, návleky, 			      podvazkové pásy, korzety</a:t>
            </a:r>
            <a:endParaRPr lang="cs-CZ" sz="4000" dirty="0">
              <a:solidFill>
                <a:srgbClr val="8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4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764704"/>
            <a:ext cx="859722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D60093"/>
                </a:solidFill>
              </a:rPr>
              <a:t>Dámské kombiné</a:t>
            </a:r>
            <a:r>
              <a:rPr lang="cs-CZ" sz="2800" dirty="0" smtClean="0">
                <a:solidFill>
                  <a:srgbClr val="D60093"/>
                </a:solidFill>
              </a:rPr>
              <a:t> – </a:t>
            </a:r>
            <a:r>
              <a:rPr lang="cs-CZ" sz="2800" dirty="0" smtClean="0">
                <a:solidFill>
                  <a:srgbClr val="FF9933"/>
                </a:solidFill>
              </a:rPr>
              <a:t>šije se z úpletů a tkanin,</a:t>
            </a:r>
          </a:p>
          <a:p>
            <a:r>
              <a:rPr lang="cs-CZ" sz="2800" dirty="0">
                <a:solidFill>
                  <a:srgbClr val="FF9933"/>
                </a:solidFill>
              </a:rPr>
              <a:t>t</a:t>
            </a:r>
            <a:r>
              <a:rPr lang="cs-CZ" sz="2800" dirty="0" smtClean="0">
                <a:solidFill>
                  <a:srgbClr val="FF9933"/>
                </a:solidFill>
              </a:rPr>
              <a:t>varové řešení je podmíněné módě.</a:t>
            </a:r>
          </a:p>
          <a:p>
            <a:endParaRPr lang="cs-CZ" sz="2800" dirty="0">
              <a:solidFill>
                <a:srgbClr val="FF9933"/>
              </a:solidFill>
            </a:endParaRPr>
          </a:p>
          <a:p>
            <a:r>
              <a:rPr lang="cs-CZ" sz="2800" b="1" i="1" dirty="0" smtClean="0">
                <a:solidFill>
                  <a:srgbClr val="9966FF"/>
                </a:solidFill>
              </a:rPr>
              <a:t>Dámské noční košile –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liší se délkou košile 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a rukávu, střihem,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č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leněním, zdobením.</a:t>
            </a:r>
          </a:p>
          <a:p>
            <a:endParaRPr lang="cs-CZ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b="1" i="1" dirty="0" smtClean="0">
                <a:solidFill>
                  <a:srgbClr val="D60093"/>
                </a:solidFill>
              </a:rPr>
              <a:t>Dámská pyžama – </a:t>
            </a:r>
            <a:r>
              <a:rPr lang="cs-CZ" sz="2800" dirty="0" smtClean="0">
                <a:solidFill>
                  <a:srgbClr val="FF5050"/>
                </a:solidFill>
              </a:rPr>
              <a:t>skládají se z kalhot a horního</a:t>
            </a:r>
          </a:p>
          <a:p>
            <a:r>
              <a:rPr lang="cs-CZ" sz="2800" dirty="0" smtClean="0">
                <a:solidFill>
                  <a:srgbClr val="FF5050"/>
                </a:solidFill>
              </a:rPr>
              <a:t>dílu, který se řídí módou. Kalhoty mají různou </a:t>
            </a:r>
          </a:p>
          <a:p>
            <a:r>
              <a:rPr lang="cs-CZ" sz="2800" dirty="0">
                <a:solidFill>
                  <a:srgbClr val="FF5050"/>
                </a:solidFill>
              </a:rPr>
              <a:t>d</a:t>
            </a:r>
            <a:r>
              <a:rPr lang="cs-CZ" sz="2800" dirty="0" smtClean="0">
                <a:solidFill>
                  <a:srgbClr val="FF5050"/>
                </a:solidFill>
              </a:rPr>
              <a:t>élku. </a:t>
            </a:r>
          </a:p>
          <a:p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3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934" y="1052736"/>
            <a:ext cx="904606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>
                <a:solidFill>
                  <a:srgbClr val="CC0000"/>
                </a:solidFill>
              </a:rPr>
              <a:t>Dámské </a:t>
            </a:r>
            <a:r>
              <a:rPr lang="cs-CZ" sz="2800" b="1" i="1" dirty="0">
                <a:solidFill>
                  <a:schemeClr val="accent2">
                    <a:lumMod val="75000"/>
                  </a:schemeClr>
                </a:solidFill>
              </a:rPr>
              <a:t>zástěry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cs-CZ" sz="2800" dirty="0">
                <a:solidFill>
                  <a:srgbClr val="CC9900"/>
                </a:solidFill>
              </a:rPr>
              <a:t>podle tvaru dělíme zástěry na</a:t>
            </a:r>
            <a:r>
              <a:rPr lang="cs-CZ" sz="2800" dirty="0" smtClean="0">
                <a:solidFill>
                  <a:srgbClr val="CC9900"/>
                </a:solidFill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D60093"/>
                </a:solidFill>
              </a:rPr>
              <a:t>z</a:t>
            </a:r>
            <a:r>
              <a:rPr lang="cs-CZ" sz="2800" dirty="0" smtClean="0">
                <a:solidFill>
                  <a:srgbClr val="D60093"/>
                </a:solidFill>
              </a:rPr>
              <a:t>ástěry pasové – připevňují se v pase, chrání</a:t>
            </a:r>
          </a:p>
          <a:p>
            <a:r>
              <a:rPr lang="cs-CZ" sz="2800" dirty="0">
                <a:solidFill>
                  <a:srgbClr val="D60093"/>
                </a:solidFill>
              </a:rPr>
              <a:t>	</a:t>
            </a:r>
            <a:r>
              <a:rPr lang="cs-CZ" sz="2800" dirty="0" smtClean="0">
                <a:solidFill>
                  <a:srgbClr val="D60093"/>
                </a:solidFill>
              </a:rPr>
              <a:t>		      sukňovou část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5050"/>
                </a:solidFill>
              </a:rPr>
              <a:t>z</a:t>
            </a:r>
            <a:r>
              <a:rPr lang="cs-CZ" sz="2800" dirty="0" smtClean="0">
                <a:solidFill>
                  <a:srgbClr val="FF5050"/>
                </a:solidFill>
              </a:rPr>
              <a:t>ástěry šlové – připevňují se v pase a náprsenku</a:t>
            </a:r>
          </a:p>
          <a:p>
            <a:r>
              <a:rPr lang="cs-CZ" sz="2800" dirty="0">
                <a:solidFill>
                  <a:srgbClr val="FF5050"/>
                </a:solidFill>
              </a:rPr>
              <a:t>	</a:t>
            </a:r>
            <a:r>
              <a:rPr lang="cs-CZ" sz="2800" dirty="0" smtClean="0">
                <a:solidFill>
                  <a:srgbClr val="FF5050"/>
                </a:solidFill>
              </a:rPr>
              <a:t>		   přidržují šle</a:t>
            </a:r>
            <a:endParaRPr lang="cs-CZ" sz="2800" dirty="0">
              <a:solidFill>
                <a:srgbClr val="D60093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6600FF"/>
                </a:solidFill>
              </a:rPr>
              <a:t>z</a:t>
            </a:r>
            <a:r>
              <a:rPr lang="cs-CZ" sz="2800" dirty="0" smtClean="0">
                <a:solidFill>
                  <a:srgbClr val="6600FF"/>
                </a:solidFill>
              </a:rPr>
              <a:t>ástěry šatové – svým střihem připomínají </a:t>
            </a:r>
          </a:p>
          <a:p>
            <a:r>
              <a:rPr lang="cs-CZ" sz="2800" dirty="0">
                <a:solidFill>
                  <a:srgbClr val="6600FF"/>
                </a:solidFill>
              </a:rPr>
              <a:t>	</a:t>
            </a:r>
            <a:r>
              <a:rPr lang="cs-CZ" sz="2800" dirty="0" smtClean="0">
                <a:solidFill>
                  <a:srgbClr val="6600FF"/>
                </a:solidFill>
              </a:rPr>
              <a:t>		     letní šaty většinou bez rukávů</a:t>
            </a:r>
          </a:p>
          <a:p>
            <a:endParaRPr lang="cs-CZ" sz="2800" dirty="0">
              <a:solidFill>
                <a:srgbClr val="6600FF"/>
              </a:solidFill>
            </a:endParaRPr>
          </a:p>
          <a:p>
            <a:endParaRPr lang="cs-CZ" sz="28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8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433</TotalTime>
  <Words>429</Words>
  <Application>Microsoft Office PowerPoint</Application>
  <PresentationFormat>Předvádění na obrazovce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Uzivatel</cp:lastModifiedBy>
  <cp:revision>28</cp:revision>
  <cp:lastPrinted>2012-08-29T09:06:59Z</cp:lastPrinted>
  <dcterms:created xsi:type="dcterms:W3CDTF">2012-08-27T10:19:28Z</dcterms:created>
  <dcterms:modified xsi:type="dcterms:W3CDTF">2013-05-28T09:48:54Z</dcterms:modified>
</cp:coreProperties>
</file>