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6633"/>
    <a:srgbClr val="6600CC"/>
    <a:srgbClr val="FF00FF"/>
    <a:srgbClr val="FF3300"/>
    <a:srgbClr val="990000"/>
    <a:srgbClr val="FF3399"/>
    <a:srgbClr val="9900CC"/>
    <a:srgbClr val="66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3" d="100"/>
          <a:sy n="63" d="100"/>
        </p:scale>
        <p:origin x="-13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VY_52_INOVACE_ZBO2_5964HO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22.5.2013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Kožešiny, charakteristika, druhy kožešin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28574" y="404664"/>
            <a:ext cx="3486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KOŽEŠINY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0519" y="1499486"/>
            <a:ext cx="824296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KOŽEŠINA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7030A0"/>
                </a:solidFill>
              </a:rPr>
              <a:t>je vyčiněná kůže zvířat i se srstí. 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Vyčiněním se mění původní vlastnosti zvířecí</a:t>
            </a:r>
          </a:p>
          <a:p>
            <a:r>
              <a:rPr lang="cs-CZ" sz="2800" dirty="0">
                <a:solidFill>
                  <a:srgbClr val="7030A0"/>
                </a:solidFill>
              </a:rPr>
              <a:t>k</a:t>
            </a:r>
            <a:r>
              <a:rPr lang="cs-CZ" sz="2800" dirty="0" smtClean="0">
                <a:solidFill>
                  <a:srgbClr val="7030A0"/>
                </a:solidFill>
              </a:rPr>
              <a:t>ůže. </a:t>
            </a:r>
          </a:p>
          <a:p>
            <a:endParaRPr lang="cs-CZ" sz="2800" dirty="0" smtClean="0">
              <a:solidFill>
                <a:srgbClr val="7030A0"/>
              </a:solidFill>
            </a:endParaRPr>
          </a:p>
          <a:p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kožešinové kožky</a:t>
            </a:r>
            <a:endParaRPr lang="cs-CZ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FF0066"/>
                </a:solidFill>
              </a:rPr>
              <a:t>Kožešinová kožka se skládá z vlastní kůže</a:t>
            </a:r>
          </a:p>
          <a:p>
            <a:r>
              <a:rPr lang="cs-CZ" sz="2800" dirty="0" smtClean="0">
                <a:solidFill>
                  <a:srgbClr val="FF0066"/>
                </a:solidFill>
              </a:rPr>
              <a:t>(tzv. řemene) a vrstvy chlupů (kožešinová</a:t>
            </a:r>
          </a:p>
          <a:p>
            <a:r>
              <a:rPr lang="cs-CZ" sz="2800" dirty="0">
                <a:solidFill>
                  <a:srgbClr val="FF0066"/>
                </a:solidFill>
              </a:rPr>
              <a:t>s</a:t>
            </a:r>
            <a:r>
              <a:rPr lang="cs-CZ" sz="2800" dirty="0" smtClean="0">
                <a:solidFill>
                  <a:srgbClr val="FF0066"/>
                </a:solidFill>
              </a:rPr>
              <a:t>rst).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Třebaže se u kožešin nejvíce cení srst, řemen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u</a:t>
            </a:r>
            <a:r>
              <a:rPr lang="cs-CZ" sz="2800" dirty="0" smtClean="0">
                <a:solidFill>
                  <a:srgbClr val="00B050"/>
                </a:solidFill>
              </a:rPr>
              <a:t>rčuje pevnost, tažnost, vláčnost, hmotnost.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44974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>
                <a:solidFill>
                  <a:srgbClr val="9900CC"/>
                </a:solidFill>
              </a:rPr>
              <a:t>Hustota srsti</a:t>
            </a:r>
            <a:r>
              <a:rPr lang="cs-CZ" sz="2800" dirty="0" smtClean="0">
                <a:solidFill>
                  <a:srgbClr val="9900CC"/>
                </a:solidFill>
              </a:rPr>
              <a:t> se řídí podle druhu, pohlaví, stáří,</a:t>
            </a:r>
          </a:p>
          <a:p>
            <a:r>
              <a:rPr lang="cs-CZ" sz="2800" dirty="0">
                <a:solidFill>
                  <a:srgbClr val="9900CC"/>
                </a:solidFill>
              </a:rPr>
              <a:t>r</a:t>
            </a:r>
            <a:r>
              <a:rPr lang="cs-CZ" sz="2800" dirty="0" smtClean="0">
                <a:solidFill>
                  <a:srgbClr val="9900CC"/>
                </a:solidFill>
              </a:rPr>
              <a:t>očního období a celkového stavu zvířete.</a:t>
            </a:r>
          </a:p>
          <a:p>
            <a:endParaRPr lang="cs-CZ" sz="2800" dirty="0">
              <a:solidFill>
                <a:srgbClr val="9900CC"/>
              </a:solidFill>
            </a:endParaRPr>
          </a:p>
          <a:p>
            <a:r>
              <a:rPr lang="cs-CZ" sz="2800" dirty="0" smtClean="0">
                <a:solidFill>
                  <a:srgbClr val="FF0066"/>
                </a:solidFill>
              </a:rPr>
              <a:t>Chlupy se dělí na: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esíky -  delší, tvrdší a rovné chlupy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odsada – jemnější, kratší chlupy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Základní vlastnosti kožešinové srsti jsou: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* délka chlupů			* hustota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* tvar chlupů			* lesk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* zabarvení			* omak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* plstivost				* pružnost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* hydroskopičnost		* tepelná izolačnost</a:t>
            </a: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0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57478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Kožešinová zvířata</a:t>
            </a:r>
          </a:p>
          <a:p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6600FF"/>
                </a:solidFill>
              </a:rPr>
              <a:t>Kožešnicky významné jsou kožky savců, a to </a:t>
            </a:r>
          </a:p>
          <a:p>
            <a:r>
              <a:rPr lang="cs-CZ" sz="2800" dirty="0" smtClean="0">
                <a:solidFill>
                  <a:srgbClr val="6600FF"/>
                </a:solidFill>
              </a:rPr>
              <a:t>především z těchto řádů: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dirty="0">
                <a:solidFill>
                  <a:schemeClr val="accent2">
                    <a:lumMod val="75000"/>
                  </a:schemeClr>
                </a:solidFill>
              </a:rPr>
              <a:t>š</a:t>
            </a:r>
            <a:r>
              <a:rPr lang="cs-CZ" sz="2800" b="1" i="1" dirty="0" smtClean="0">
                <a:solidFill>
                  <a:schemeClr val="accent2">
                    <a:lumMod val="75000"/>
                  </a:schemeClr>
                </a:solidFill>
              </a:rPr>
              <a:t>elmy –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cibetka, fretky, kočka, liška, sobol, 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                vydra, pes aj.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dirty="0">
                <a:solidFill>
                  <a:srgbClr val="666633"/>
                </a:solidFill>
              </a:rPr>
              <a:t>z</a:t>
            </a:r>
            <a:r>
              <a:rPr lang="cs-CZ" sz="2800" b="1" i="1" dirty="0" smtClean="0">
                <a:solidFill>
                  <a:srgbClr val="666633"/>
                </a:solidFill>
              </a:rPr>
              <a:t>ajíci –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králík domácí a divoký, zajíc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dirty="0">
                <a:solidFill>
                  <a:srgbClr val="9900CC"/>
                </a:solidFill>
              </a:rPr>
              <a:t>h</a:t>
            </a:r>
            <a:r>
              <a:rPr lang="cs-CZ" sz="2800" b="1" i="1" dirty="0" smtClean="0">
                <a:solidFill>
                  <a:srgbClr val="9900CC"/>
                </a:solidFill>
              </a:rPr>
              <a:t>lodavci – </a:t>
            </a:r>
            <a:r>
              <a:rPr lang="cs-CZ" sz="2800" dirty="0" smtClean="0">
                <a:solidFill>
                  <a:srgbClr val="00B050"/>
                </a:solidFill>
              </a:rPr>
              <a:t>bobr, činčila, nutrie, ondatra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dirty="0">
                <a:solidFill>
                  <a:srgbClr val="0066FF"/>
                </a:solidFill>
              </a:rPr>
              <a:t>v</a:t>
            </a:r>
            <a:r>
              <a:rPr lang="cs-CZ" sz="2800" b="1" i="1" dirty="0" smtClean="0">
                <a:solidFill>
                  <a:srgbClr val="0066FF"/>
                </a:solidFill>
              </a:rPr>
              <a:t>ačnatci – </a:t>
            </a:r>
            <a:r>
              <a:rPr lang="cs-CZ" sz="2800" dirty="0" smtClean="0">
                <a:solidFill>
                  <a:srgbClr val="FF3399"/>
                </a:solidFill>
              </a:rPr>
              <a:t>vačice </a:t>
            </a:r>
            <a:r>
              <a:rPr lang="cs-CZ" sz="2800" dirty="0" err="1" smtClean="0">
                <a:solidFill>
                  <a:srgbClr val="FF3399"/>
                </a:solidFill>
              </a:rPr>
              <a:t>opossus</a:t>
            </a:r>
            <a:endParaRPr lang="cs-CZ" sz="2800" dirty="0" smtClean="0">
              <a:solidFill>
                <a:srgbClr val="FF3399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dirty="0">
                <a:solidFill>
                  <a:srgbClr val="009900"/>
                </a:solidFill>
              </a:rPr>
              <a:t>s</a:t>
            </a:r>
            <a:r>
              <a:rPr lang="cs-CZ" sz="2800" b="1" i="1" dirty="0" smtClean="0">
                <a:solidFill>
                  <a:srgbClr val="009900"/>
                </a:solidFill>
              </a:rPr>
              <a:t>udokopytníci – </a:t>
            </a:r>
            <a:r>
              <a:rPr lang="cs-CZ" sz="2800" dirty="0" smtClean="0">
                <a:solidFill>
                  <a:srgbClr val="FF3300"/>
                </a:solidFill>
              </a:rPr>
              <a:t>ovce domácí, karakulská atd.</a:t>
            </a:r>
          </a:p>
          <a:p>
            <a:endParaRPr lang="cs-CZ" sz="2800" b="1" i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5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715772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kožek podle ušlechtilosti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K nejcennějším druhům patří: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FFC000"/>
                </a:solidFill>
              </a:rPr>
              <a:t>s</a:t>
            </a:r>
            <a:r>
              <a:rPr lang="cs-CZ" sz="2800" dirty="0" smtClean="0">
                <a:solidFill>
                  <a:srgbClr val="FFC000"/>
                </a:solidFill>
              </a:rPr>
              <a:t>ibiřský sobol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ořská vydra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FF3300"/>
                </a:solidFill>
              </a:rPr>
              <a:t>l</a:t>
            </a:r>
            <a:r>
              <a:rPr lang="cs-CZ" sz="2800" dirty="0" smtClean="0">
                <a:solidFill>
                  <a:srgbClr val="FF3300"/>
                </a:solidFill>
              </a:rPr>
              <a:t>iška červená, polární, kanadská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9900CC"/>
                </a:solidFill>
              </a:rPr>
              <a:t>č</a:t>
            </a:r>
            <a:r>
              <a:rPr lang="cs-CZ" sz="2800" dirty="0" smtClean="0">
                <a:solidFill>
                  <a:srgbClr val="9900CC"/>
                </a:solidFill>
              </a:rPr>
              <a:t>inčila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ü"/>
            </a:pP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0070C0"/>
                </a:solidFill>
              </a:rPr>
              <a:t>Mezi nejjakostnější patří: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FF3300"/>
                </a:solidFill>
              </a:rPr>
              <a:t>n</a:t>
            </a:r>
            <a:r>
              <a:rPr lang="cs-CZ" sz="2800" dirty="0" smtClean="0">
                <a:solidFill>
                  <a:srgbClr val="FF3300"/>
                </a:solidFill>
              </a:rPr>
              <a:t>orek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6600FF"/>
                </a:solidFill>
              </a:rPr>
              <a:t>n</a:t>
            </a:r>
            <a:r>
              <a:rPr lang="cs-CZ" sz="2800" dirty="0" smtClean="0">
                <a:solidFill>
                  <a:srgbClr val="6600FF"/>
                </a:solidFill>
              </a:rPr>
              <a:t>utrie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B050"/>
                </a:solidFill>
              </a:rPr>
              <a:t>h</a:t>
            </a:r>
            <a:r>
              <a:rPr lang="cs-CZ" sz="2800" dirty="0" smtClean="0">
                <a:solidFill>
                  <a:srgbClr val="00B050"/>
                </a:solidFill>
              </a:rPr>
              <a:t>ermelín (zimní kožešina hranostaje)</a:t>
            </a:r>
          </a:p>
          <a:p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4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764824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6600CC"/>
                </a:solidFill>
              </a:rPr>
              <a:t>K obecným kožešinám patří: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erzián (z mláďat ovce karakulské)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izam (ondatra)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FF3300"/>
                </a:solidFill>
              </a:rPr>
              <a:t>l</a:t>
            </a:r>
            <a:r>
              <a:rPr lang="cs-CZ" sz="2800" dirty="0" smtClean="0">
                <a:solidFill>
                  <a:srgbClr val="FF3300"/>
                </a:solidFill>
              </a:rPr>
              <a:t>iška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9900CC"/>
                </a:solidFill>
              </a:rPr>
              <a:t>v</a:t>
            </a:r>
            <a:r>
              <a:rPr lang="cs-CZ" sz="2800" dirty="0" smtClean="0">
                <a:solidFill>
                  <a:srgbClr val="9900CC"/>
                </a:solidFill>
              </a:rPr>
              <a:t>ačice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FF3399"/>
                </a:solidFill>
              </a:rPr>
              <a:t>kočka</a:t>
            </a:r>
          </a:p>
          <a:p>
            <a:endParaRPr lang="cs-CZ" sz="2800" dirty="0">
              <a:solidFill>
                <a:srgbClr val="FF3399"/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Životnost kožešin ovlivňuje řada faktorů, 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zejména její vlastnosti, způsob činění,</a:t>
            </a: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ůsobení vnějších vlivů 	 přímé působení</a:t>
            </a: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větla, vlhkosti, tření atd.</a:t>
            </a:r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Šipka doprava 2"/>
          <p:cNvSpPr/>
          <p:nvPr/>
        </p:nvSpPr>
        <p:spPr>
          <a:xfrm>
            <a:off x="5004048" y="465313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84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7003" y="464046"/>
            <a:ext cx="904125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Vady hotových výrobků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Na hotových výrobcích se vyskytují vady materiálu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a vady výrobní.</a:t>
            </a:r>
          </a:p>
          <a:p>
            <a:endParaRPr lang="cs-CZ" sz="2800" dirty="0" smtClean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009900"/>
                </a:solidFill>
              </a:rPr>
              <a:t>Vady materiálů: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ři barvení kožek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ři činění (vydělávání) kožek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ři konzervaci, skladování a dopravě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ři stahování kožky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a života zvířete</a:t>
            </a: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3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02014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Vady hotových výrobků:</a:t>
            </a:r>
          </a:p>
          <a:p>
            <a:endParaRPr lang="cs-CZ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3300"/>
                </a:solidFill>
              </a:rPr>
              <a:t>n</a:t>
            </a:r>
            <a:r>
              <a:rPr lang="cs-CZ" sz="2800" dirty="0" smtClean="0">
                <a:solidFill>
                  <a:srgbClr val="FF3300"/>
                </a:solidFill>
              </a:rPr>
              <a:t>esprávné třídění kožek podle charakteru</a:t>
            </a:r>
          </a:p>
          <a:p>
            <a:r>
              <a:rPr lang="cs-CZ" sz="2800" dirty="0">
                <a:solidFill>
                  <a:srgbClr val="FF3300"/>
                </a:solidFill>
              </a:rPr>
              <a:t> </a:t>
            </a:r>
            <a:r>
              <a:rPr lang="cs-CZ" sz="2800" dirty="0" smtClean="0">
                <a:solidFill>
                  <a:srgbClr val="FF3300"/>
                </a:solidFill>
              </a:rPr>
              <a:t>   srsti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3300"/>
                </a:solidFill>
              </a:rPr>
              <a:t>nestejnoměrné prošívání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3300"/>
                </a:solidFill>
              </a:rPr>
              <a:t>š</a:t>
            </a:r>
            <a:r>
              <a:rPr lang="cs-CZ" sz="2800" dirty="0" smtClean="0">
                <a:solidFill>
                  <a:srgbClr val="FF3300"/>
                </a:solidFill>
              </a:rPr>
              <a:t>patně všitá podšívka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3300"/>
                </a:solidFill>
              </a:rPr>
              <a:t>n</a:t>
            </a:r>
            <a:r>
              <a:rPr lang="cs-CZ" sz="2800" dirty="0" smtClean="0">
                <a:solidFill>
                  <a:srgbClr val="FF3300"/>
                </a:solidFill>
              </a:rPr>
              <a:t>estejně vsazené rukávy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3300"/>
                </a:solidFill>
              </a:rPr>
              <a:t>o</a:t>
            </a:r>
            <a:r>
              <a:rPr lang="cs-CZ" sz="2800" dirty="0" smtClean="0">
                <a:solidFill>
                  <a:srgbClr val="FF3300"/>
                </a:solidFill>
              </a:rPr>
              <a:t>dlišný barevný odstín jednotlivých kožek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3300"/>
                </a:solidFill>
              </a:rPr>
              <a:t>š</a:t>
            </a:r>
            <a:r>
              <a:rPr lang="cs-CZ" sz="2800" dirty="0" smtClean="0">
                <a:solidFill>
                  <a:srgbClr val="FF3300"/>
                </a:solidFill>
              </a:rPr>
              <a:t>patně ušité dírky atd.</a:t>
            </a:r>
            <a:endParaRPr lang="cs-CZ" sz="2800" dirty="0">
              <a:solidFill>
                <a:srgbClr val="FF3300"/>
              </a:solidFill>
            </a:endParaRPr>
          </a:p>
          <a:p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224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01213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3300"/>
                </a:solidFill>
              </a:rPr>
              <a:t>Otázky k opakování</a:t>
            </a:r>
          </a:p>
          <a:p>
            <a:endParaRPr lang="cs-CZ" sz="2800" dirty="0"/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Co je to kožešina?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9900"/>
                </a:solidFill>
              </a:rPr>
              <a:t>Co charakterizuje kožešinu?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6600CC"/>
                </a:solidFill>
              </a:rPr>
              <a:t>Co je podsada?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FF"/>
                </a:solidFill>
              </a:rPr>
              <a:t>Co jsou pesíky?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6600CC"/>
                </a:solidFill>
              </a:rPr>
              <a:t>Co je řemen?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666633"/>
                </a:solidFill>
              </a:rPr>
              <a:t>Jaké máme druhy kožešin?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Které druhy kožešin patří k nejcennějším?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9900"/>
                </a:solidFill>
              </a:rPr>
              <a:t>Které druhy kožešin jsou nejjakostnější?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Co patří k obecným kožešinám?</a:t>
            </a:r>
            <a:endParaRPr lang="cs-CZ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5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359</Words>
  <Application>Microsoft Office PowerPoint</Application>
  <PresentationFormat>Předvádění na obrazovce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21</cp:revision>
  <cp:lastPrinted>2012-08-29T09:06:59Z</cp:lastPrinted>
  <dcterms:created xsi:type="dcterms:W3CDTF">2012-08-27T10:19:28Z</dcterms:created>
  <dcterms:modified xsi:type="dcterms:W3CDTF">2013-06-04T09:09:36Z</dcterms:modified>
</cp:coreProperties>
</file>