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33CC"/>
    <a:srgbClr val="3333FF"/>
    <a:srgbClr val="CC0066"/>
    <a:srgbClr val="D6009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363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52_INOVACE_ZBO2_6164HO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1124745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</a:t>
            </a:r>
            <a:r>
              <a:rPr lang="cs-CZ" b="1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28.5.2013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Textilní zboží, tkaniny, pleteniny, netkané 			textilie, základy sortimentu oděvního zboží, 			kožešiny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Název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Vady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, škůdci, skladování a ošetřování </a:t>
            </a:r>
            <a:endParaRPr lang="cs-CZ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cs-CZ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Materiál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byl vytvořen v souladu se ŠVP příslušného oboru vzdělání.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Popis využití: Název výukového materiálu byl vytvořen s pomocí programu PowerPoint, na závěr shrnutí 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procvičování  kontrolních otázek.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Výkladová hodina s procvičováním – diskuze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62" y="240508"/>
            <a:ext cx="39687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548680"/>
            <a:ext cx="1847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331640" y="317847"/>
            <a:ext cx="54825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Vady textilního zboží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57991" y="1504956"/>
            <a:ext cx="849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Vady textilního zboží lze rozdělit na: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cs-CZ" sz="2800" dirty="0">
                <a:solidFill>
                  <a:srgbClr val="92D050"/>
                </a:solidFill>
              </a:rPr>
              <a:t>v</a:t>
            </a:r>
            <a:r>
              <a:rPr lang="cs-CZ" sz="2800" dirty="0" smtClean="0">
                <a:solidFill>
                  <a:srgbClr val="92D050"/>
                </a:solidFill>
              </a:rPr>
              <a:t>ady viditelné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ady skryté </a:t>
            </a:r>
          </a:p>
          <a:p>
            <a:pPr marL="457200" indent="-457200">
              <a:buFont typeface="Wingdings" pitchFamily="2" charset="2"/>
              <a:buChar char="v"/>
            </a:pPr>
            <a:endParaRPr lang="cs-CZ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sz="2800" dirty="0" smtClean="0">
                <a:solidFill>
                  <a:srgbClr val="00B0F0"/>
                </a:solidFill>
              </a:rPr>
              <a:t>Většinou se jedná o vady neodstranitelné.</a:t>
            </a:r>
          </a:p>
          <a:p>
            <a:endParaRPr lang="cs-CZ" sz="2800" dirty="0" smtClean="0">
              <a:solidFill>
                <a:srgbClr val="00B0F0"/>
              </a:solidFill>
            </a:endParaRPr>
          </a:p>
          <a:p>
            <a:r>
              <a:rPr lang="cs-CZ" sz="2800" dirty="0" smtClean="0">
                <a:solidFill>
                  <a:srgbClr val="7030A0"/>
                </a:solidFill>
              </a:rPr>
              <a:t>Podle příčin vzniku existují vady materiálu,</a:t>
            </a:r>
          </a:p>
          <a:p>
            <a:r>
              <a:rPr lang="cs-CZ" sz="2800" dirty="0">
                <a:solidFill>
                  <a:srgbClr val="7030A0"/>
                </a:solidFill>
              </a:rPr>
              <a:t>v</a:t>
            </a:r>
            <a:r>
              <a:rPr lang="cs-CZ" sz="2800" dirty="0" smtClean="0">
                <a:solidFill>
                  <a:srgbClr val="7030A0"/>
                </a:solidFill>
              </a:rPr>
              <a:t>ady mechanického zpracování, vady textilní úpravy, vady šití, vady konfekčního zpracování.</a:t>
            </a:r>
            <a:endParaRPr lang="cs-CZ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89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548680"/>
            <a:ext cx="5798382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D60093"/>
                </a:solidFill>
              </a:rPr>
              <a:t>Vady příze a tkanin se projevují: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err="1">
                <a:solidFill>
                  <a:srgbClr val="FF0000"/>
                </a:solidFill>
              </a:rPr>
              <a:t>n</a:t>
            </a:r>
            <a:r>
              <a:rPr lang="cs-CZ" sz="2800" dirty="0" err="1" smtClean="0">
                <a:solidFill>
                  <a:srgbClr val="FF0000"/>
                </a:solidFill>
              </a:rPr>
              <a:t>opkovitostí</a:t>
            </a:r>
            <a:endParaRPr lang="cs-CZ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B050"/>
                </a:solidFill>
              </a:rPr>
              <a:t>n</a:t>
            </a:r>
            <a:r>
              <a:rPr lang="cs-CZ" sz="2800" dirty="0" smtClean="0">
                <a:solidFill>
                  <a:srgbClr val="00B050"/>
                </a:solidFill>
              </a:rPr>
              <a:t>estejnoměrností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hybějícími nitěmi ve vazbě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3333FF"/>
                </a:solidFill>
              </a:rPr>
              <a:t>v</a:t>
            </a:r>
            <a:r>
              <a:rPr lang="cs-CZ" sz="2800" dirty="0" smtClean="0">
                <a:solidFill>
                  <a:srgbClr val="3333FF"/>
                </a:solidFill>
              </a:rPr>
              <a:t>adami ve tkaném vzoru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CC66FF"/>
                </a:solidFill>
              </a:rPr>
              <a:t>u</a:t>
            </a:r>
            <a:r>
              <a:rPr lang="cs-CZ" sz="2800" dirty="0" smtClean="0">
                <a:solidFill>
                  <a:srgbClr val="CC66FF"/>
                </a:solidFill>
              </a:rPr>
              <a:t> úpletu nestejnoměrností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pruhovitostí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D60093"/>
                </a:solidFill>
              </a:rPr>
              <a:t>p</a:t>
            </a:r>
            <a:r>
              <a:rPr lang="cs-CZ" sz="2800" dirty="0" smtClean="0">
                <a:solidFill>
                  <a:srgbClr val="D60093"/>
                </a:solidFill>
              </a:rPr>
              <a:t>uštěnými očky atd.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</a:t>
            </a:r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ady vybarvení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9900"/>
                </a:solidFill>
              </a:rPr>
              <a:t>v</a:t>
            </a:r>
            <a:r>
              <a:rPr lang="cs-CZ" sz="2800" dirty="0" smtClean="0">
                <a:solidFill>
                  <a:srgbClr val="009900"/>
                </a:solidFill>
              </a:rPr>
              <a:t>ady tisku</a:t>
            </a:r>
          </a:p>
          <a:p>
            <a:endParaRPr lang="cs-CZ" sz="2800" dirty="0">
              <a:solidFill>
                <a:srgbClr val="D600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294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764704"/>
            <a:ext cx="4240263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33CC"/>
                </a:solidFill>
              </a:rPr>
              <a:t>Vady hotových výrobků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</a:t>
            </a:r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adměrná srážlivost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3333FF"/>
                </a:solidFill>
              </a:rPr>
              <a:t>v</a:t>
            </a:r>
            <a:r>
              <a:rPr lang="cs-CZ" sz="2800" dirty="0" smtClean="0">
                <a:solidFill>
                  <a:srgbClr val="3333FF"/>
                </a:solidFill>
              </a:rPr>
              <a:t>ady rozměrů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CC66FF"/>
                </a:solidFill>
              </a:rPr>
              <a:t>v</a:t>
            </a:r>
            <a:r>
              <a:rPr lang="cs-CZ" sz="2800" dirty="0" smtClean="0">
                <a:solidFill>
                  <a:srgbClr val="CC66FF"/>
                </a:solidFill>
              </a:rPr>
              <a:t>ady vybarvení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9900"/>
                </a:solidFill>
              </a:rPr>
              <a:t>v</a:t>
            </a:r>
            <a:r>
              <a:rPr lang="cs-CZ" sz="2800" dirty="0" smtClean="0">
                <a:solidFill>
                  <a:srgbClr val="009900"/>
                </a:solidFill>
              </a:rPr>
              <a:t>ady šití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FF0000"/>
                </a:solidFill>
              </a:rPr>
              <a:t>n</a:t>
            </a:r>
            <a:r>
              <a:rPr lang="cs-CZ" sz="2800" dirty="0" smtClean="0">
                <a:solidFill>
                  <a:srgbClr val="FF0000"/>
                </a:solidFill>
              </a:rPr>
              <a:t>ekompletnost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FFC000"/>
                </a:solidFill>
              </a:rPr>
              <a:t>z</a:t>
            </a:r>
            <a:r>
              <a:rPr lang="cs-CZ" sz="2800" dirty="0" smtClean="0">
                <a:solidFill>
                  <a:srgbClr val="FFC000"/>
                </a:solidFill>
              </a:rPr>
              <a:t>ašpinění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</a:rPr>
              <a:t>r</a:t>
            </a:r>
            <a:r>
              <a:rPr lang="cs-CZ" sz="2800" dirty="0" smtClean="0">
                <a:solidFill>
                  <a:srgbClr val="002060"/>
                </a:solidFill>
              </a:rPr>
              <a:t>oztržení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</a:rPr>
              <a:t>d</a:t>
            </a: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eformace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z</a:t>
            </a:r>
            <a:r>
              <a:rPr lang="cs-CZ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ačkání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</a:t>
            </a:r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orušení obalu atd.</a:t>
            </a:r>
            <a:endParaRPr lang="cs-CZ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430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90872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80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332656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C0066"/>
                </a:solidFill>
              </a:rPr>
              <a:t>Vady kožešinových výrobků</a:t>
            </a:r>
          </a:p>
          <a:p>
            <a:endParaRPr lang="cs-CZ" sz="2800" b="1" dirty="0">
              <a:solidFill>
                <a:srgbClr val="CC0066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3333FF"/>
                </a:solidFill>
              </a:rPr>
              <a:t>při barvení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FF0000"/>
                </a:solidFill>
              </a:rPr>
              <a:t>p</a:t>
            </a:r>
            <a:r>
              <a:rPr lang="cs-CZ" sz="2800" dirty="0" smtClean="0">
                <a:solidFill>
                  <a:srgbClr val="FF0000"/>
                </a:solidFill>
              </a:rPr>
              <a:t>ři zušlechťování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B050"/>
                </a:solidFill>
              </a:rPr>
              <a:t>n</a:t>
            </a:r>
            <a:r>
              <a:rPr lang="cs-CZ" sz="2800" dirty="0" smtClean="0">
                <a:solidFill>
                  <a:srgbClr val="00B050"/>
                </a:solidFill>
              </a:rPr>
              <a:t>esprávné setřídění kožek do výrobku (charakter srsti, směr a výška srsti, barva, kresba atd.)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C00000"/>
                </a:solidFill>
              </a:rPr>
              <a:t>n</a:t>
            </a:r>
            <a:r>
              <a:rPr lang="cs-CZ" sz="2800" dirty="0" smtClean="0">
                <a:solidFill>
                  <a:srgbClr val="C00000"/>
                </a:solidFill>
              </a:rPr>
              <a:t>estejnoměrně vsazené rukávy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š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patně posazené knoflíky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š</a:t>
            </a:r>
            <a:r>
              <a:rPr lang="cs-CZ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patné umístění kapes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D60093"/>
                </a:solidFill>
              </a:rPr>
              <a:t>š</a:t>
            </a:r>
            <a:r>
              <a:rPr lang="cs-CZ" sz="2800" dirty="0" smtClean="0">
                <a:solidFill>
                  <a:srgbClr val="D60093"/>
                </a:solidFill>
              </a:rPr>
              <a:t>patně všitá podšívka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B0F0"/>
                </a:solidFill>
              </a:rPr>
              <a:t>š</a:t>
            </a:r>
            <a:r>
              <a:rPr lang="cs-CZ" sz="2800" dirty="0" smtClean="0">
                <a:solidFill>
                  <a:srgbClr val="00B0F0"/>
                </a:solidFill>
              </a:rPr>
              <a:t>patné švy atd.</a:t>
            </a:r>
            <a:endParaRPr lang="cs-CZ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487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548680"/>
            <a:ext cx="87129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Uskladňování, úschova a ošetřování kožešin</a:t>
            </a:r>
          </a:p>
          <a:p>
            <a:r>
              <a:rPr lang="cs-CZ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Při nevhodném skladování může dojít k celé řadě závad a poškození v různém rozsahu.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b="1" i="1" dirty="0" smtClean="0">
                <a:solidFill>
                  <a:srgbClr val="00B050"/>
                </a:solidFill>
              </a:rPr>
              <a:t>Sluneční paprsky – </a:t>
            </a:r>
            <a:r>
              <a:rPr lang="cs-CZ" sz="2800" dirty="0" smtClean="0">
                <a:solidFill>
                  <a:srgbClr val="00B050"/>
                </a:solidFill>
              </a:rPr>
              <a:t>působí na kvalitu srsti, na zabarvení přírodní i umělé.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b="1" i="1" dirty="0" smtClean="0">
                <a:solidFill>
                  <a:srgbClr val="002060"/>
                </a:solidFill>
              </a:rPr>
              <a:t>Teplota a vlhkost – </a:t>
            </a:r>
            <a:r>
              <a:rPr lang="cs-CZ" sz="2800" dirty="0" smtClean="0">
                <a:solidFill>
                  <a:srgbClr val="002060"/>
                </a:solidFill>
              </a:rPr>
              <a:t>vyhovující teplota je 15-20°C, vlhkost 65-75%.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b="1" i="1" dirty="0" smtClean="0">
                <a:solidFill>
                  <a:srgbClr val="FF33CC"/>
                </a:solidFill>
              </a:rPr>
              <a:t>Škůdci -  </a:t>
            </a:r>
            <a:r>
              <a:rPr lang="cs-CZ" sz="2800" dirty="0" smtClean="0">
                <a:solidFill>
                  <a:srgbClr val="FF33CC"/>
                </a:solidFill>
              </a:rPr>
              <a:t>mol šatní a kožešinový, kožojed.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b="1" i="1" dirty="0" smtClean="0">
                <a:solidFill>
                  <a:srgbClr val="FF0000"/>
                </a:solidFill>
              </a:rPr>
              <a:t>Zavěšení – </a:t>
            </a:r>
            <a:r>
              <a:rPr lang="cs-CZ" sz="2800" dirty="0" smtClean="0">
                <a:solidFill>
                  <a:srgbClr val="FF0000"/>
                </a:solidFill>
              </a:rPr>
              <a:t>na správně velkých a širokých ramínkách, aby nedošlo k deformaci.</a:t>
            </a:r>
            <a:endParaRPr lang="cs-CZ" sz="2800" b="1" i="1" dirty="0" smtClean="0">
              <a:solidFill>
                <a:srgbClr val="FF0000"/>
              </a:solidFill>
            </a:endParaRPr>
          </a:p>
          <a:p>
            <a:r>
              <a:rPr lang="cs-CZ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</a:t>
            </a:r>
            <a:r>
              <a:rPr lang="cs-CZ" sz="2800" dirty="0">
                <a:solidFill>
                  <a:srgbClr val="FF0000"/>
                </a:solidFill>
              </a:rPr>
              <a:t>Z</a:t>
            </a:r>
            <a:r>
              <a:rPr lang="cs-CZ" sz="2800" dirty="0" smtClean="0">
                <a:solidFill>
                  <a:srgbClr val="FF0000"/>
                </a:solidFill>
              </a:rPr>
              <a:t>avěšené oděvy netlačíme na sebe, deformuje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    se srst, výrobky chráníme před prachem.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819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548680"/>
            <a:ext cx="84969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CC0066"/>
                </a:solidFill>
              </a:rPr>
              <a:t>S</a:t>
            </a:r>
            <a:r>
              <a:rPr lang="cs-CZ" sz="2800" b="1" dirty="0" smtClean="0">
                <a:solidFill>
                  <a:srgbClr val="CC0066"/>
                </a:solidFill>
              </a:rPr>
              <a:t>kladování textilního zboží</a:t>
            </a:r>
          </a:p>
          <a:p>
            <a:endParaRPr lang="cs-CZ" sz="2800" dirty="0">
              <a:solidFill>
                <a:srgbClr val="CC0066"/>
              </a:solidFill>
            </a:endParaRPr>
          </a:p>
          <a:p>
            <a:r>
              <a:rPr lang="cs-CZ" sz="2800" dirty="0" smtClean="0">
                <a:solidFill>
                  <a:srgbClr val="3333FF"/>
                </a:solidFill>
              </a:rPr>
              <a:t>Textilní zboží se obvykle skladuje při teplotě od 10°C do 25°C při relativní vlhkosti vzduchu do 70%. </a:t>
            </a:r>
          </a:p>
          <a:p>
            <a:endParaRPr lang="cs-CZ" sz="2800" dirty="0" smtClean="0">
              <a:solidFill>
                <a:srgbClr val="3333FF"/>
              </a:solidFill>
            </a:endParaRPr>
          </a:p>
          <a:p>
            <a:r>
              <a:rPr lang="cs-CZ" sz="2800" dirty="0" smtClean="0">
                <a:solidFill>
                  <a:srgbClr val="CC66FF"/>
                </a:solidFill>
              </a:rPr>
              <a:t>Při skladování vyloučíme sluneční světlo, může dojít k vyblednutí, výrobky balíme a tím chráníme před prachem a zašpiněním.</a:t>
            </a:r>
          </a:p>
          <a:p>
            <a:endParaRPr lang="cs-CZ" sz="2800" dirty="0">
              <a:solidFill>
                <a:srgbClr val="CC0066"/>
              </a:solidFill>
            </a:endParaRPr>
          </a:p>
          <a:p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Živočišní škůdci – myši, mol šatní, potkani,</a:t>
            </a:r>
            <a:endParaRPr lang="cs-CZ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416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764704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Otázky k opakování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3333FF"/>
                </a:solidFill>
              </a:rPr>
              <a:t>Jak rozdělujeme vady u textilních výrobků?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FF33CC"/>
                </a:solidFill>
              </a:rPr>
              <a:t>Jak se vady projevují na přízi a ve tkanině </a:t>
            </a:r>
          </a:p>
          <a:p>
            <a:r>
              <a:rPr lang="cs-CZ" sz="2800" dirty="0">
                <a:solidFill>
                  <a:srgbClr val="FF33CC"/>
                </a:solidFill>
              </a:rPr>
              <a:t> </a:t>
            </a:r>
            <a:r>
              <a:rPr lang="cs-CZ" sz="2800" dirty="0" smtClean="0">
                <a:solidFill>
                  <a:srgbClr val="FF33CC"/>
                </a:solidFill>
              </a:rPr>
              <a:t>   či pletenině?</a:t>
            </a:r>
          </a:p>
          <a:p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3. Jaké vady se vyskytují u hotových výrobků</a:t>
            </a:r>
          </a:p>
          <a:p>
            <a:r>
              <a:rPr lang="cs-CZ" sz="2800" dirty="0" smtClean="0">
                <a:solidFill>
                  <a:srgbClr val="C00000"/>
                </a:solidFill>
              </a:rPr>
              <a:t>4. Jaké vady se vyskytují u kožešnických </a:t>
            </a:r>
          </a:p>
          <a:p>
            <a:r>
              <a:rPr lang="cs-CZ" sz="2800" dirty="0">
                <a:solidFill>
                  <a:srgbClr val="C00000"/>
                </a:solidFill>
              </a:rPr>
              <a:t> </a:t>
            </a:r>
            <a:r>
              <a:rPr lang="cs-CZ" sz="2800" dirty="0" smtClean="0">
                <a:solidFill>
                  <a:srgbClr val="C00000"/>
                </a:solidFill>
              </a:rPr>
              <a:t>   výrobků.</a:t>
            </a:r>
          </a:p>
          <a:p>
            <a:r>
              <a:rPr lang="cs-CZ" sz="2800" dirty="0" smtClean="0">
                <a:solidFill>
                  <a:srgbClr val="CC66FF"/>
                </a:solidFill>
              </a:rPr>
              <a:t>5. Jak skladujeme kožešinové výrobky.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6. Jaké jsou podmínky pro skladování </a:t>
            </a:r>
          </a:p>
          <a:p>
            <a:r>
              <a:rPr lang="cs-CZ" sz="2800" dirty="0">
                <a:solidFill>
                  <a:srgbClr val="00B050"/>
                </a:solidFill>
              </a:rPr>
              <a:t> </a:t>
            </a:r>
            <a:r>
              <a:rPr lang="cs-CZ" sz="2800" dirty="0" smtClean="0">
                <a:solidFill>
                  <a:srgbClr val="00B050"/>
                </a:solidFill>
              </a:rPr>
              <a:t>   textilního zboží.</a:t>
            </a:r>
          </a:p>
          <a:p>
            <a:r>
              <a:rPr lang="cs-CZ" sz="2800" dirty="0" smtClean="0">
                <a:solidFill>
                  <a:srgbClr val="7030A0"/>
                </a:solidFill>
              </a:rPr>
              <a:t>7. Jací živočišní škůdci mohou napadnout</a:t>
            </a:r>
          </a:p>
          <a:p>
            <a:r>
              <a:rPr lang="cs-CZ" sz="2800" dirty="0">
                <a:solidFill>
                  <a:srgbClr val="7030A0"/>
                </a:solidFill>
              </a:rPr>
              <a:t> </a:t>
            </a:r>
            <a:r>
              <a:rPr lang="cs-CZ" sz="2800" dirty="0" smtClean="0">
                <a:solidFill>
                  <a:srgbClr val="7030A0"/>
                </a:solidFill>
              </a:rPr>
              <a:t>   kožešiny a textilní výrobky?</a:t>
            </a:r>
            <a:endParaRPr lang="cs-CZ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9329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254</TotalTime>
  <Words>358</Words>
  <Application>Microsoft Office PowerPoint</Application>
  <PresentationFormat>Předvádění na obrazovce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20</cp:revision>
  <cp:lastPrinted>2012-08-29T09:06:59Z</cp:lastPrinted>
  <dcterms:created xsi:type="dcterms:W3CDTF">2012-08-27T10:19:28Z</dcterms:created>
  <dcterms:modified xsi:type="dcterms:W3CDTF">2013-06-04T09:10:06Z</dcterms:modified>
</cp:coreProperties>
</file>