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A50021"/>
    <a:srgbClr val="9900FF"/>
    <a:srgbClr val="CC0099"/>
    <a:srgbClr val="FF33CC"/>
    <a:srgbClr val="FF9966"/>
    <a:srgbClr val="FF0000"/>
    <a:srgbClr val="00CC00"/>
    <a:srgbClr val="00CC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63" d="100"/>
          <a:sy n="63" d="100"/>
        </p:scale>
        <p:origin x="-13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95007-F778-4A4B-90E7-B34A6429E2E5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D3AF1-B3EA-4E9C-8F8E-5D5C05EEC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85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D3AF1-B3EA-4E9C-8F8E-5D5C05EEC06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762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D3AF1-B3EA-4E9C-8F8E-5D5C05EEC06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78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52_INOVACE_ZBO2_6264HO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4.6.2013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Textilní galanterie měkká</a:t>
            </a:r>
          </a:p>
          <a:p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764704"/>
            <a:ext cx="871905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FF0000"/>
                </a:solidFill>
              </a:rPr>
              <a:t>Dámská </a:t>
            </a:r>
            <a:r>
              <a:rPr lang="cs-CZ" sz="2800" b="1" i="1" u="sng" dirty="0" err="1" smtClean="0">
                <a:solidFill>
                  <a:srgbClr val="FF0000"/>
                </a:solidFill>
              </a:rPr>
              <a:t>kloboukovka</a:t>
            </a:r>
            <a:r>
              <a:rPr lang="cs-CZ" sz="2800" dirty="0" smtClean="0">
                <a:solidFill>
                  <a:srgbClr val="FF0000"/>
                </a:solidFill>
              </a:rPr>
              <a:t> – </a:t>
            </a:r>
            <a:r>
              <a:rPr lang="cs-CZ" sz="2800" dirty="0" smtClean="0">
                <a:solidFill>
                  <a:srgbClr val="009900"/>
                </a:solidFill>
              </a:rPr>
              <a:t>je rypsová stuha </a:t>
            </a:r>
          </a:p>
          <a:p>
            <a:r>
              <a:rPr lang="cs-CZ" sz="2800" dirty="0" smtClean="0">
                <a:solidFill>
                  <a:srgbClr val="009900"/>
                </a:solidFill>
              </a:rPr>
              <a:t>z viskózového hedvábí, vazba plátnová </a:t>
            </a:r>
          </a:p>
          <a:p>
            <a:r>
              <a:rPr lang="cs-CZ" sz="2800" dirty="0" smtClean="0">
                <a:solidFill>
                  <a:srgbClr val="009900"/>
                </a:solidFill>
              </a:rPr>
              <a:t>se silnějším útkem, který vytváří žebrování.</a:t>
            </a:r>
          </a:p>
          <a:p>
            <a:r>
              <a:rPr lang="cs-CZ" sz="2800" dirty="0" smtClean="0">
                <a:solidFill>
                  <a:srgbClr val="009900"/>
                </a:solidFill>
              </a:rPr>
              <a:t>Vyrábí se v různých barvách a v šíři 12 – 70 mm.</a:t>
            </a:r>
          </a:p>
          <a:p>
            <a:endParaRPr lang="cs-CZ" sz="2800" dirty="0">
              <a:solidFill>
                <a:srgbClr val="009900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Lemovka </a:t>
            </a:r>
            <a:r>
              <a:rPr lang="cs-CZ" sz="2800" dirty="0" smtClean="0">
                <a:solidFill>
                  <a:srgbClr val="FF0000"/>
                </a:solidFill>
              </a:rPr>
              <a:t> - </a:t>
            </a:r>
            <a:r>
              <a:rPr lang="cs-CZ" sz="2800" dirty="0" smtClean="0">
                <a:solidFill>
                  <a:srgbClr val="0000FF"/>
                </a:solidFill>
              </a:rPr>
              <a:t>název pro všechny stuhy v plátnové</a:t>
            </a:r>
          </a:p>
          <a:p>
            <a:r>
              <a:rPr lang="cs-CZ" sz="2800" dirty="0">
                <a:solidFill>
                  <a:srgbClr val="0000FF"/>
                </a:solidFill>
              </a:rPr>
              <a:t>v</a:t>
            </a:r>
            <a:r>
              <a:rPr lang="cs-CZ" sz="2800" dirty="0" smtClean="0">
                <a:solidFill>
                  <a:srgbClr val="0000FF"/>
                </a:solidFill>
              </a:rPr>
              <a:t>azbě v šíři 6 – 40 mm. Používají se k lemování</a:t>
            </a:r>
          </a:p>
          <a:p>
            <a:r>
              <a:rPr lang="cs-CZ" sz="2800" dirty="0" smtClean="0">
                <a:solidFill>
                  <a:srgbClr val="0000FF"/>
                </a:solidFill>
              </a:rPr>
              <a:t>Oděvů, ke zpevňování švů, poutka k ručníkům,</a:t>
            </a:r>
          </a:p>
          <a:p>
            <a:r>
              <a:rPr lang="cs-CZ" sz="2800" dirty="0">
                <a:solidFill>
                  <a:srgbClr val="0000FF"/>
                </a:solidFill>
              </a:rPr>
              <a:t>u</a:t>
            </a:r>
            <a:r>
              <a:rPr lang="cs-CZ" sz="2800" dirty="0" smtClean="0">
                <a:solidFill>
                  <a:srgbClr val="0000FF"/>
                </a:solidFill>
              </a:rPr>
              <a:t>těrkám atd.</a:t>
            </a:r>
          </a:p>
          <a:p>
            <a:endParaRPr lang="cs-CZ" sz="2800" dirty="0">
              <a:solidFill>
                <a:srgbClr val="0000FF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Kobercovka 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FF"/>
                </a:solidFill>
              </a:rPr>
              <a:t>- používá se k začišťování koberců,</a:t>
            </a:r>
          </a:p>
          <a:p>
            <a:r>
              <a:rPr lang="cs-CZ" sz="2800" dirty="0">
                <a:solidFill>
                  <a:srgbClr val="FF00FF"/>
                </a:solidFill>
              </a:rPr>
              <a:t>j</a:t>
            </a:r>
            <a:r>
              <a:rPr lang="cs-CZ" sz="2800" dirty="0" smtClean="0">
                <a:solidFill>
                  <a:srgbClr val="FF00FF"/>
                </a:solidFill>
              </a:rPr>
              <a:t>e v různých barvách, šíře 40 – 60 mm.</a:t>
            </a:r>
            <a:endParaRPr lang="cs-CZ" sz="28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217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848822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err="1" smtClean="0">
                <a:solidFill>
                  <a:srgbClr val="FF0000"/>
                </a:solidFill>
              </a:rPr>
              <a:t>Záclonovka</a:t>
            </a:r>
            <a:r>
              <a:rPr lang="cs-CZ" sz="2800" b="1" i="1" u="sng" dirty="0">
                <a:solidFill>
                  <a:srgbClr val="FF0000"/>
                </a:solidFill>
              </a:rPr>
              <a:t> </a:t>
            </a:r>
            <a:r>
              <a:rPr lang="cs-CZ" sz="2800" b="1" i="1" u="sng" dirty="0" smtClean="0">
                <a:solidFill>
                  <a:srgbClr val="FF0000"/>
                </a:solidFill>
              </a:rPr>
              <a:t>– </a:t>
            </a:r>
            <a:r>
              <a:rPr lang="cs-CZ" sz="2800" dirty="0" smtClean="0">
                <a:solidFill>
                  <a:srgbClr val="336600"/>
                </a:solidFill>
              </a:rPr>
              <a:t>(záclonová lemovka) je z bavlny </a:t>
            </a:r>
          </a:p>
          <a:p>
            <a:r>
              <a:rPr lang="cs-CZ" sz="2800" dirty="0">
                <a:solidFill>
                  <a:srgbClr val="336600"/>
                </a:solidFill>
              </a:rPr>
              <a:t>n</a:t>
            </a:r>
            <a:r>
              <a:rPr lang="cs-CZ" sz="2800" dirty="0" smtClean="0">
                <a:solidFill>
                  <a:srgbClr val="336600"/>
                </a:solidFill>
              </a:rPr>
              <a:t>ebo PAD, PES v různých vazbách. Má vetkanou</a:t>
            </a:r>
          </a:p>
          <a:p>
            <a:r>
              <a:rPr lang="cs-CZ" sz="2800" dirty="0">
                <a:solidFill>
                  <a:srgbClr val="336600"/>
                </a:solidFill>
              </a:rPr>
              <a:t>š</a:t>
            </a:r>
            <a:r>
              <a:rPr lang="cs-CZ" sz="2800" dirty="0" smtClean="0">
                <a:solidFill>
                  <a:srgbClr val="336600"/>
                </a:solidFill>
              </a:rPr>
              <a:t>ňůrku na řasení. Používá se k zavěšování</a:t>
            </a:r>
          </a:p>
          <a:p>
            <a:r>
              <a:rPr lang="cs-CZ" sz="2800" dirty="0">
                <a:solidFill>
                  <a:srgbClr val="336600"/>
                </a:solidFill>
              </a:rPr>
              <a:t>z</a:t>
            </a:r>
            <a:r>
              <a:rPr lang="cs-CZ" sz="2800" dirty="0" smtClean="0">
                <a:solidFill>
                  <a:srgbClr val="336600"/>
                </a:solidFill>
              </a:rPr>
              <a:t>áclon a k stejnoměrnému řasení.</a:t>
            </a:r>
          </a:p>
          <a:p>
            <a:endParaRPr lang="cs-CZ" sz="2800" dirty="0">
              <a:solidFill>
                <a:srgbClr val="336600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Tkaná zoubkovka</a:t>
            </a:r>
            <a:r>
              <a:rPr lang="cs-CZ" sz="2800" dirty="0" smtClean="0">
                <a:solidFill>
                  <a:srgbClr val="FF0000"/>
                </a:solidFill>
              </a:rPr>
              <a:t> – </a:t>
            </a:r>
            <a:r>
              <a:rPr lang="cs-CZ" sz="2800" dirty="0" smtClean="0">
                <a:solidFill>
                  <a:srgbClr val="FF66FF"/>
                </a:solidFill>
              </a:rPr>
              <a:t>tkanice ve vazbě plátnové</a:t>
            </a:r>
          </a:p>
          <a:p>
            <a:r>
              <a:rPr lang="cs-CZ" sz="2800" dirty="0">
                <a:solidFill>
                  <a:srgbClr val="FF66FF"/>
                </a:solidFill>
              </a:rPr>
              <a:t>s</a:t>
            </a:r>
            <a:r>
              <a:rPr lang="cs-CZ" sz="2800" dirty="0" smtClean="0">
                <a:solidFill>
                  <a:srgbClr val="FF66FF"/>
                </a:solidFill>
              </a:rPr>
              <a:t> okrajem ve </a:t>
            </a:r>
            <a:r>
              <a:rPr lang="cs-CZ" sz="2800" dirty="0">
                <a:solidFill>
                  <a:srgbClr val="FF66FF"/>
                </a:solidFill>
              </a:rPr>
              <a:t>t</a:t>
            </a:r>
            <a:r>
              <a:rPr lang="cs-CZ" sz="2800" dirty="0" smtClean="0">
                <a:solidFill>
                  <a:srgbClr val="FF66FF"/>
                </a:solidFill>
              </a:rPr>
              <a:t>varu vlnovky. Používá se </a:t>
            </a:r>
          </a:p>
          <a:p>
            <a:r>
              <a:rPr lang="cs-CZ" sz="2800" dirty="0" smtClean="0">
                <a:solidFill>
                  <a:srgbClr val="FF66FF"/>
                </a:solidFill>
              </a:rPr>
              <a:t>k ozdobnému lemování prádla.</a:t>
            </a:r>
          </a:p>
          <a:p>
            <a:endParaRPr lang="cs-CZ" sz="2800" dirty="0">
              <a:solidFill>
                <a:srgbClr val="FF66FF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Chránítko </a:t>
            </a:r>
            <a:r>
              <a:rPr lang="cs-CZ" sz="2800" dirty="0" smtClean="0">
                <a:solidFill>
                  <a:srgbClr val="FF0000"/>
                </a:solidFill>
              </a:rPr>
              <a:t>– </a:t>
            </a:r>
            <a:r>
              <a:rPr lang="cs-CZ" sz="2800" dirty="0" smtClean="0">
                <a:solidFill>
                  <a:srgbClr val="990033"/>
                </a:solidFill>
              </a:rPr>
              <a:t>paspulka v keprové vazbě </a:t>
            </a:r>
          </a:p>
          <a:p>
            <a:r>
              <a:rPr lang="cs-CZ" sz="2800" dirty="0" smtClean="0">
                <a:solidFill>
                  <a:srgbClr val="990033"/>
                </a:solidFill>
              </a:rPr>
              <a:t>se zesíleným okrajem. Používá se k lemování</a:t>
            </a:r>
          </a:p>
          <a:p>
            <a:r>
              <a:rPr lang="cs-CZ" sz="2800" dirty="0">
                <a:solidFill>
                  <a:srgbClr val="990033"/>
                </a:solidFill>
              </a:rPr>
              <a:t>d</a:t>
            </a:r>
            <a:r>
              <a:rPr lang="cs-CZ" sz="2800" dirty="0" smtClean="0">
                <a:solidFill>
                  <a:srgbClr val="990033"/>
                </a:solidFill>
              </a:rPr>
              <a:t>olního okraje kalhot.</a:t>
            </a:r>
            <a:endParaRPr lang="cs-CZ" sz="28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023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835517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FF0000"/>
                </a:solidFill>
              </a:rPr>
              <a:t>Sametka </a:t>
            </a:r>
            <a:r>
              <a:rPr lang="cs-CZ" sz="2800" dirty="0" smtClean="0">
                <a:solidFill>
                  <a:srgbClr val="FF0000"/>
                </a:solidFill>
              </a:rPr>
              <a:t> -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vlasová tkanina v šíři 6 – 60 mm. 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Používá se k ozdobným účelům na oděvy,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j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ako stuhy do vlasů, motýlek ke košili.</a:t>
            </a:r>
          </a:p>
          <a:p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Tkaná pruženka</a:t>
            </a:r>
            <a:r>
              <a:rPr lang="cs-CZ" sz="2800" dirty="0" smtClean="0">
                <a:solidFill>
                  <a:srgbClr val="FF0000"/>
                </a:solidFill>
              </a:rPr>
              <a:t>  - </a:t>
            </a:r>
            <a:r>
              <a:rPr lang="cs-CZ" sz="2800" dirty="0" smtClean="0">
                <a:solidFill>
                  <a:srgbClr val="0000FF"/>
                </a:solidFill>
              </a:rPr>
              <a:t>(prádlová guma) používá se</a:t>
            </a:r>
          </a:p>
          <a:p>
            <a:r>
              <a:rPr lang="cs-CZ" sz="2800" dirty="0">
                <a:solidFill>
                  <a:srgbClr val="0000FF"/>
                </a:solidFill>
              </a:rPr>
              <a:t>n</a:t>
            </a:r>
            <a:r>
              <a:rPr lang="cs-CZ" sz="2800" dirty="0" smtClean="0">
                <a:solidFill>
                  <a:srgbClr val="0000FF"/>
                </a:solidFill>
              </a:rPr>
              <a:t>a prádlo a vyrábí se v šíři 10 – 70 mm.</a:t>
            </a:r>
          </a:p>
          <a:p>
            <a:r>
              <a:rPr lang="cs-CZ" sz="2800" dirty="0" smtClean="0">
                <a:solidFill>
                  <a:srgbClr val="0000FF"/>
                </a:solidFill>
              </a:rPr>
              <a:t>Pruženky se vyrábí.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00FF"/>
                </a:solidFill>
              </a:rPr>
              <a:t>d</a:t>
            </a:r>
            <a:r>
              <a:rPr lang="cs-CZ" sz="2800" dirty="0" smtClean="0">
                <a:solidFill>
                  <a:srgbClr val="0000FF"/>
                </a:solidFill>
              </a:rPr>
              <a:t>írková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00FF"/>
                </a:solidFill>
              </a:rPr>
              <a:t>š</a:t>
            </a:r>
            <a:r>
              <a:rPr lang="cs-CZ" sz="2800" dirty="0" smtClean="0">
                <a:solidFill>
                  <a:srgbClr val="0000FF"/>
                </a:solidFill>
              </a:rPr>
              <a:t>lová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00FF"/>
                </a:solidFill>
              </a:rPr>
              <a:t>p</a:t>
            </a:r>
            <a:r>
              <a:rPr lang="cs-CZ" sz="2800" dirty="0" smtClean="0">
                <a:solidFill>
                  <a:srgbClr val="0000FF"/>
                </a:solidFill>
              </a:rPr>
              <a:t>odvazková </a:t>
            </a:r>
            <a:endParaRPr lang="cs-CZ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76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268760"/>
            <a:ext cx="773160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err="1" smtClean="0">
                <a:solidFill>
                  <a:srgbClr val="FF0000"/>
                </a:solidFill>
              </a:rPr>
              <a:t>Věncovka</a:t>
            </a:r>
            <a:r>
              <a:rPr lang="cs-CZ" sz="2800" b="1" i="1" u="sng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- </a:t>
            </a:r>
            <a:r>
              <a:rPr lang="cs-CZ" sz="2800" dirty="0" smtClean="0">
                <a:solidFill>
                  <a:srgbClr val="990033"/>
                </a:solidFill>
              </a:rPr>
              <a:t>používá se k věncům a kyticím</a:t>
            </a:r>
          </a:p>
          <a:p>
            <a:endParaRPr lang="cs-CZ" sz="2800" b="1" i="1" u="sng" dirty="0" smtClean="0">
              <a:solidFill>
                <a:srgbClr val="FF0000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Krojová stuha</a:t>
            </a:r>
            <a:r>
              <a:rPr lang="cs-CZ" sz="2800" dirty="0" smtClean="0">
                <a:solidFill>
                  <a:srgbClr val="FF0000"/>
                </a:solidFill>
              </a:rPr>
              <a:t>  - </a:t>
            </a:r>
            <a:r>
              <a:rPr lang="cs-CZ" sz="2800" dirty="0" smtClean="0">
                <a:solidFill>
                  <a:srgbClr val="FF66FF"/>
                </a:solidFill>
              </a:rPr>
              <a:t>používá se ke krojům, je</a:t>
            </a:r>
          </a:p>
          <a:p>
            <a:r>
              <a:rPr lang="cs-CZ" sz="2800" dirty="0" smtClean="0">
                <a:solidFill>
                  <a:srgbClr val="FF66FF"/>
                </a:solidFill>
              </a:rPr>
              <a:t>			 bohatě zdobená</a:t>
            </a:r>
          </a:p>
          <a:p>
            <a:endParaRPr lang="cs-CZ" sz="2800" dirty="0" smtClean="0">
              <a:solidFill>
                <a:srgbClr val="FF66FF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Leonská stuha </a:t>
            </a:r>
            <a:r>
              <a:rPr lang="cs-CZ" sz="2800" dirty="0" smtClean="0">
                <a:solidFill>
                  <a:srgbClr val="FF0000"/>
                </a:solidFill>
              </a:rPr>
              <a:t> - </a:t>
            </a:r>
            <a:r>
              <a:rPr lang="cs-CZ" sz="2800" dirty="0" smtClean="0">
                <a:solidFill>
                  <a:srgbClr val="336600"/>
                </a:solidFill>
              </a:rPr>
              <a:t>vyrábí se z kovových nití</a:t>
            </a:r>
          </a:p>
          <a:p>
            <a:r>
              <a:rPr lang="cs-CZ" sz="2800" dirty="0" smtClean="0">
                <a:solidFill>
                  <a:srgbClr val="336600"/>
                </a:solidFill>
              </a:rPr>
              <a:t>			  a používá se k adjustaci,</a:t>
            </a:r>
          </a:p>
          <a:p>
            <a:r>
              <a:rPr lang="cs-CZ" sz="2800" dirty="0">
                <a:solidFill>
                  <a:srgbClr val="336600"/>
                </a:solidFill>
              </a:rPr>
              <a:t>	</a:t>
            </a:r>
            <a:r>
              <a:rPr lang="cs-CZ" sz="2800" dirty="0" smtClean="0">
                <a:solidFill>
                  <a:srgbClr val="336600"/>
                </a:solidFill>
              </a:rPr>
              <a:t>		  k ozdobným účelům.</a:t>
            </a:r>
            <a:endParaRPr lang="cs-CZ" sz="2800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60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260648"/>
            <a:ext cx="7964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PRÝMKAŘSKÉ VÝROBKY</a:t>
            </a:r>
            <a:endParaRPr lang="cs-CZ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556792"/>
            <a:ext cx="803938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rýmek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FF"/>
                </a:solidFill>
              </a:rPr>
              <a:t>je úzká textilie vyrobená z různých </a:t>
            </a:r>
          </a:p>
          <a:p>
            <a:r>
              <a:rPr lang="cs-CZ" sz="2800" dirty="0">
                <a:solidFill>
                  <a:srgbClr val="FF00FF"/>
                </a:solidFill>
              </a:rPr>
              <a:t>d</a:t>
            </a:r>
            <a:r>
              <a:rPr lang="cs-CZ" sz="2800" dirty="0" smtClean="0">
                <a:solidFill>
                  <a:srgbClr val="FF00FF"/>
                </a:solidFill>
              </a:rPr>
              <a:t>ruhů přízí, nití a polotovarů.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Podle výrobní technologie dělíme prýmky na: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g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alonové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roplétané </a:t>
            </a:r>
          </a:p>
          <a:p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Proplétaný prýmek</a:t>
            </a:r>
            <a:r>
              <a:rPr lang="cs-CZ" sz="2800" dirty="0" smtClean="0">
                <a:solidFill>
                  <a:srgbClr val="FF0000"/>
                </a:solidFill>
              </a:rPr>
              <a:t> – </a:t>
            </a:r>
            <a:r>
              <a:rPr lang="cs-CZ" sz="2800" dirty="0" smtClean="0">
                <a:solidFill>
                  <a:srgbClr val="CC0099"/>
                </a:solidFill>
              </a:rPr>
              <a:t>má plošný, kruhový </a:t>
            </a:r>
          </a:p>
          <a:p>
            <a:r>
              <a:rPr lang="cs-CZ" sz="2800" dirty="0" smtClean="0">
                <a:solidFill>
                  <a:srgbClr val="CC0099"/>
                </a:solidFill>
              </a:rPr>
              <a:t>i čtverhranný tvar s diagonálně provázanou </a:t>
            </a:r>
          </a:p>
          <a:p>
            <a:r>
              <a:rPr lang="cs-CZ" sz="2800" dirty="0">
                <a:solidFill>
                  <a:srgbClr val="CC0099"/>
                </a:solidFill>
              </a:rPr>
              <a:t>o</a:t>
            </a:r>
            <a:r>
              <a:rPr lang="cs-CZ" sz="2800" dirty="0" smtClean="0">
                <a:solidFill>
                  <a:srgbClr val="CC0099"/>
                </a:solidFill>
              </a:rPr>
              <a:t>pletenou soustavou nití. Kraje plochých </a:t>
            </a:r>
          </a:p>
          <a:p>
            <a:r>
              <a:rPr lang="cs-CZ" sz="2800" dirty="0" smtClean="0">
                <a:solidFill>
                  <a:srgbClr val="CC0099"/>
                </a:solidFill>
              </a:rPr>
              <a:t>Prýmků jsou pevně provázány.</a:t>
            </a:r>
            <a:endParaRPr lang="cs-CZ" sz="28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492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856676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FF0000"/>
                </a:solidFill>
              </a:rPr>
              <a:t>Galonový prýmek </a:t>
            </a:r>
            <a:r>
              <a:rPr lang="cs-CZ" sz="2800" dirty="0" smtClean="0">
                <a:solidFill>
                  <a:srgbClr val="FF0000"/>
                </a:solidFill>
              </a:rPr>
              <a:t> - </a:t>
            </a:r>
            <a:r>
              <a:rPr lang="cs-CZ" sz="2800" dirty="0" smtClean="0">
                <a:solidFill>
                  <a:srgbClr val="00CC00"/>
                </a:solidFill>
              </a:rPr>
              <a:t>má plošný tvar s podélnou</a:t>
            </a:r>
          </a:p>
          <a:p>
            <a:r>
              <a:rPr lang="cs-CZ" sz="2800" dirty="0" smtClean="0">
                <a:solidFill>
                  <a:srgbClr val="00CC00"/>
                </a:solidFill>
              </a:rPr>
              <a:t>a příčnou soustavou, vzájemně provázanou</a:t>
            </a:r>
          </a:p>
          <a:p>
            <a:r>
              <a:rPr lang="cs-CZ" sz="2800" dirty="0">
                <a:solidFill>
                  <a:srgbClr val="00CC00"/>
                </a:solidFill>
              </a:rPr>
              <a:t>p</a:t>
            </a:r>
            <a:r>
              <a:rPr lang="cs-CZ" sz="2800" dirty="0" smtClean="0">
                <a:solidFill>
                  <a:srgbClr val="00CC00"/>
                </a:solidFill>
              </a:rPr>
              <a:t>letařskou technikou.</a:t>
            </a:r>
          </a:p>
          <a:p>
            <a:endParaRPr lang="cs-CZ" sz="2800" dirty="0">
              <a:solidFill>
                <a:srgbClr val="00CC00"/>
              </a:solidFill>
            </a:endParaRPr>
          </a:p>
          <a:p>
            <a:r>
              <a:rPr lang="cs-CZ" sz="2800" b="1" i="1" u="sng" dirty="0" smtClean="0">
                <a:solidFill>
                  <a:schemeClr val="accent2">
                    <a:lumMod val="75000"/>
                  </a:schemeClr>
                </a:solidFill>
              </a:rPr>
              <a:t>Tresa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cs-CZ" sz="2800" dirty="0" smtClean="0">
                <a:solidFill>
                  <a:srgbClr val="CC0099"/>
                </a:solidFill>
              </a:rPr>
              <a:t>proplétaný prýmek z různých materiálů</a:t>
            </a:r>
          </a:p>
          <a:p>
            <a:r>
              <a:rPr lang="cs-CZ" sz="2800" dirty="0">
                <a:solidFill>
                  <a:srgbClr val="CC0099"/>
                </a:solidFill>
              </a:rPr>
              <a:t>h</a:t>
            </a:r>
            <a:r>
              <a:rPr lang="cs-CZ" sz="2800" dirty="0" smtClean="0">
                <a:solidFill>
                  <a:srgbClr val="CC0099"/>
                </a:solidFill>
              </a:rPr>
              <a:t>ladkého oboulícního povrchu. Používají se </a:t>
            </a:r>
          </a:p>
          <a:p>
            <a:r>
              <a:rPr lang="cs-CZ" sz="2800" dirty="0">
                <a:solidFill>
                  <a:srgbClr val="CC0099"/>
                </a:solidFill>
              </a:rPr>
              <a:t>k</a:t>
            </a:r>
            <a:r>
              <a:rPr lang="cs-CZ" sz="2800" dirty="0" smtClean="0">
                <a:solidFill>
                  <a:srgbClr val="CC0099"/>
                </a:solidFill>
              </a:rPr>
              <a:t> ozdobě oděvů, k lemování prádla apod.</a:t>
            </a:r>
          </a:p>
          <a:p>
            <a:endParaRPr lang="cs-CZ" sz="2800" dirty="0">
              <a:solidFill>
                <a:srgbClr val="CC0099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Lacetka </a:t>
            </a:r>
            <a:r>
              <a:rPr lang="cs-CZ" sz="2800" dirty="0" smtClean="0">
                <a:solidFill>
                  <a:srgbClr val="FF0000"/>
                </a:solidFill>
              </a:rPr>
              <a:t> -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proplétaný plochý prýmek </a:t>
            </a:r>
          </a:p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z viskózového hedvábí, oboulícní, lesklého 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ovrchu. Používá jako záložka do knih, </a:t>
            </a:r>
          </a:p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na háčkování, k jiným ozdobným účelům.</a:t>
            </a:r>
            <a:endParaRPr lang="cs-CZ" sz="2800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29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4496" y="570887"/>
            <a:ext cx="8959504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D60093"/>
                </a:solidFill>
              </a:rPr>
              <a:t>Hadovka </a:t>
            </a:r>
            <a:r>
              <a:rPr lang="cs-CZ" sz="2800" dirty="0" smtClean="0">
                <a:solidFill>
                  <a:srgbClr val="D60093"/>
                </a:solidFill>
              </a:rPr>
              <a:t> - </a:t>
            </a:r>
            <a:r>
              <a:rPr lang="cs-CZ" sz="2800" dirty="0" smtClean="0">
                <a:solidFill>
                  <a:srgbClr val="FFC000"/>
                </a:solidFill>
              </a:rPr>
              <a:t>proplétaný plochý prýmek z bavlny</a:t>
            </a:r>
          </a:p>
          <a:p>
            <a:r>
              <a:rPr lang="cs-CZ" sz="2800" dirty="0">
                <a:solidFill>
                  <a:srgbClr val="FFC000"/>
                </a:solidFill>
              </a:rPr>
              <a:t>n</a:t>
            </a:r>
            <a:r>
              <a:rPr lang="cs-CZ" sz="2800" dirty="0" smtClean="0">
                <a:solidFill>
                  <a:srgbClr val="FFC000"/>
                </a:solidFill>
              </a:rPr>
              <a:t>ebo viskózy. Používá se k ozdobě, oděvů, 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krojů apod.</a:t>
            </a:r>
          </a:p>
          <a:p>
            <a:endParaRPr lang="cs-CZ" sz="2800" dirty="0">
              <a:solidFill>
                <a:srgbClr val="0000CC"/>
              </a:solidFill>
            </a:endParaRPr>
          </a:p>
          <a:p>
            <a:r>
              <a:rPr lang="cs-CZ" sz="2800" b="1" i="1" u="sng" dirty="0" smtClean="0">
                <a:solidFill>
                  <a:srgbClr val="0000CC"/>
                </a:solidFill>
              </a:rPr>
              <a:t>Sutaška  </a:t>
            </a:r>
            <a:r>
              <a:rPr lang="cs-CZ" sz="2800" dirty="0" smtClean="0">
                <a:solidFill>
                  <a:srgbClr val="0000CC"/>
                </a:solidFill>
              </a:rPr>
              <a:t>- </a:t>
            </a:r>
            <a:r>
              <a:rPr lang="cs-CZ" sz="2800" dirty="0" smtClean="0">
                <a:solidFill>
                  <a:srgbClr val="00B0F0"/>
                </a:solidFill>
              </a:rPr>
              <a:t>proplétaný plochý prýmek s diagonálně</a:t>
            </a:r>
          </a:p>
          <a:p>
            <a:r>
              <a:rPr lang="cs-CZ" sz="2800" dirty="0" smtClean="0">
                <a:solidFill>
                  <a:srgbClr val="00B0F0"/>
                </a:solidFill>
              </a:rPr>
              <a:t>Propletenou bavlněnou nebo viskózovou přízí.</a:t>
            </a:r>
          </a:p>
          <a:p>
            <a:r>
              <a:rPr lang="cs-CZ" sz="2800" dirty="0" smtClean="0">
                <a:solidFill>
                  <a:srgbClr val="00B0F0"/>
                </a:solidFill>
              </a:rPr>
              <a:t>Povrch sutašky je rovnoměrný s jednou nebo</a:t>
            </a:r>
          </a:p>
          <a:p>
            <a:r>
              <a:rPr lang="cs-CZ" sz="2800" dirty="0">
                <a:solidFill>
                  <a:srgbClr val="00B0F0"/>
                </a:solidFill>
              </a:rPr>
              <a:t>d</a:t>
            </a:r>
            <a:r>
              <a:rPr lang="cs-CZ" sz="2800" dirty="0" smtClean="0">
                <a:solidFill>
                  <a:srgbClr val="00B0F0"/>
                </a:solidFill>
              </a:rPr>
              <a:t>věma podélnými rýhami. Dodává se v různých</a:t>
            </a:r>
          </a:p>
          <a:p>
            <a:r>
              <a:rPr lang="cs-CZ" sz="2800" dirty="0">
                <a:solidFill>
                  <a:srgbClr val="00B0F0"/>
                </a:solidFill>
              </a:rPr>
              <a:t>b</a:t>
            </a:r>
            <a:r>
              <a:rPr lang="cs-CZ" sz="2800" dirty="0" smtClean="0">
                <a:solidFill>
                  <a:srgbClr val="00B0F0"/>
                </a:solidFill>
              </a:rPr>
              <a:t>arvách, používá se k ozdobě šatů, krojů, </a:t>
            </a:r>
          </a:p>
          <a:p>
            <a:r>
              <a:rPr lang="cs-CZ" sz="2800" dirty="0" smtClean="0">
                <a:solidFill>
                  <a:srgbClr val="00B0F0"/>
                </a:solidFill>
              </a:rPr>
              <a:t>Stejnokrojů.</a:t>
            </a:r>
            <a:endParaRPr lang="cs-CZ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74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64691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FF0000"/>
                </a:solidFill>
              </a:rPr>
              <a:t>Dutinka </a:t>
            </a:r>
            <a:r>
              <a:rPr lang="cs-CZ" sz="2800" dirty="0" smtClean="0">
                <a:solidFill>
                  <a:srgbClr val="FF0000"/>
                </a:solidFill>
              </a:rPr>
              <a:t> - </a:t>
            </a:r>
            <a:r>
              <a:rPr lang="cs-CZ" sz="2800" dirty="0" smtClean="0">
                <a:solidFill>
                  <a:srgbClr val="00CCFF"/>
                </a:solidFill>
              </a:rPr>
              <a:t>proplétaný dutý prýmek z Ba, </a:t>
            </a:r>
            <a:r>
              <a:rPr lang="cs-CZ" sz="2800" dirty="0" err="1" smtClean="0">
                <a:solidFill>
                  <a:srgbClr val="00CCFF"/>
                </a:solidFill>
              </a:rPr>
              <a:t>Vs</a:t>
            </a:r>
            <a:r>
              <a:rPr lang="cs-CZ" sz="2800" dirty="0" smtClean="0">
                <a:solidFill>
                  <a:srgbClr val="00CCFF"/>
                </a:solidFill>
              </a:rPr>
              <a:t>,</a:t>
            </a:r>
          </a:p>
          <a:p>
            <a:r>
              <a:rPr lang="cs-CZ" sz="2800" dirty="0" smtClean="0">
                <a:solidFill>
                  <a:srgbClr val="00CCFF"/>
                </a:solidFill>
              </a:rPr>
              <a:t>PAD. Používá se k ozdobným účelům.</a:t>
            </a:r>
          </a:p>
          <a:p>
            <a:endParaRPr lang="cs-CZ" sz="2800" dirty="0">
              <a:solidFill>
                <a:srgbClr val="00CCFF"/>
              </a:solidFill>
            </a:endParaRPr>
          </a:p>
          <a:p>
            <a:r>
              <a:rPr lang="cs-CZ" sz="2800" b="1" i="1" u="sng" dirty="0" smtClean="0">
                <a:solidFill>
                  <a:srgbClr val="9900FF"/>
                </a:solidFill>
              </a:rPr>
              <a:t>Proplétané pruženky </a:t>
            </a:r>
            <a:r>
              <a:rPr lang="cs-CZ" sz="2800" dirty="0" smtClean="0">
                <a:solidFill>
                  <a:srgbClr val="9900FF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- gumy, které se využívají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na prádlo, oděvy atd.</a:t>
            </a:r>
          </a:p>
          <a:p>
            <a:r>
              <a:rPr lang="cs-CZ" sz="2800" i="1" dirty="0" smtClean="0">
                <a:solidFill>
                  <a:schemeClr val="accent3">
                    <a:lumMod val="75000"/>
                  </a:schemeClr>
                </a:solidFill>
              </a:rPr>
              <a:t>Rozeznáváme pruženky: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rádlová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err="1">
                <a:solidFill>
                  <a:schemeClr val="accent3">
                    <a:lumMod val="75000"/>
                  </a:schemeClr>
                </a:solidFill>
              </a:rPr>
              <a:t>r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</a:rPr>
              <a:t>ýžková</a:t>
            </a:r>
            <a:endParaRPr lang="cs-CZ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írková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rajková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krouhlá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12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47389" y="338421"/>
            <a:ext cx="8696611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CC0099"/>
                </a:solidFill>
              </a:rPr>
              <a:t>Ozdobné galonové prámky </a:t>
            </a:r>
            <a:r>
              <a:rPr lang="cs-CZ" sz="2800" dirty="0" smtClean="0">
                <a:solidFill>
                  <a:srgbClr val="CC0099"/>
                </a:solidFill>
              </a:rPr>
              <a:t> </a:t>
            </a:r>
            <a:r>
              <a:rPr lang="cs-CZ" sz="2800" dirty="0" smtClean="0">
                <a:solidFill>
                  <a:srgbClr val="FF66FF"/>
                </a:solidFill>
              </a:rPr>
              <a:t>jsou ploché prýmky</a:t>
            </a:r>
          </a:p>
          <a:p>
            <a:r>
              <a:rPr lang="cs-CZ" sz="2800" dirty="0">
                <a:solidFill>
                  <a:srgbClr val="FF66FF"/>
                </a:solidFill>
              </a:rPr>
              <a:t>z</a:t>
            </a:r>
            <a:r>
              <a:rPr lang="cs-CZ" sz="2800" dirty="0" smtClean="0">
                <a:solidFill>
                  <a:srgbClr val="FF66FF"/>
                </a:solidFill>
              </a:rPr>
              <a:t> bavlněné, viskózové příze, popřípadě </a:t>
            </a:r>
          </a:p>
          <a:p>
            <a:r>
              <a:rPr lang="cs-CZ" sz="2800" dirty="0" smtClean="0">
                <a:solidFill>
                  <a:srgbClr val="FF66FF"/>
                </a:solidFill>
              </a:rPr>
              <a:t>i z leonských nití nebo polyamidu.</a:t>
            </a:r>
          </a:p>
          <a:p>
            <a:r>
              <a:rPr lang="cs-CZ" sz="2800" dirty="0" smtClean="0">
                <a:solidFill>
                  <a:srgbClr val="9900FF"/>
                </a:solidFill>
              </a:rPr>
              <a:t>Vyrábějí se jednobarevné i pestré. Používají se </a:t>
            </a:r>
          </a:p>
          <a:p>
            <a:r>
              <a:rPr lang="cs-CZ" sz="2800" dirty="0" smtClean="0">
                <a:solidFill>
                  <a:srgbClr val="9900FF"/>
                </a:solidFill>
              </a:rPr>
              <a:t>k ozdobě prádla, oděvů, klobouků, nábytku,</a:t>
            </a:r>
          </a:p>
          <a:p>
            <a:r>
              <a:rPr lang="cs-CZ" sz="2800" dirty="0">
                <a:solidFill>
                  <a:srgbClr val="9900FF"/>
                </a:solidFill>
              </a:rPr>
              <a:t>k</a:t>
            </a:r>
            <a:r>
              <a:rPr lang="cs-CZ" sz="2800" dirty="0" smtClean="0">
                <a:solidFill>
                  <a:srgbClr val="9900FF"/>
                </a:solidFill>
              </a:rPr>
              <a:t> dekoraci a k podobným účelům.</a:t>
            </a:r>
          </a:p>
          <a:p>
            <a:r>
              <a:rPr lang="cs-CZ" sz="2800" dirty="0" smtClean="0">
                <a:solidFill>
                  <a:srgbClr val="A50021"/>
                </a:solidFill>
              </a:rPr>
              <a:t>Patří sem: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0000"/>
                </a:solidFill>
              </a:rPr>
              <a:t>z</a:t>
            </a:r>
            <a:r>
              <a:rPr lang="cs-CZ" sz="2800" dirty="0" smtClean="0">
                <a:solidFill>
                  <a:srgbClr val="FF0000"/>
                </a:solidFill>
              </a:rPr>
              <a:t>áclonové třásně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66FF"/>
                </a:solidFill>
              </a:rPr>
              <a:t>k</a:t>
            </a:r>
            <a:r>
              <a:rPr lang="cs-CZ" sz="2800" dirty="0" smtClean="0">
                <a:solidFill>
                  <a:srgbClr val="FF66FF"/>
                </a:solidFill>
              </a:rPr>
              <a:t>obercové třásně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roucená šňůra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CC00"/>
                </a:solidFill>
              </a:rPr>
              <a:t>l</a:t>
            </a:r>
            <a:r>
              <a:rPr lang="cs-CZ" sz="2800" dirty="0" smtClean="0">
                <a:solidFill>
                  <a:srgbClr val="00CC00"/>
                </a:solidFill>
              </a:rPr>
              <a:t>eonské třásně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ábytkový třapec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9966"/>
                </a:solidFill>
              </a:rPr>
              <a:t>g</a:t>
            </a:r>
            <a:r>
              <a:rPr lang="cs-CZ" sz="2800" dirty="0" smtClean="0">
                <a:solidFill>
                  <a:srgbClr val="FF9966"/>
                </a:solidFill>
              </a:rPr>
              <a:t>alonový ozdobný prýmek různého provedení</a:t>
            </a:r>
          </a:p>
          <a:p>
            <a:endParaRPr lang="cs-CZ" sz="2800" b="1" i="1" u="sng" dirty="0">
              <a:solidFill>
                <a:srgbClr val="FF9966"/>
              </a:solidFill>
            </a:endParaRPr>
          </a:p>
          <a:p>
            <a:endParaRPr lang="cs-CZ" sz="28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05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60648"/>
            <a:ext cx="79961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TYLY, KRAJKY, VÝŠIVKY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561875"/>
            <a:ext cx="864050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33CC"/>
                </a:solidFill>
              </a:rPr>
              <a:t>Krajkářské výrobky jsou textilie vytvářené</a:t>
            </a:r>
          </a:p>
          <a:p>
            <a:r>
              <a:rPr lang="cs-CZ" sz="2800" dirty="0">
                <a:solidFill>
                  <a:srgbClr val="FF33CC"/>
                </a:solidFill>
              </a:rPr>
              <a:t>s</a:t>
            </a:r>
            <a:r>
              <a:rPr lang="cs-CZ" sz="2800" dirty="0" smtClean="0">
                <a:solidFill>
                  <a:srgbClr val="FF33CC"/>
                </a:solidFill>
              </a:rPr>
              <a:t>plétáním nebo obtáčením nití několika soustav.</a:t>
            </a:r>
          </a:p>
          <a:p>
            <a:r>
              <a:rPr lang="cs-CZ" sz="2800" dirty="0" smtClean="0">
                <a:solidFill>
                  <a:srgbClr val="FF33CC"/>
                </a:solidFill>
              </a:rPr>
              <a:t>Vyznačují se velkou jemností, pracností a</a:t>
            </a:r>
          </a:p>
          <a:p>
            <a:r>
              <a:rPr lang="cs-CZ" sz="2800" dirty="0">
                <a:solidFill>
                  <a:srgbClr val="FF33CC"/>
                </a:solidFill>
              </a:rPr>
              <a:t>r</a:t>
            </a:r>
            <a:r>
              <a:rPr lang="cs-CZ" sz="2800" dirty="0" smtClean="0">
                <a:solidFill>
                  <a:srgbClr val="FF33CC"/>
                </a:solidFill>
              </a:rPr>
              <a:t>ozmanitostí vzorů. </a:t>
            </a:r>
          </a:p>
          <a:p>
            <a:endParaRPr lang="cs-CZ" sz="2800" dirty="0">
              <a:solidFill>
                <a:srgbClr val="FF33CC"/>
              </a:solidFill>
            </a:endParaRPr>
          </a:p>
          <a:p>
            <a:r>
              <a:rPr lang="cs-CZ" sz="2800" dirty="0" smtClean="0">
                <a:solidFill>
                  <a:srgbClr val="9900FF"/>
                </a:solidFill>
              </a:rPr>
              <a:t>Materiály: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00"/>
                </a:solidFill>
              </a:rPr>
              <a:t>b</a:t>
            </a:r>
            <a:r>
              <a:rPr lang="cs-CZ" sz="2800" dirty="0" smtClean="0">
                <a:solidFill>
                  <a:srgbClr val="FF0000"/>
                </a:solidFill>
              </a:rPr>
              <a:t>avlna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CCFF"/>
                </a:solidFill>
              </a:rPr>
              <a:t>p</a:t>
            </a:r>
            <a:r>
              <a:rPr lang="cs-CZ" sz="2800" dirty="0" smtClean="0">
                <a:solidFill>
                  <a:srgbClr val="00CCFF"/>
                </a:solidFill>
              </a:rPr>
              <a:t>olyamid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33CC"/>
                </a:solidFill>
              </a:rPr>
              <a:t>p</a:t>
            </a:r>
            <a:r>
              <a:rPr lang="cs-CZ" sz="2800" dirty="0" smtClean="0">
                <a:solidFill>
                  <a:srgbClr val="FF33CC"/>
                </a:solidFill>
              </a:rPr>
              <a:t>olyester</a:t>
            </a:r>
          </a:p>
          <a:p>
            <a:pPr marL="457200" indent="-457200">
              <a:buFont typeface="Wingdings" pitchFamily="2" charset="2"/>
              <a:buChar char="§"/>
            </a:pPr>
            <a:endParaRPr lang="cs-CZ" sz="2800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7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69981" y="404664"/>
            <a:ext cx="75424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TEXTILNÍ GALANTERIE MĚKKÁ</a:t>
            </a:r>
            <a:endParaRPr lang="cs-CZ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69981" y="1502787"/>
            <a:ext cx="675537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Sortiment měkké galanterie zahrnuje: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p</a:t>
            </a:r>
            <a:r>
              <a:rPr lang="cs-CZ" sz="2800" dirty="0" smtClean="0">
                <a:solidFill>
                  <a:srgbClr val="00B050"/>
                </a:solidFill>
              </a:rPr>
              <a:t>říze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7030A0"/>
                </a:solidFill>
              </a:rPr>
              <a:t>n</a:t>
            </a:r>
            <a:r>
              <a:rPr lang="cs-CZ" sz="2800" dirty="0" smtClean="0">
                <a:solidFill>
                  <a:srgbClr val="7030A0"/>
                </a:solidFill>
              </a:rPr>
              <a:t>itě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C000"/>
                </a:solidFill>
              </a:rPr>
              <a:t>s</a:t>
            </a:r>
            <a:r>
              <a:rPr lang="cs-CZ" sz="2800" dirty="0" smtClean="0">
                <a:solidFill>
                  <a:srgbClr val="FFC000"/>
                </a:solidFill>
              </a:rPr>
              <a:t>tuhy a prýmky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00000"/>
                </a:solidFill>
              </a:rPr>
              <a:t>k</a:t>
            </a:r>
            <a:r>
              <a:rPr lang="cs-CZ" sz="2800" dirty="0" smtClean="0">
                <a:solidFill>
                  <a:srgbClr val="C00000"/>
                </a:solidFill>
              </a:rPr>
              <a:t>rajky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F0"/>
                </a:solidFill>
              </a:rPr>
              <a:t>l</a:t>
            </a:r>
            <a:r>
              <a:rPr lang="cs-CZ" sz="2800" dirty="0" smtClean="0">
                <a:solidFill>
                  <a:srgbClr val="00B0F0"/>
                </a:solidFill>
              </a:rPr>
              <a:t>eonské zboží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v</a:t>
            </a: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ýšivky a tyly</a:t>
            </a:r>
            <a:endParaRPr lang="cs-CZ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76672"/>
            <a:ext cx="878497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u="sng" dirty="0" smtClean="0">
                <a:solidFill>
                  <a:srgbClr val="00CC00"/>
                </a:solidFill>
              </a:rPr>
              <a:t>Krajky </a:t>
            </a:r>
            <a:r>
              <a:rPr lang="cs-CZ" sz="2800" b="1" i="1" u="sng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valencienské</a:t>
            </a:r>
            <a:r>
              <a:rPr lang="cs-CZ" sz="2800" dirty="0" smtClean="0">
                <a:solidFill>
                  <a:srgbClr val="00CC00"/>
                </a:solidFill>
              </a:rPr>
              <a:t>  -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jsou vytvořeny jako 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proužek, jeden okraj je zoubkovaný, druhý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ovný. Vyrábí se v šíři 0,7 do 15 cm v různých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arvách. Používá se k ozdobě dámského prádla.</a:t>
            </a:r>
          </a:p>
          <a:p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Krajky paličkované </a:t>
            </a:r>
            <a:r>
              <a:rPr lang="cs-CZ" sz="2800" dirty="0" smtClean="0">
                <a:solidFill>
                  <a:srgbClr val="FF0000"/>
                </a:solidFill>
              </a:rPr>
              <a:t> - </a:t>
            </a:r>
            <a:r>
              <a:rPr lang="cs-CZ" sz="2800" dirty="0" smtClean="0">
                <a:solidFill>
                  <a:srgbClr val="FF9966"/>
                </a:solidFill>
              </a:rPr>
              <a:t>vyrábějí se na paličkovacích</a:t>
            </a:r>
          </a:p>
          <a:p>
            <a:r>
              <a:rPr lang="cs-CZ" sz="2800" dirty="0" smtClean="0">
                <a:solidFill>
                  <a:srgbClr val="FF9966"/>
                </a:solidFill>
              </a:rPr>
              <a:t>trojích, je to napodobenina ruční paličkované krajky s omezeným počtem paliček.</a:t>
            </a:r>
          </a:p>
          <a:p>
            <a:r>
              <a:rPr lang="cs-CZ" sz="2800" dirty="0" smtClean="0">
                <a:solidFill>
                  <a:srgbClr val="FF9966"/>
                </a:solidFill>
              </a:rPr>
              <a:t>Používají se k ozdobě prádla, konfekce atd.</a:t>
            </a:r>
          </a:p>
          <a:p>
            <a:endParaRPr lang="cs-CZ" sz="2800" dirty="0">
              <a:solidFill>
                <a:srgbClr val="FF9966"/>
              </a:solidFill>
            </a:endParaRPr>
          </a:p>
          <a:p>
            <a:r>
              <a:rPr lang="cs-CZ" sz="2800" b="1" i="1" u="sng" dirty="0" smtClean="0">
                <a:solidFill>
                  <a:srgbClr val="0070C0"/>
                </a:solidFill>
              </a:rPr>
              <a:t>Tylové krajky </a:t>
            </a:r>
            <a:r>
              <a:rPr lang="cs-CZ" sz="2800" dirty="0" smtClean="0">
                <a:solidFill>
                  <a:srgbClr val="0070C0"/>
                </a:solidFill>
              </a:rPr>
              <a:t> - </a:t>
            </a:r>
            <a:r>
              <a:rPr lang="cs-CZ" sz="2800" dirty="0" smtClean="0">
                <a:solidFill>
                  <a:schemeClr val="bg2">
                    <a:lumMod val="10000"/>
                  </a:schemeClr>
                </a:solidFill>
              </a:rPr>
              <a:t>vyrábí se na tylových strojích s typickými čtyřhrannými, šestihrannými nebo obdélníkovými očky. Používají se ke zdobení 				prádla.</a:t>
            </a:r>
            <a:endParaRPr lang="cs-CZ" sz="2800" b="1" i="1" u="sng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48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59" y="548679"/>
            <a:ext cx="83529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i="1" u="sng" dirty="0" smtClean="0">
                <a:solidFill>
                  <a:srgbClr val="FF66FF"/>
                </a:solidFill>
              </a:rPr>
              <a:t>Výšivky  </a:t>
            </a:r>
            <a:endParaRPr lang="cs-CZ" sz="2800" dirty="0" smtClean="0">
              <a:solidFill>
                <a:srgbClr val="FF66FF"/>
              </a:solidFill>
            </a:endParaRPr>
          </a:p>
          <a:p>
            <a:r>
              <a:rPr lang="cs-CZ" sz="2800" dirty="0" smtClean="0">
                <a:solidFill>
                  <a:srgbClr val="9900FF"/>
                </a:solidFill>
              </a:rPr>
              <a:t>Pro výšivky se používá různý podkladový materiál. Používá se např.: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Tyl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smtClean="0">
                <a:solidFill>
                  <a:srgbClr val="FF33CC"/>
                </a:solidFill>
              </a:rPr>
              <a:t>Batist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smtClean="0">
                <a:solidFill>
                  <a:srgbClr val="00B050"/>
                </a:solidFill>
              </a:rPr>
              <a:t>Monofil</a:t>
            </a:r>
          </a:p>
          <a:p>
            <a:r>
              <a:rPr lang="cs-CZ" sz="2800" dirty="0" smtClean="0">
                <a:solidFill>
                  <a:srgbClr val="CC0099"/>
                </a:solidFill>
              </a:rPr>
              <a:t>Výšivky slouží k oděvním účelům, ke zdobení halenek, kabelek, dětského zboží atd.</a:t>
            </a:r>
          </a:p>
        </p:txBody>
      </p:sp>
    </p:spTree>
    <p:extLst>
      <p:ext uri="{BB962C8B-B14F-4D97-AF65-F5344CB8AC3E}">
        <p14:creationId xmlns:p14="http://schemas.microsoft.com/office/powerpoint/2010/main" val="92261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9271" y="431086"/>
            <a:ext cx="788549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Otázky </a:t>
            </a:r>
            <a:r>
              <a:rPr lang="cs-CZ" sz="2800" smtClean="0">
                <a:solidFill>
                  <a:srgbClr val="FF0000"/>
                </a:solidFill>
              </a:rPr>
              <a:t>k opakování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9900FF"/>
                </a:solidFill>
              </a:rPr>
              <a:t>Co zahrnuje sortiment měkké galanterie?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B050"/>
                </a:solidFill>
              </a:rPr>
              <a:t>Jaké máme příze?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C000"/>
                </a:solidFill>
              </a:rPr>
              <a:t>Co víte o nitích?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A50021"/>
                </a:solidFill>
              </a:rPr>
              <a:t>Co je to stuha?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66FF"/>
                </a:solidFill>
              </a:rPr>
              <a:t>Co je to prýmek?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B0F0"/>
                </a:solidFill>
              </a:rPr>
              <a:t>Jaké máme stuhy?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Jaké máme prýmky?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7030A0"/>
                </a:solidFill>
              </a:rPr>
              <a:t>Co jsou tyly, krajky a výšivky.</a:t>
            </a:r>
            <a:endParaRPr lang="cs-CZ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68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332656"/>
            <a:ext cx="833871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PŘÍZE</a:t>
            </a:r>
          </a:p>
          <a:p>
            <a:endParaRPr lang="cs-CZ" sz="2800" dirty="0" smtClean="0">
              <a:solidFill>
                <a:srgbClr val="7030A0"/>
              </a:solidFill>
            </a:endParaRPr>
          </a:p>
          <a:p>
            <a:r>
              <a:rPr lang="cs-CZ" sz="2800" dirty="0" smtClean="0">
                <a:solidFill>
                  <a:srgbClr val="7030A0"/>
                </a:solidFill>
              </a:rPr>
              <a:t>Vyrábějí se z bavlny, vlny, viskózových, syntetických materiálů. </a:t>
            </a:r>
            <a:r>
              <a:rPr lang="cs-CZ" sz="2800" dirty="0" err="1" smtClean="0">
                <a:solidFill>
                  <a:srgbClr val="7030A0"/>
                </a:solidFill>
              </a:rPr>
              <a:t>Skají</a:t>
            </a:r>
            <a:r>
              <a:rPr lang="cs-CZ" sz="2800" dirty="0" smtClean="0">
                <a:solidFill>
                  <a:srgbClr val="7030A0"/>
                </a:solidFill>
              </a:rPr>
              <a:t> se dvojnásobně nebo jednoduše, opalují se, mercerují, bělí, barví.</a:t>
            </a:r>
          </a:p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Podle způsobu použití se příze dělí na:</a:t>
            </a: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Vyšívací příze </a:t>
            </a:r>
            <a:r>
              <a:rPr lang="cs-CZ" sz="2800" dirty="0" smtClean="0">
                <a:solidFill>
                  <a:srgbClr val="FF0000"/>
                </a:solidFill>
              </a:rPr>
              <a:t>– </a:t>
            </a:r>
            <a:r>
              <a:rPr lang="cs-CZ" sz="2800" dirty="0" smtClean="0">
                <a:solidFill>
                  <a:srgbClr val="CC66FF"/>
                </a:solidFill>
              </a:rPr>
              <a:t>používají se na vyšívání, obšívání dírek, na ozdobné stehy. Prodávají se v několika druzích, a to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i="1" dirty="0">
                <a:solidFill>
                  <a:srgbClr val="FF0000"/>
                </a:solidFill>
              </a:rPr>
              <a:t>p</a:t>
            </a:r>
            <a:r>
              <a:rPr lang="cs-CZ" sz="2800" i="1" dirty="0" smtClean="0">
                <a:solidFill>
                  <a:srgbClr val="FF0000"/>
                </a:solidFill>
              </a:rPr>
              <a:t>erlovka – </a:t>
            </a:r>
            <a:r>
              <a:rPr lang="cs-CZ" sz="2800" dirty="0" smtClean="0">
                <a:solidFill>
                  <a:srgbClr val="00B0F0"/>
                </a:solidFill>
              </a:rPr>
              <a:t>bavlněná mercerovaná příze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i="1" dirty="0" err="1">
                <a:solidFill>
                  <a:srgbClr val="FF0000"/>
                </a:solidFill>
              </a:rPr>
              <a:t>m</a:t>
            </a:r>
            <a:r>
              <a:rPr lang="cs-CZ" sz="2800" i="1" dirty="0" err="1" smtClean="0">
                <a:solidFill>
                  <a:srgbClr val="FF0000"/>
                </a:solidFill>
              </a:rPr>
              <a:t>ouliné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– </a:t>
            </a:r>
            <a:r>
              <a:rPr lang="cs-CZ" sz="2800" dirty="0" smtClean="0">
                <a:solidFill>
                  <a:srgbClr val="FFC000"/>
                </a:solidFill>
              </a:rPr>
              <a:t>bavlněná opalovaná příze, mercerované příze, skládá se volně ze 6 přízí dohromady</a:t>
            </a:r>
            <a:endParaRPr lang="cs-CZ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51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852348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FF0000"/>
                </a:solidFill>
              </a:rPr>
              <a:t>Látací příze </a:t>
            </a:r>
            <a:r>
              <a:rPr lang="cs-CZ" sz="2800" dirty="0" smtClean="0">
                <a:solidFill>
                  <a:srgbClr val="FF0000"/>
                </a:solidFill>
              </a:rPr>
              <a:t> -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 ruční látání ponožek, </a:t>
            </a:r>
          </a:p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vyrábí se v mnoha barvách </a:t>
            </a:r>
          </a:p>
          <a:p>
            <a:endParaRPr lang="cs-CZ" sz="2800" b="1" i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Mercerovaná příze </a:t>
            </a:r>
            <a:r>
              <a:rPr lang="cs-CZ" sz="2800" dirty="0" smtClean="0">
                <a:solidFill>
                  <a:srgbClr val="FF0000"/>
                </a:solidFill>
              </a:rPr>
              <a:t> - </a:t>
            </a:r>
            <a:r>
              <a:rPr lang="cs-CZ" sz="2800" dirty="0" err="1" smtClean="0">
                <a:solidFill>
                  <a:srgbClr val="00B050"/>
                </a:solidFill>
              </a:rPr>
              <a:t>Aeskulap</a:t>
            </a:r>
            <a:r>
              <a:rPr lang="cs-CZ" sz="2800" dirty="0" smtClean="0">
                <a:solidFill>
                  <a:srgbClr val="00B050"/>
                </a:solidFill>
              </a:rPr>
              <a:t>, Sněhurka – </a:t>
            </a:r>
          </a:p>
          <a:p>
            <a:r>
              <a:rPr lang="cs-CZ" sz="2800" dirty="0">
                <a:solidFill>
                  <a:srgbClr val="00B050"/>
                </a:solidFill>
              </a:rPr>
              <a:t>p</a:t>
            </a:r>
            <a:r>
              <a:rPr lang="cs-CZ" sz="2800" dirty="0" smtClean="0">
                <a:solidFill>
                  <a:srgbClr val="00B050"/>
                </a:solidFill>
              </a:rPr>
              <a:t>oužívají se na háčkování, pletení i vyšívání</a:t>
            </a:r>
          </a:p>
          <a:p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Pletací příze</a:t>
            </a:r>
            <a:r>
              <a:rPr lang="cs-CZ" sz="2800" dirty="0" smtClean="0">
                <a:solidFill>
                  <a:srgbClr val="FF0000"/>
                </a:solidFill>
              </a:rPr>
              <a:t> – </a:t>
            </a:r>
            <a:r>
              <a:rPr lang="cs-CZ" sz="2800" dirty="0" smtClean="0">
                <a:solidFill>
                  <a:srgbClr val="0000FF"/>
                </a:solidFill>
              </a:rPr>
              <a:t>vyrábí se v různých druzích,</a:t>
            </a:r>
          </a:p>
          <a:p>
            <a:r>
              <a:rPr lang="cs-CZ" sz="2800" dirty="0">
                <a:solidFill>
                  <a:srgbClr val="0000FF"/>
                </a:solidFill>
              </a:rPr>
              <a:t>p</a:t>
            </a:r>
            <a:r>
              <a:rPr lang="cs-CZ" sz="2800" dirty="0" smtClean="0">
                <a:solidFill>
                  <a:srgbClr val="0000FF"/>
                </a:solidFill>
              </a:rPr>
              <a:t>oužívá se na ruční a strojní pletení, háčkování,</a:t>
            </a:r>
          </a:p>
          <a:p>
            <a:r>
              <a:rPr lang="cs-CZ" sz="2800" dirty="0">
                <a:solidFill>
                  <a:srgbClr val="0000FF"/>
                </a:solidFill>
              </a:rPr>
              <a:t>d</a:t>
            </a:r>
            <a:r>
              <a:rPr lang="cs-CZ" sz="2800" dirty="0" smtClean="0">
                <a:solidFill>
                  <a:srgbClr val="0000FF"/>
                </a:solidFill>
              </a:rPr>
              <a:t>odává se v klubkách o hmotnosti 50 a 100 g, </a:t>
            </a:r>
          </a:p>
          <a:p>
            <a:r>
              <a:rPr lang="cs-CZ" sz="2800" dirty="0">
                <a:solidFill>
                  <a:srgbClr val="0000FF"/>
                </a:solidFill>
              </a:rPr>
              <a:t>v</a:t>
            </a:r>
            <a:r>
              <a:rPr lang="cs-CZ" sz="2800" dirty="0" smtClean="0">
                <a:solidFill>
                  <a:srgbClr val="0000FF"/>
                </a:solidFill>
              </a:rPr>
              <a:t> přadenech o hmotnosti 100 g. Prodávají se</a:t>
            </a:r>
          </a:p>
          <a:p>
            <a:r>
              <a:rPr lang="cs-CZ" sz="2800" dirty="0">
                <a:solidFill>
                  <a:srgbClr val="0000FF"/>
                </a:solidFill>
              </a:rPr>
              <a:t>p</a:t>
            </a:r>
            <a:r>
              <a:rPr lang="cs-CZ" sz="2800" dirty="0" smtClean="0">
                <a:solidFill>
                  <a:srgbClr val="0000FF"/>
                </a:solidFill>
              </a:rPr>
              <a:t>od různými názvy např. Daniel, Yetti, </a:t>
            </a:r>
            <a:r>
              <a:rPr lang="cs-CZ" sz="2800" dirty="0" err="1" smtClean="0">
                <a:solidFill>
                  <a:srgbClr val="0000FF"/>
                </a:solidFill>
              </a:rPr>
              <a:t>Maarlen</a:t>
            </a:r>
            <a:r>
              <a:rPr lang="cs-CZ" sz="2800" dirty="0" smtClean="0">
                <a:solidFill>
                  <a:srgbClr val="0000FF"/>
                </a:solidFill>
              </a:rPr>
              <a:t>,</a:t>
            </a:r>
          </a:p>
          <a:p>
            <a:r>
              <a:rPr lang="cs-CZ" sz="2800" dirty="0" smtClean="0">
                <a:solidFill>
                  <a:srgbClr val="0000FF"/>
                </a:solidFill>
              </a:rPr>
              <a:t>Lada, Bambina, </a:t>
            </a:r>
            <a:r>
              <a:rPr lang="cs-CZ" sz="2800" dirty="0" err="1" smtClean="0">
                <a:solidFill>
                  <a:srgbClr val="0000FF"/>
                </a:solidFill>
              </a:rPr>
              <a:t>Carnival</a:t>
            </a:r>
            <a:r>
              <a:rPr lang="cs-CZ" sz="2800" dirty="0" smtClean="0">
                <a:solidFill>
                  <a:srgbClr val="0000FF"/>
                </a:solidFill>
              </a:rPr>
              <a:t>, </a:t>
            </a:r>
            <a:r>
              <a:rPr lang="cs-CZ" sz="2800" dirty="0" err="1" smtClean="0">
                <a:solidFill>
                  <a:srgbClr val="0000FF"/>
                </a:solidFill>
              </a:rPr>
              <a:t>Marion</a:t>
            </a:r>
            <a:r>
              <a:rPr lang="cs-CZ" sz="2800" dirty="0" smtClean="0">
                <a:solidFill>
                  <a:srgbClr val="0000FF"/>
                </a:solidFill>
              </a:rPr>
              <a:t>, </a:t>
            </a:r>
            <a:r>
              <a:rPr lang="cs-CZ" sz="2800" dirty="0" err="1" smtClean="0">
                <a:solidFill>
                  <a:srgbClr val="0000FF"/>
                </a:solidFill>
              </a:rPr>
              <a:t>Sisi</a:t>
            </a:r>
            <a:r>
              <a:rPr lang="cs-CZ" sz="2800" dirty="0" smtClean="0">
                <a:solidFill>
                  <a:srgbClr val="0000FF"/>
                </a:solidFill>
              </a:rPr>
              <a:t>,  atd.</a:t>
            </a:r>
            <a:endParaRPr lang="cs-CZ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88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10761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NITĚ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rgbClr val="CC66FF"/>
                </a:solidFill>
              </a:rPr>
              <a:t>Nitě se dělí podle způsobu použití na </a:t>
            </a:r>
            <a:r>
              <a:rPr lang="cs-CZ" sz="2800" i="1" dirty="0" smtClean="0">
                <a:solidFill>
                  <a:srgbClr val="CC66FF"/>
                </a:solidFill>
              </a:rPr>
              <a:t>ruční a stojní.</a:t>
            </a:r>
            <a:r>
              <a:rPr lang="cs-CZ" sz="2800" dirty="0" smtClean="0">
                <a:solidFill>
                  <a:srgbClr val="CC66FF"/>
                </a:solidFill>
              </a:rPr>
              <a:t> Vyrábějí se z bavlny, viskózy, syntetických vláken (PAD, PES) nebo ze směsi těchto matriálů. Dodávají se různě upravované</a:t>
            </a:r>
          </a:p>
          <a:p>
            <a:r>
              <a:rPr lang="cs-CZ" sz="2800" dirty="0">
                <a:solidFill>
                  <a:srgbClr val="CC66FF"/>
                </a:solidFill>
              </a:rPr>
              <a:t>n</a:t>
            </a:r>
            <a:r>
              <a:rPr lang="cs-CZ" sz="2800" dirty="0" smtClean="0">
                <a:solidFill>
                  <a:srgbClr val="CC66FF"/>
                </a:solidFill>
              </a:rPr>
              <a:t>apříklad  opalované, </a:t>
            </a:r>
            <a:r>
              <a:rPr lang="cs-CZ" sz="2800" dirty="0" err="1" smtClean="0">
                <a:solidFill>
                  <a:srgbClr val="CC66FF"/>
                </a:solidFill>
              </a:rPr>
              <a:t>parafínované</a:t>
            </a:r>
            <a:r>
              <a:rPr lang="cs-CZ" sz="2800" dirty="0" smtClean="0">
                <a:solidFill>
                  <a:srgbClr val="CC66FF"/>
                </a:solidFill>
              </a:rPr>
              <a:t>, leštěné.</a:t>
            </a:r>
          </a:p>
          <a:p>
            <a:endParaRPr lang="cs-CZ" sz="2800" dirty="0">
              <a:solidFill>
                <a:srgbClr val="CC66FF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Stehovka </a:t>
            </a:r>
            <a:r>
              <a:rPr lang="cs-CZ" sz="2800" dirty="0" smtClean="0">
                <a:solidFill>
                  <a:srgbClr val="FF0000"/>
                </a:solidFill>
              </a:rPr>
              <a:t>– </a:t>
            </a:r>
            <a:r>
              <a:rPr lang="cs-CZ" sz="2800" dirty="0" smtClean="0">
                <a:solidFill>
                  <a:srgbClr val="00B050"/>
                </a:solidFill>
              </a:rPr>
              <a:t>z bavlny nebo viskózy, je na cívkách</a:t>
            </a:r>
          </a:p>
          <a:p>
            <a:r>
              <a:rPr lang="cs-CZ" sz="2800" dirty="0">
                <a:solidFill>
                  <a:srgbClr val="00B050"/>
                </a:solidFill>
              </a:rPr>
              <a:t>p</a:t>
            </a:r>
            <a:r>
              <a:rPr lang="cs-CZ" sz="2800" dirty="0" smtClean="0">
                <a:solidFill>
                  <a:srgbClr val="00B050"/>
                </a:solidFill>
              </a:rPr>
              <a:t>o 1000 m, používá se na sestehování oděvů</a:t>
            </a:r>
          </a:p>
          <a:p>
            <a:r>
              <a:rPr lang="cs-CZ" sz="2800" dirty="0">
                <a:solidFill>
                  <a:srgbClr val="00B050"/>
                </a:solidFill>
              </a:rPr>
              <a:t>a</a:t>
            </a:r>
            <a:r>
              <a:rPr lang="cs-CZ" sz="2800" dirty="0" smtClean="0">
                <a:solidFill>
                  <a:srgbClr val="00B050"/>
                </a:solidFill>
              </a:rPr>
              <a:t> po ušití se vypárají.</a:t>
            </a:r>
          </a:p>
          <a:p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492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76672"/>
            <a:ext cx="859722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>
                <a:solidFill>
                  <a:srgbClr val="FF0000"/>
                </a:solidFill>
              </a:rPr>
              <a:t>Vrchní šicí nitě </a:t>
            </a:r>
            <a:r>
              <a:rPr lang="cs-CZ" sz="2800" dirty="0">
                <a:solidFill>
                  <a:srgbClr val="FF0000"/>
                </a:solidFill>
              </a:rPr>
              <a:t>–</a:t>
            </a:r>
            <a:r>
              <a:rPr lang="cs-CZ" sz="2800" dirty="0"/>
              <a:t> </a:t>
            </a:r>
            <a:r>
              <a:rPr lang="cs-CZ" sz="2800" dirty="0">
                <a:solidFill>
                  <a:srgbClr val="00B050"/>
                </a:solidFill>
              </a:rPr>
              <a:t>používají se na strojové vrchní </a:t>
            </a:r>
            <a:endParaRPr lang="cs-CZ" sz="2800" dirty="0" smtClean="0">
              <a:solidFill>
                <a:srgbClr val="00B050"/>
              </a:solidFill>
            </a:endParaRPr>
          </a:p>
          <a:p>
            <a:r>
              <a:rPr lang="cs-CZ" sz="2800" dirty="0" smtClean="0">
                <a:solidFill>
                  <a:srgbClr val="00B050"/>
                </a:solidFill>
              </a:rPr>
              <a:t>šití</a:t>
            </a:r>
            <a:r>
              <a:rPr lang="cs-CZ" sz="2800" dirty="0">
                <a:solidFill>
                  <a:srgbClr val="00B050"/>
                </a:solidFill>
              </a:rPr>
              <a:t>, ale i pro ruční šití. Dodávají se na cívkách</a:t>
            </a:r>
          </a:p>
          <a:p>
            <a:r>
              <a:rPr lang="cs-CZ" sz="2800" dirty="0">
                <a:solidFill>
                  <a:srgbClr val="00B050"/>
                </a:solidFill>
              </a:rPr>
              <a:t>p</a:t>
            </a:r>
            <a:r>
              <a:rPr lang="cs-CZ" sz="2800" dirty="0" smtClean="0">
                <a:solidFill>
                  <a:srgbClr val="00B050"/>
                </a:solidFill>
              </a:rPr>
              <a:t>o 225 m.</a:t>
            </a:r>
          </a:p>
          <a:p>
            <a:endParaRPr lang="cs-CZ" sz="2800" dirty="0">
              <a:solidFill>
                <a:srgbClr val="00B050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Spodní šicí nitě 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- jsou určeny pro strojové šití </a:t>
            </a:r>
          </a:p>
          <a:p>
            <a:r>
              <a:rPr lang="cs-CZ" sz="2800" dirty="0" smtClean="0">
                <a:solidFill>
                  <a:srgbClr val="00B0F0"/>
                </a:solidFill>
              </a:rPr>
              <a:t>do člunku šicího stroje, který tvoří spodní steh.</a:t>
            </a:r>
          </a:p>
          <a:p>
            <a:endParaRPr lang="cs-CZ" sz="2800" b="1" i="1" u="sng" dirty="0">
              <a:solidFill>
                <a:srgbClr val="FF0000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Šicího hedvábí</a:t>
            </a:r>
            <a:r>
              <a:rPr lang="cs-CZ" sz="2800" dirty="0" smtClean="0">
                <a:solidFill>
                  <a:srgbClr val="FF0000"/>
                </a:solidFill>
              </a:rPr>
              <a:t>  - </a:t>
            </a:r>
            <a:r>
              <a:rPr lang="cs-CZ" sz="2800" dirty="0" smtClean="0">
                <a:solidFill>
                  <a:srgbClr val="FF00FF"/>
                </a:solidFill>
              </a:rPr>
              <a:t>používá se na strojové a ruční 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Šití. Vyrábí se z polyamidu, polyesteru nebo 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v kombinaci s bavlnou.</a:t>
            </a:r>
          </a:p>
          <a:p>
            <a:endParaRPr lang="cs-CZ" sz="28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01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908720"/>
            <a:ext cx="853150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FF0000"/>
                </a:solidFill>
              </a:rPr>
              <a:t>Dírkové hedvábí</a:t>
            </a:r>
            <a:r>
              <a:rPr lang="cs-CZ" sz="2800" dirty="0" smtClean="0">
                <a:solidFill>
                  <a:srgbClr val="FF0000"/>
                </a:solidFill>
              </a:rPr>
              <a:t> – </a:t>
            </a: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používá se na obšívání dírek,</a:t>
            </a:r>
          </a:p>
          <a:p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oužívá se viskózové hedvábí, je v různých</a:t>
            </a:r>
          </a:p>
          <a:p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barvách. 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Lněné nitě </a:t>
            </a:r>
            <a:r>
              <a:rPr lang="cs-CZ" sz="2800" b="1" dirty="0" smtClean="0">
                <a:solidFill>
                  <a:srgbClr val="FF0000"/>
                </a:solidFill>
              </a:rPr>
              <a:t> -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vyrábí se ze lnu, jsou pevnější než</a:t>
            </a:r>
          </a:p>
          <a:p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b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avlněné a proto se hodí k přišívání knoflíků.</a:t>
            </a: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Vyrábí se v barvě režné, černé, zelené, hnědé.</a:t>
            </a:r>
            <a:endParaRPr lang="cs-CZ" sz="28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648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346640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26A03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STUHAŘSKÉ VÝROBKY</a:t>
            </a:r>
            <a:endParaRPr lang="cs-CZ" sz="2800" b="1" dirty="0">
              <a:solidFill>
                <a:srgbClr val="26A03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4877" y="1268759"/>
            <a:ext cx="894187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STUHA –</a:t>
            </a:r>
            <a:r>
              <a:rPr lang="cs-CZ" sz="2800" b="1" i="1" dirty="0" smtClean="0"/>
              <a:t> </a:t>
            </a:r>
            <a:r>
              <a:rPr lang="cs-CZ" sz="2800" dirty="0" smtClean="0">
                <a:solidFill>
                  <a:srgbClr val="0000FF"/>
                </a:solidFill>
              </a:rPr>
              <a:t>je plošná textilie, která se vyznačuje </a:t>
            </a:r>
          </a:p>
          <a:p>
            <a:r>
              <a:rPr lang="cs-CZ" sz="2800" dirty="0">
                <a:solidFill>
                  <a:srgbClr val="0000FF"/>
                </a:solidFill>
              </a:rPr>
              <a:t>k</a:t>
            </a:r>
            <a:r>
              <a:rPr lang="cs-CZ" sz="2800" dirty="0" smtClean="0">
                <a:solidFill>
                  <a:srgbClr val="0000FF"/>
                </a:solidFill>
              </a:rPr>
              <a:t>olmým provázáním dvou soustav nití. Má pevné</a:t>
            </a:r>
          </a:p>
          <a:p>
            <a:r>
              <a:rPr lang="cs-CZ" sz="2800" dirty="0">
                <a:solidFill>
                  <a:srgbClr val="0000FF"/>
                </a:solidFill>
              </a:rPr>
              <a:t>o</a:t>
            </a:r>
            <a:r>
              <a:rPr lang="cs-CZ" sz="2800" dirty="0" smtClean="0">
                <a:solidFill>
                  <a:srgbClr val="0000FF"/>
                </a:solidFill>
              </a:rPr>
              <a:t>kraje a ozdobný charakter.</a:t>
            </a:r>
          </a:p>
          <a:p>
            <a:endParaRPr lang="cs-CZ" sz="2800" dirty="0">
              <a:solidFill>
                <a:srgbClr val="0000FF"/>
              </a:solidFill>
            </a:endParaRPr>
          </a:p>
          <a:p>
            <a:r>
              <a:rPr lang="cs-CZ" sz="2800" b="1" i="1" u="sng" dirty="0" err="1" smtClean="0">
                <a:solidFill>
                  <a:srgbClr val="FF0000"/>
                </a:solidFill>
              </a:rPr>
              <a:t>Taftka</a:t>
            </a:r>
            <a:r>
              <a:rPr lang="cs-CZ" sz="2800" b="1" i="1" u="sng" dirty="0" smtClean="0">
                <a:solidFill>
                  <a:srgbClr val="FF0000"/>
                </a:solidFill>
              </a:rPr>
              <a:t>  (taftová stuha) </a:t>
            </a:r>
            <a:r>
              <a:rPr lang="cs-CZ" sz="2800" dirty="0" smtClean="0">
                <a:solidFill>
                  <a:srgbClr val="FF0000"/>
                </a:solidFill>
              </a:rPr>
              <a:t>– </a:t>
            </a:r>
            <a:r>
              <a:rPr lang="cs-CZ" sz="2800" dirty="0" smtClean="0">
                <a:solidFill>
                  <a:srgbClr val="FF00FF"/>
                </a:solidFill>
              </a:rPr>
              <a:t>vazba plátnová, materiál 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viskóza, polyamid, barevná i potištěná, šíře 6 až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110 mm, používá se k adjustaci (balení), do vlasů,</a:t>
            </a:r>
          </a:p>
          <a:p>
            <a:r>
              <a:rPr lang="cs-CZ" sz="2800" dirty="0">
                <a:solidFill>
                  <a:srgbClr val="FF00FF"/>
                </a:solidFill>
              </a:rPr>
              <a:t>k</a:t>
            </a:r>
            <a:r>
              <a:rPr lang="cs-CZ" sz="2800" dirty="0" smtClean="0">
                <a:solidFill>
                  <a:srgbClr val="FF00FF"/>
                </a:solidFill>
              </a:rPr>
              <a:t> ozdobným účelům.</a:t>
            </a:r>
            <a:endParaRPr lang="cs-CZ" sz="28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47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9512" y="631776"/>
            <a:ext cx="9058890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err="1" smtClean="0">
                <a:solidFill>
                  <a:srgbClr val="FF0000"/>
                </a:solidFill>
              </a:rPr>
              <a:t>Keprovka</a:t>
            </a:r>
            <a:r>
              <a:rPr lang="cs-CZ" sz="2800" b="1" i="1" u="sng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- </a:t>
            </a:r>
            <a:r>
              <a:rPr lang="cs-CZ" sz="2800" dirty="0" smtClean="0">
                <a:solidFill>
                  <a:srgbClr val="009900"/>
                </a:solidFill>
              </a:rPr>
              <a:t>(keprová stuha) vazba oboustranného </a:t>
            </a:r>
          </a:p>
          <a:p>
            <a:r>
              <a:rPr lang="cs-CZ" sz="2800" dirty="0">
                <a:solidFill>
                  <a:srgbClr val="009900"/>
                </a:solidFill>
              </a:rPr>
              <a:t>l</a:t>
            </a:r>
            <a:r>
              <a:rPr lang="cs-CZ" sz="2800" dirty="0" smtClean="0">
                <a:solidFill>
                  <a:srgbClr val="009900"/>
                </a:solidFill>
              </a:rPr>
              <a:t>omeného kepru v šířce 6 až 60 mm v různých </a:t>
            </a:r>
          </a:p>
          <a:p>
            <a:r>
              <a:rPr lang="cs-CZ" sz="2800" dirty="0">
                <a:solidFill>
                  <a:srgbClr val="009900"/>
                </a:solidFill>
              </a:rPr>
              <a:t>b</a:t>
            </a:r>
            <a:r>
              <a:rPr lang="cs-CZ" sz="2800" dirty="0" smtClean="0">
                <a:solidFill>
                  <a:srgbClr val="009900"/>
                </a:solidFill>
              </a:rPr>
              <a:t>arvách. Používají se na poutka k ručníkům, jako</a:t>
            </a:r>
          </a:p>
          <a:p>
            <a:r>
              <a:rPr lang="cs-CZ" sz="2800" dirty="0" err="1">
                <a:solidFill>
                  <a:srgbClr val="009900"/>
                </a:solidFill>
              </a:rPr>
              <a:t>k</a:t>
            </a:r>
            <a:r>
              <a:rPr lang="cs-CZ" sz="2800" dirty="0" err="1" smtClean="0">
                <a:solidFill>
                  <a:srgbClr val="009900"/>
                </a:solidFill>
              </a:rPr>
              <a:t>rajovka</a:t>
            </a:r>
            <a:r>
              <a:rPr lang="cs-CZ" sz="2800" dirty="0" smtClean="0">
                <a:solidFill>
                  <a:srgbClr val="009900"/>
                </a:solidFill>
              </a:rPr>
              <a:t>, lemovka, ke zpevnění švů a podobně.</a:t>
            </a:r>
          </a:p>
          <a:p>
            <a:endParaRPr lang="cs-CZ" sz="2800" dirty="0">
              <a:solidFill>
                <a:srgbClr val="009900"/>
              </a:solidFill>
            </a:endParaRPr>
          </a:p>
          <a:p>
            <a:r>
              <a:rPr lang="cs-CZ" sz="2800" b="1" i="1" u="sng" dirty="0" smtClean="0">
                <a:solidFill>
                  <a:srgbClr val="FF0000"/>
                </a:solidFill>
              </a:rPr>
              <a:t>Atlaska </a:t>
            </a:r>
            <a:r>
              <a:rPr lang="cs-CZ" sz="2800" dirty="0" smtClean="0">
                <a:solidFill>
                  <a:srgbClr val="FF0000"/>
                </a:solidFill>
              </a:rPr>
              <a:t> - </a:t>
            </a:r>
            <a:r>
              <a:rPr lang="cs-CZ" sz="2800" dirty="0" smtClean="0">
                <a:solidFill>
                  <a:srgbClr val="0000FF"/>
                </a:solidFill>
              </a:rPr>
              <a:t>(atlasová stuha) vazba atlasová, </a:t>
            </a:r>
          </a:p>
          <a:p>
            <a:r>
              <a:rPr lang="cs-CZ" sz="2800" dirty="0" smtClean="0">
                <a:solidFill>
                  <a:srgbClr val="0000FF"/>
                </a:solidFill>
              </a:rPr>
              <a:t>Jednobarevná nebo potištěná, šířka 6 až 110 mm.</a:t>
            </a:r>
          </a:p>
          <a:p>
            <a:r>
              <a:rPr lang="cs-CZ" sz="2800" dirty="0" smtClean="0">
                <a:solidFill>
                  <a:srgbClr val="0000FF"/>
                </a:solidFill>
              </a:rPr>
              <a:t>Používá se k lemování, ozdobným účelům.</a:t>
            </a:r>
          </a:p>
          <a:p>
            <a:endParaRPr lang="cs-CZ" sz="2800" dirty="0">
              <a:solidFill>
                <a:srgbClr val="0000FF"/>
              </a:solidFill>
            </a:endParaRPr>
          </a:p>
          <a:p>
            <a:r>
              <a:rPr lang="cs-CZ" sz="2800" b="1" i="1" u="sng" dirty="0" err="1" smtClean="0">
                <a:solidFill>
                  <a:srgbClr val="FF0000"/>
                </a:solidFill>
              </a:rPr>
              <a:t>Rypska</a:t>
            </a:r>
            <a:r>
              <a:rPr lang="cs-CZ" sz="2800" b="1" i="1" u="sng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FF"/>
                </a:solidFill>
              </a:rPr>
              <a:t>- </a:t>
            </a:r>
            <a:r>
              <a:rPr lang="cs-CZ" sz="2800" dirty="0" smtClean="0">
                <a:solidFill>
                  <a:srgbClr val="C00000"/>
                </a:solidFill>
              </a:rPr>
              <a:t>(rypsová stuha) vazba plátnová </a:t>
            </a:r>
          </a:p>
          <a:p>
            <a:r>
              <a:rPr lang="cs-CZ" sz="2800" dirty="0" smtClean="0">
                <a:solidFill>
                  <a:srgbClr val="C00000"/>
                </a:solidFill>
              </a:rPr>
              <a:t>se silnějším útkem, takže má stuha </a:t>
            </a:r>
          </a:p>
          <a:p>
            <a:r>
              <a:rPr lang="cs-CZ" sz="2800" dirty="0">
                <a:solidFill>
                  <a:srgbClr val="C00000"/>
                </a:solidFill>
              </a:rPr>
              <a:t>c</a:t>
            </a:r>
            <a:r>
              <a:rPr lang="cs-CZ" sz="2800" dirty="0" smtClean="0">
                <a:solidFill>
                  <a:srgbClr val="C00000"/>
                </a:solidFill>
              </a:rPr>
              <a:t>harakteristické příčné žebrování, je v různých </a:t>
            </a:r>
          </a:p>
          <a:p>
            <a:r>
              <a:rPr lang="cs-CZ" sz="2800" dirty="0">
                <a:solidFill>
                  <a:srgbClr val="C00000"/>
                </a:solidFill>
              </a:rPr>
              <a:t>b</a:t>
            </a:r>
            <a:r>
              <a:rPr lang="cs-CZ" sz="2800" dirty="0" smtClean="0">
                <a:solidFill>
                  <a:srgbClr val="C00000"/>
                </a:solidFill>
              </a:rPr>
              <a:t>arvách, slouží k ozdobným účelům.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896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1504</TotalTime>
  <Words>1245</Words>
  <Application>Microsoft Office PowerPoint</Application>
  <PresentationFormat>Předvádění na obrazovce (4:3)</PresentationFormat>
  <Paragraphs>219</Paragraphs>
  <Slides>22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39</cp:revision>
  <cp:lastPrinted>2012-08-29T09:06:59Z</cp:lastPrinted>
  <dcterms:created xsi:type="dcterms:W3CDTF">2012-08-27T10:19:28Z</dcterms:created>
  <dcterms:modified xsi:type="dcterms:W3CDTF">2013-06-04T09:10:30Z</dcterms:modified>
</cp:coreProperties>
</file>