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8000"/>
    <a:srgbClr val="FF3399"/>
    <a:srgbClr val="9900FF"/>
    <a:srgbClr val="FF9966"/>
    <a:srgbClr val="FF33CC"/>
    <a:srgbClr val="FF3300"/>
    <a:srgbClr val="D60093"/>
    <a:srgbClr val="66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 varScale="1">
        <p:scale>
          <a:sx n="63" d="100"/>
          <a:sy n="63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52_INOVACE_ZBO2_6364HO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5.6.2013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T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extilní galanterie  - tvrdá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Spínací špendlíky (zavírací špendlík)</a:t>
            </a:r>
          </a:p>
          <a:p>
            <a:r>
              <a:rPr lang="cs-CZ" sz="2800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660066"/>
              </a:solidFill>
            </a:endParaRPr>
          </a:p>
          <a:p>
            <a:r>
              <a:rPr lang="cs-CZ" sz="2800" dirty="0" smtClean="0">
                <a:solidFill>
                  <a:srgbClr val="660066"/>
                </a:solidFill>
              </a:rPr>
              <a:t>Špendlík se skládá z pochvy, z páskoviny a jehly vyrobené z drátu.</a:t>
            </a:r>
          </a:p>
          <a:p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Podle pochvy se dělá na:</a:t>
            </a:r>
          </a:p>
          <a:p>
            <a:r>
              <a:rPr lang="cs-CZ" sz="2800" i="1" dirty="0" smtClean="0">
                <a:solidFill>
                  <a:srgbClr val="FF3399"/>
                </a:solidFill>
              </a:rPr>
              <a:t>Špendlík simplex </a:t>
            </a:r>
            <a:r>
              <a:rPr lang="cs-CZ" sz="2800" dirty="0" smtClean="0">
                <a:solidFill>
                  <a:srgbClr val="FF3399"/>
                </a:solidFill>
              </a:rPr>
              <a:t>– pochva otevřená jen na jedné straně.</a:t>
            </a:r>
          </a:p>
          <a:p>
            <a:endParaRPr lang="cs-CZ" sz="2800" dirty="0">
              <a:solidFill>
                <a:srgbClr val="0066FF"/>
              </a:solidFill>
            </a:endParaRPr>
          </a:p>
          <a:p>
            <a:r>
              <a:rPr lang="cs-CZ" sz="2800" i="1" dirty="0" smtClean="0">
                <a:solidFill>
                  <a:srgbClr val="0066FF"/>
                </a:solidFill>
              </a:rPr>
              <a:t>Špendlík duplex </a:t>
            </a:r>
            <a:r>
              <a:rPr lang="cs-CZ" sz="2800" dirty="0" smtClean="0">
                <a:solidFill>
                  <a:srgbClr val="0066FF"/>
                </a:solidFill>
              </a:rPr>
              <a:t>– pochva otevřená z obou stran</a:t>
            </a:r>
          </a:p>
          <a:p>
            <a:endParaRPr lang="cs-CZ" sz="28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85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Jehly </a:t>
            </a: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Šicí jehly se vyrábí ze speciálního ocelového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rátu, který zaručuje vlastnosti jehel.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rgbClr val="D60093"/>
                </a:solidFill>
              </a:rPr>
              <a:t>Jehly se dělí na: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r</a:t>
            </a:r>
            <a:r>
              <a:rPr lang="cs-CZ" sz="2800" dirty="0" smtClean="0">
                <a:solidFill>
                  <a:srgbClr val="FF0000"/>
                </a:solidFill>
              </a:rPr>
              <a:t>uční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8000"/>
                </a:solidFill>
              </a:rPr>
              <a:t>s</a:t>
            </a:r>
            <a:r>
              <a:rPr lang="cs-CZ" sz="2800" dirty="0" smtClean="0">
                <a:solidFill>
                  <a:srgbClr val="008000"/>
                </a:solidFill>
              </a:rPr>
              <a:t>trojové </a:t>
            </a:r>
          </a:p>
          <a:p>
            <a:endParaRPr lang="cs-CZ" sz="2800" dirty="0" smtClean="0">
              <a:solidFill>
                <a:srgbClr val="008000"/>
              </a:solidFill>
            </a:endParaRPr>
          </a:p>
          <a:p>
            <a:endParaRPr lang="cs-CZ" sz="2800" dirty="0">
              <a:solidFill>
                <a:srgbClr val="008000"/>
              </a:solidFill>
            </a:endParaRPr>
          </a:p>
          <a:p>
            <a:r>
              <a:rPr lang="cs-CZ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Navlékač nití </a:t>
            </a:r>
            <a:endParaRPr lang="cs-CZ" sz="2800" dirty="0" smtClean="0">
              <a:solidFill>
                <a:srgbClr val="008000"/>
              </a:solidFill>
            </a:endParaRPr>
          </a:p>
          <a:p>
            <a:r>
              <a:rPr lang="cs-CZ" sz="2800" dirty="0" smtClean="0">
                <a:solidFill>
                  <a:srgbClr val="660066"/>
                </a:solidFill>
              </a:rPr>
              <a:t>Používá se při navlékání nití do ouška.</a:t>
            </a:r>
            <a:endParaRPr lang="cs-CZ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377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Pletací dráty a jehlice</a:t>
            </a:r>
          </a:p>
          <a:p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i="1" dirty="0" smtClean="0">
                <a:solidFill>
                  <a:srgbClr val="D60093"/>
                </a:solidFill>
              </a:rPr>
              <a:t>Pletací dráty </a:t>
            </a:r>
            <a:r>
              <a:rPr lang="cs-CZ" sz="2800" dirty="0" smtClean="0">
                <a:solidFill>
                  <a:srgbClr val="D60093"/>
                </a:solidFill>
              </a:rPr>
              <a:t>mají špičku z obou stran a jsou kratší, </a:t>
            </a:r>
            <a:r>
              <a:rPr lang="cs-CZ" sz="2800" i="1" dirty="0" smtClean="0">
                <a:solidFill>
                  <a:srgbClr val="D60093"/>
                </a:solidFill>
              </a:rPr>
              <a:t>jehlice </a:t>
            </a:r>
            <a:r>
              <a:rPr lang="cs-CZ" sz="2800" dirty="0" smtClean="0">
                <a:solidFill>
                  <a:srgbClr val="D60093"/>
                </a:solidFill>
              </a:rPr>
              <a:t>jsou ukončeny rozšířeným koncem. </a:t>
            </a:r>
          </a:p>
          <a:p>
            <a:r>
              <a:rPr lang="cs-CZ" sz="2800" dirty="0" smtClean="0">
                <a:solidFill>
                  <a:srgbClr val="92D050"/>
                </a:solidFill>
              </a:rPr>
              <a:t>Materiál:</a:t>
            </a:r>
            <a:r>
              <a:rPr lang="cs-CZ" sz="2800" dirty="0" smtClean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FFC000"/>
                </a:solidFill>
              </a:rPr>
              <a:t>- ocel</a:t>
            </a:r>
          </a:p>
          <a:p>
            <a:r>
              <a:rPr lang="cs-CZ" sz="2800" dirty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FF9966"/>
                </a:solidFill>
              </a:rPr>
              <a:t>- plast</a:t>
            </a:r>
          </a:p>
          <a:p>
            <a:r>
              <a:rPr lang="cs-CZ" sz="2800" dirty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FF3300"/>
                </a:solidFill>
              </a:rPr>
              <a:t>	- dřevo</a:t>
            </a:r>
          </a:p>
          <a:p>
            <a:r>
              <a:rPr lang="cs-CZ" sz="2800" dirty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FF33CC"/>
                </a:solidFill>
              </a:rPr>
              <a:t>- mosaz</a:t>
            </a:r>
          </a:p>
          <a:p>
            <a:r>
              <a:rPr lang="cs-CZ" sz="2800" dirty="0">
                <a:solidFill>
                  <a:srgbClr val="D60093"/>
                </a:solidFill>
              </a:rPr>
              <a:t>	</a:t>
            </a:r>
            <a:r>
              <a:rPr lang="cs-CZ" sz="2800" dirty="0" smtClean="0">
                <a:solidFill>
                  <a:srgbClr val="FF3300"/>
                </a:solidFill>
              </a:rPr>
              <a:t>	- hliník</a:t>
            </a:r>
          </a:p>
        </p:txBody>
      </p:sp>
    </p:spTree>
    <p:extLst>
      <p:ext uri="{BB962C8B-B14F-4D97-AF65-F5344CB8AC3E}">
        <p14:creationId xmlns:p14="http://schemas.microsoft.com/office/powerpoint/2010/main" val="383854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428995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Drobné kovové výrobky</a:t>
            </a:r>
          </a:p>
          <a:p>
            <a:r>
              <a:rPr lang="cs-CZ" sz="28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0066FF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Háčky a očka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8000"/>
                </a:solidFill>
              </a:rPr>
              <a:t>Náprstky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33CC"/>
                </a:solidFill>
              </a:rPr>
              <a:t>Rádlo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3399"/>
                </a:solidFill>
              </a:rPr>
              <a:t>Háčky na háčkování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Párač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nití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Bodec</a:t>
            </a:r>
          </a:p>
          <a:p>
            <a:endParaRPr lang="cs-CZ" sz="2800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78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585769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Krejčovské a </a:t>
            </a:r>
            <a:r>
              <a:rPr lang="cs-CZ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švadlenské</a:t>
            </a:r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potřeby</a:t>
            </a:r>
          </a:p>
          <a:p>
            <a:r>
              <a:rPr lang="cs-CZ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FF33CC"/>
                </a:solidFill>
              </a:rPr>
              <a:t>k</a:t>
            </a:r>
            <a:r>
              <a:rPr lang="cs-CZ" sz="2800" dirty="0" smtClean="0">
                <a:solidFill>
                  <a:srgbClr val="FF33CC"/>
                </a:solidFill>
              </a:rPr>
              <a:t>rejčovská křída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ix na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proznačování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střihů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008000"/>
                </a:solidFill>
              </a:rPr>
              <a:t>v</a:t>
            </a:r>
            <a:r>
              <a:rPr lang="cs-CZ" sz="2800" dirty="0" smtClean="0">
                <a:solidFill>
                  <a:srgbClr val="008000"/>
                </a:solidFill>
              </a:rPr>
              <a:t>ycpávky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0066FF"/>
                </a:solidFill>
              </a:rPr>
              <a:t>k</a:t>
            </a:r>
            <a:r>
              <a:rPr lang="cs-CZ" sz="2800" dirty="0" smtClean="0">
                <a:solidFill>
                  <a:srgbClr val="0066FF"/>
                </a:solidFill>
              </a:rPr>
              <a:t>rejčovská míra (centimetr)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FF9966"/>
                </a:solidFill>
              </a:rPr>
              <a:t>n</a:t>
            </a:r>
            <a:r>
              <a:rPr lang="cs-CZ" sz="2800" dirty="0" smtClean="0">
                <a:solidFill>
                  <a:srgbClr val="FF9966"/>
                </a:solidFill>
              </a:rPr>
              <a:t>áprstek</a:t>
            </a:r>
          </a:p>
          <a:p>
            <a:pPr marL="457200" indent="-457200">
              <a:buFont typeface="Wingdings" pitchFamily="2" charset="2"/>
              <a:buChar char="Ø"/>
            </a:pP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956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65"/>
            <a:ext cx="872065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Otázky k opakování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9900FF"/>
                </a:solidFill>
              </a:rPr>
              <a:t>Co tvoří sortimentní skupinu tvrdé galanterie?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3399"/>
                </a:solidFill>
              </a:rPr>
              <a:t>Z jakého materiálu se vyrábějí knoflíky?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8000"/>
                </a:solidFill>
              </a:rPr>
              <a:t>Jaké jsou hlavní typy knoflíků?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Jaké máme špendlíky?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66FF"/>
                </a:solidFill>
              </a:rPr>
              <a:t>Jaký je rozdíl mezi špendlíkem </a:t>
            </a:r>
            <a:r>
              <a:rPr lang="cs-CZ" sz="2800" dirty="0" err="1" smtClean="0">
                <a:solidFill>
                  <a:srgbClr val="0066FF"/>
                </a:solidFill>
              </a:rPr>
              <a:t>simlex</a:t>
            </a:r>
            <a:r>
              <a:rPr lang="cs-CZ" sz="2800" dirty="0" smtClean="0">
                <a:solidFill>
                  <a:srgbClr val="0066FF"/>
                </a:solidFill>
              </a:rPr>
              <a:t> </a:t>
            </a:r>
          </a:p>
          <a:p>
            <a:r>
              <a:rPr lang="cs-CZ" sz="2800" dirty="0">
                <a:solidFill>
                  <a:srgbClr val="0066FF"/>
                </a:solidFill>
              </a:rPr>
              <a:t> </a:t>
            </a:r>
            <a:r>
              <a:rPr lang="cs-CZ" sz="2800" dirty="0" smtClean="0">
                <a:solidFill>
                  <a:srgbClr val="0066FF"/>
                </a:solidFill>
              </a:rPr>
              <a:t>   a duplex?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6. Co patří ke krejčovským a </a:t>
            </a:r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švadlenským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  potřebám?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7. Jaký je rozdíl mezi pletacím drátem a jehlicí?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5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04786" y="548680"/>
            <a:ext cx="75344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TEXTILNÍ GALANTERIE</a:t>
            </a:r>
          </a:p>
          <a:p>
            <a:pPr algn="ctr"/>
            <a:r>
              <a:rPr lang="cs-CZ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TVRDÁ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8544" y="2492896"/>
            <a:ext cx="84257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Tvrdá galanterie se dělí podle způsobu použití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do tří sortimentních skupin. Jsou to: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rgbClr val="0070C0"/>
                </a:solidFill>
              </a:rPr>
              <a:t>Spínadla a zavíradla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err="1" smtClean="0">
                <a:solidFill>
                  <a:schemeClr val="accent2">
                    <a:lumMod val="75000"/>
                  </a:schemeClr>
                </a:solidFill>
              </a:rPr>
              <a:t>Jehlářské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zboží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cs-CZ" sz="2800" dirty="0" smtClean="0">
                <a:solidFill>
                  <a:srgbClr val="FFC000"/>
                </a:solidFill>
              </a:rPr>
              <a:t>Krejčovské a </a:t>
            </a:r>
            <a:r>
              <a:rPr lang="cs-CZ" sz="2800" dirty="0" err="1" smtClean="0">
                <a:solidFill>
                  <a:srgbClr val="FFC000"/>
                </a:solidFill>
              </a:rPr>
              <a:t>švadlenské</a:t>
            </a:r>
            <a:r>
              <a:rPr lang="cs-CZ" sz="2800" dirty="0" smtClean="0">
                <a:solidFill>
                  <a:srgbClr val="FFC000"/>
                </a:solidFill>
              </a:rPr>
              <a:t> potřeby</a:t>
            </a:r>
          </a:p>
          <a:p>
            <a:pPr marL="457200" indent="-457200">
              <a:buFont typeface="Wingdings" pitchFamily="2" charset="2"/>
              <a:buChar char="q"/>
            </a:pP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Spínadla a zavíradla</a:t>
            </a:r>
          </a:p>
          <a:p>
            <a:endParaRPr lang="cs-CZ" sz="2800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i="1" u="sng" dirty="0" smtClean="0">
                <a:solidFill>
                  <a:srgbClr val="00B050"/>
                </a:solidFill>
              </a:rPr>
              <a:t>Knoflíky </a:t>
            </a:r>
            <a:r>
              <a:rPr lang="cs-CZ" sz="2800" dirty="0" smtClean="0">
                <a:solidFill>
                  <a:srgbClr val="00B050"/>
                </a:solidFill>
              </a:rPr>
              <a:t> - </a:t>
            </a:r>
            <a:r>
              <a:rPr lang="cs-CZ" sz="2800" dirty="0" smtClean="0">
                <a:solidFill>
                  <a:srgbClr val="33CC33"/>
                </a:solidFill>
              </a:rPr>
              <a:t>slouží k zapínání oděvů a prádla nebo k ozdobě oděvů a kožené galanterie.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Člení se na knoflíky: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přírodní perleti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z</a:t>
            </a:r>
            <a:r>
              <a:rPr lang="cs-CZ" sz="2800" dirty="0" smtClean="0">
                <a:solidFill>
                  <a:srgbClr val="00B050"/>
                </a:solidFill>
              </a:rPr>
              <a:t> plastických hmot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 barevných kovů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textilu (nitěné)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5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e dřeva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FF"/>
                </a:solidFill>
              </a:rPr>
              <a:t>z</a:t>
            </a:r>
            <a:r>
              <a:rPr lang="cs-CZ" sz="2800" dirty="0" smtClean="0">
                <a:solidFill>
                  <a:srgbClr val="FF00FF"/>
                </a:solidFill>
              </a:rPr>
              <a:t>e skla 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2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837601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3399"/>
                </a:solidFill>
              </a:rPr>
              <a:t>Hlavní typy knoflíků: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 smtClean="0">
                <a:solidFill>
                  <a:srgbClr val="33CC33"/>
                </a:solidFill>
              </a:rPr>
              <a:t>dírkové – mají různý tvar, jsou dvoudírkové </a:t>
            </a:r>
          </a:p>
          <a:p>
            <a:r>
              <a:rPr lang="cs-CZ" sz="2800" dirty="0">
                <a:solidFill>
                  <a:srgbClr val="33CC33"/>
                </a:solidFill>
              </a:rPr>
              <a:t> </a:t>
            </a:r>
            <a:r>
              <a:rPr lang="cs-CZ" sz="2800" dirty="0" smtClean="0">
                <a:solidFill>
                  <a:srgbClr val="33CC33"/>
                </a:solidFill>
              </a:rPr>
              <a:t>                  nebo </a:t>
            </a:r>
            <a:r>
              <a:rPr lang="cs-CZ" sz="2800" dirty="0" err="1" smtClean="0">
                <a:solidFill>
                  <a:srgbClr val="33CC33"/>
                </a:solidFill>
              </a:rPr>
              <a:t>čtyřdírkové</a:t>
            </a:r>
            <a:endParaRPr lang="cs-CZ" sz="2800" dirty="0" smtClean="0">
              <a:solidFill>
                <a:srgbClr val="33CC33"/>
              </a:solidFill>
            </a:endParaRPr>
          </a:p>
          <a:p>
            <a:endParaRPr lang="cs-CZ" sz="2800" dirty="0" smtClean="0">
              <a:solidFill>
                <a:srgbClr val="33CC33"/>
              </a:solidFill>
            </a:endParaRPr>
          </a:p>
          <a:p>
            <a:r>
              <a:rPr lang="cs-CZ" sz="2800" dirty="0" smtClean="0">
                <a:solidFill>
                  <a:srgbClr val="9900FF"/>
                </a:solidFill>
              </a:rPr>
              <a:t>b) </a:t>
            </a:r>
            <a:r>
              <a:rPr lang="cs-CZ" sz="2800" dirty="0" err="1" smtClean="0">
                <a:solidFill>
                  <a:srgbClr val="9900FF"/>
                </a:solidFill>
              </a:rPr>
              <a:t>Ouškové</a:t>
            </a:r>
            <a:r>
              <a:rPr lang="cs-CZ" sz="2800" dirty="0" smtClean="0">
                <a:solidFill>
                  <a:srgbClr val="9900FF"/>
                </a:solidFill>
              </a:rPr>
              <a:t> – mají různý tar, přírodní nebo </a:t>
            </a:r>
          </a:p>
          <a:p>
            <a:r>
              <a:rPr lang="cs-CZ" sz="2800" dirty="0">
                <a:solidFill>
                  <a:srgbClr val="9900FF"/>
                </a:solidFill>
              </a:rPr>
              <a:t> </a:t>
            </a:r>
            <a:r>
              <a:rPr lang="cs-CZ" sz="2800" dirty="0" smtClean="0">
                <a:solidFill>
                  <a:srgbClr val="9900FF"/>
                </a:solidFill>
              </a:rPr>
              <a:t>                    lepené ouško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b="1" i="1" dirty="0" smtClean="0">
                <a:solidFill>
                  <a:srgbClr val="FF0000"/>
                </a:solidFill>
              </a:rPr>
              <a:t>Perleťové knoflíky</a:t>
            </a: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Perleť je látka vyměšovaná některými měkkýši.</a:t>
            </a: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Perleť je z mořských lastur, říčních lastur.</a:t>
            </a: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Knoflíky jsou s hladkým povrchem.</a:t>
            </a:r>
          </a:p>
          <a:p>
            <a:pPr marL="514350" indent="-514350">
              <a:buFont typeface="+mj-lt"/>
              <a:buAutoNum type="alphaLcParenR"/>
            </a:pPr>
            <a:endParaRPr lang="cs-CZ" sz="2800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43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818685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D60093"/>
                </a:solidFill>
              </a:rPr>
              <a:t>Knoflíky z plastických hmot</a:t>
            </a:r>
          </a:p>
          <a:p>
            <a:endParaRPr lang="cs-CZ" sz="2800" b="1" i="1" dirty="0" smtClean="0">
              <a:solidFill>
                <a:srgbClr val="D60093"/>
              </a:solidFill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Suroviny na knoflíky se dělí: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u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mělá perleť – polyesterová pryskyřice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u</a:t>
            </a:r>
            <a:r>
              <a:rPr lang="cs-CZ" sz="2800" dirty="0" smtClean="0">
                <a:solidFill>
                  <a:srgbClr val="00B050"/>
                </a:solidFill>
              </a:rPr>
              <a:t>mělá rohovina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0000"/>
                </a:solidFill>
              </a:rPr>
              <a:t>galalit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Polystyrén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Knoflíky jsou odolné při běžném praní, 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u chemického čištění může dojít k poškození,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záleží jaké chemikálie se k čištění použijí.</a:t>
            </a:r>
          </a:p>
          <a:p>
            <a:endParaRPr lang="cs-CZ" sz="2800" dirty="0" smtClean="0">
              <a:solidFill>
                <a:srgbClr val="9900FF"/>
              </a:solidFill>
            </a:endParaRPr>
          </a:p>
          <a:p>
            <a:endParaRPr lang="cs-CZ" sz="2800" b="1" i="1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7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dirty="0" smtClean="0">
                <a:solidFill>
                  <a:srgbClr val="008000"/>
                </a:solidFill>
              </a:rPr>
              <a:t>Knoflíky z barevných kovů</a:t>
            </a:r>
          </a:p>
          <a:p>
            <a:endParaRPr lang="cs-CZ" sz="2800" b="1" i="1" dirty="0">
              <a:solidFill>
                <a:srgbClr val="008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 smtClean="0">
                <a:solidFill>
                  <a:srgbClr val="FF3399"/>
                </a:solidFill>
              </a:rPr>
              <a:t>Stiskací knoflíky přišívací </a:t>
            </a:r>
            <a:r>
              <a:rPr lang="cs-CZ" sz="2800" dirty="0" smtClean="0">
                <a:solidFill>
                  <a:srgbClr val="FF3399"/>
                </a:solidFill>
              </a:rPr>
              <a:t>(patentky) – používají se ke spojování různých částí oděvů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 smtClean="0">
                <a:solidFill>
                  <a:srgbClr val="0066FF"/>
                </a:solidFill>
              </a:rPr>
              <a:t>Patentní knoflíky nýtované</a:t>
            </a:r>
            <a:r>
              <a:rPr lang="cs-CZ" sz="2800" dirty="0" smtClean="0">
                <a:solidFill>
                  <a:srgbClr val="0066FF"/>
                </a:solidFill>
              </a:rPr>
              <a:t> – jsou pevně upevněny v oděvu natrvalo (knoflík u riflí, montérek apod.)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 smtClean="0">
                <a:solidFill>
                  <a:schemeClr val="accent2">
                    <a:lumMod val="75000"/>
                  </a:schemeClr>
                </a:solidFill>
              </a:rPr>
              <a:t>Nitěné knoflíky  -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nitě jsou navinuty na pozinkované kroužky, používají se k povlečení, halenám, dají se vyvářet</a:t>
            </a:r>
            <a:endParaRPr lang="cs-CZ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4991" y="642486"/>
            <a:ext cx="888416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chemeClr val="accent3">
                    <a:lumMod val="75000"/>
                  </a:schemeClr>
                </a:solidFill>
              </a:rPr>
              <a:t>Dřevěné knoflíky  -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jsou ze různých druhů dřeva, 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např. buk, dub, jasan, javor, bříza, eben, 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ahagon atd.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Knoflíky se také vyrábějí ze skořápek ořechů.</a:t>
            </a:r>
          </a:p>
          <a:p>
            <a:endParaRPr lang="cs-CZ" sz="2800" i="1" dirty="0">
              <a:solidFill>
                <a:srgbClr val="FF3399"/>
              </a:solidFill>
            </a:endParaRPr>
          </a:p>
          <a:p>
            <a:r>
              <a:rPr lang="cs-CZ" sz="2800" i="1" dirty="0" smtClean="0">
                <a:solidFill>
                  <a:srgbClr val="FF3399"/>
                </a:solidFill>
              </a:rPr>
              <a:t>Skleněné knoflíky – </a:t>
            </a:r>
            <a:r>
              <a:rPr lang="cs-CZ" sz="2800" dirty="0" smtClean="0">
                <a:solidFill>
                  <a:srgbClr val="FF3399"/>
                </a:solidFill>
              </a:rPr>
              <a:t>se vyrábějí mačkáním </a:t>
            </a:r>
          </a:p>
          <a:p>
            <a:r>
              <a:rPr lang="cs-CZ" sz="2800" dirty="0" smtClean="0">
                <a:solidFill>
                  <a:srgbClr val="FF3399"/>
                </a:solidFill>
              </a:rPr>
              <a:t>(lisováním) taveného skla do forem. Mohou mít</a:t>
            </a:r>
          </a:p>
          <a:p>
            <a:r>
              <a:rPr lang="cs-CZ" sz="2800" dirty="0" smtClean="0">
                <a:solidFill>
                  <a:srgbClr val="FF3399"/>
                </a:solidFill>
              </a:rPr>
              <a:t>i tvar kuliček, které jsou duté a voskované.</a:t>
            </a:r>
          </a:p>
          <a:p>
            <a:endParaRPr lang="cs-CZ" sz="2800" dirty="0">
              <a:solidFill>
                <a:srgbClr val="FF3399"/>
              </a:solidFill>
            </a:endParaRPr>
          </a:p>
          <a:p>
            <a:r>
              <a:rPr lang="cs-CZ" sz="2800" i="1" dirty="0" smtClean="0">
                <a:solidFill>
                  <a:srgbClr val="669900"/>
                </a:solidFill>
              </a:rPr>
              <a:t>Rohovinové knoflík </a:t>
            </a:r>
            <a:r>
              <a:rPr lang="cs-CZ" sz="2800" dirty="0" smtClean="0">
                <a:solidFill>
                  <a:srgbClr val="669900"/>
                </a:solidFill>
              </a:rPr>
              <a:t> - vyrábí se z parohů jelenů</a:t>
            </a:r>
          </a:p>
          <a:p>
            <a:r>
              <a:rPr lang="cs-CZ" sz="2800" dirty="0">
                <a:solidFill>
                  <a:srgbClr val="669900"/>
                </a:solidFill>
              </a:rPr>
              <a:t>a</a:t>
            </a:r>
            <a:r>
              <a:rPr lang="cs-CZ" sz="2800" dirty="0" smtClean="0">
                <a:solidFill>
                  <a:srgbClr val="669900"/>
                </a:solidFill>
              </a:rPr>
              <a:t> srnců. </a:t>
            </a:r>
            <a:endParaRPr lang="cs-CZ" sz="2800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12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73371" y="482272"/>
            <a:ext cx="7920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Zdrhovadla</a:t>
            </a:r>
          </a:p>
          <a:p>
            <a:r>
              <a:rPr lang="cs-CZ" sz="2800" dirty="0">
                <a:solidFill>
                  <a:srgbClr val="99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9900FF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Zdrhovadlo (zip, uzávěr) je spínadlo ze dvou stuh se zoubky a jezdcem (</a:t>
            </a:r>
            <a:r>
              <a:rPr lang="cs-CZ" sz="2800" dirty="0" err="1" smtClean="0">
                <a:solidFill>
                  <a:srgbClr val="FF0000"/>
                </a:solidFill>
              </a:rPr>
              <a:t>tažcem</a:t>
            </a:r>
            <a:r>
              <a:rPr lang="cs-CZ" sz="2800" dirty="0" smtClean="0">
                <a:solidFill>
                  <a:srgbClr val="FF0000"/>
                </a:solidFill>
              </a:rPr>
              <a:t>).</a:t>
            </a:r>
          </a:p>
          <a:p>
            <a:r>
              <a:rPr lang="cs-CZ" sz="2800" dirty="0" smtClean="0">
                <a:solidFill>
                  <a:srgbClr val="D60093"/>
                </a:solidFill>
              </a:rPr>
              <a:t>Vyrábějí se z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kovu - mosazná, hliníková, ocelová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33CC33"/>
                </a:solidFill>
              </a:rPr>
              <a:t>p</a:t>
            </a:r>
            <a:r>
              <a:rPr lang="cs-CZ" sz="2800" dirty="0" smtClean="0">
                <a:solidFill>
                  <a:srgbClr val="33CC33"/>
                </a:solidFill>
              </a:rPr>
              <a:t>lastu – kostěná, silonová (polyamid)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Podle použití je dělíme na: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FF3399"/>
                </a:solidFill>
              </a:rPr>
              <a:t>š</a:t>
            </a:r>
            <a:r>
              <a:rPr lang="cs-CZ" sz="2800" dirty="0" smtClean="0">
                <a:solidFill>
                  <a:srgbClr val="FF3399"/>
                </a:solidFill>
              </a:rPr>
              <a:t>atová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A50021"/>
                </a:solidFill>
              </a:rPr>
              <a:t>b</a:t>
            </a:r>
            <a:r>
              <a:rPr lang="cs-CZ" sz="2800" dirty="0" smtClean="0">
                <a:solidFill>
                  <a:srgbClr val="A50021"/>
                </a:solidFill>
              </a:rPr>
              <a:t>undová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6">
                    <a:lumMod val="50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apsová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0066FF"/>
                </a:solidFill>
              </a:rPr>
              <a:t>d</a:t>
            </a:r>
            <a:r>
              <a:rPr lang="cs-CZ" sz="2800" dirty="0" smtClean="0">
                <a:solidFill>
                  <a:srgbClr val="0066FF"/>
                </a:solidFill>
              </a:rPr>
              <a:t>o sukní, kalhot</a:t>
            </a:r>
          </a:p>
          <a:p>
            <a:endParaRPr lang="cs-CZ" sz="2800" dirty="0">
              <a:solidFill>
                <a:srgbClr val="33CC33"/>
              </a:solidFill>
            </a:endParaRPr>
          </a:p>
          <a:p>
            <a:endParaRPr lang="cs-CZ" sz="28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92665"/>
            <a:ext cx="85689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Napichovací špendlíky</a:t>
            </a: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800" dirty="0" smtClean="0">
                <a:solidFill>
                  <a:srgbClr val="33CC33"/>
                </a:solidFill>
              </a:rPr>
              <a:t>Napichovací špendlíky mají hlavičku skleněnou nebo kovovou.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Podle tloušťky použitého materiálu a podle způsobu zpracování rozeznáváme špendlíky: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9900FF"/>
                </a:solidFill>
              </a:rPr>
              <a:t>o</a:t>
            </a:r>
            <a:r>
              <a:rPr lang="cs-CZ" sz="2800" dirty="0" smtClean="0">
                <a:solidFill>
                  <a:srgbClr val="9900FF"/>
                </a:solidFill>
              </a:rPr>
              <a:t>celové nekalené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9900FF"/>
                </a:solidFill>
              </a:rPr>
              <a:t>o</a:t>
            </a:r>
            <a:r>
              <a:rPr lang="cs-CZ" sz="2800" dirty="0" smtClean="0">
                <a:solidFill>
                  <a:srgbClr val="9900FF"/>
                </a:solidFill>
              </a:rPr>
              <a:t>celové kalené</a:t>
            </a:r>
          </a:p>
          <a:p>
            <a:pPr marL="457200" indent="-457200">
              <a:buFontTx/>
              <a:buChar char="-"/>
            </a:pPr>
            <a:r>
              <a:rPr lang="cs-CZ" sz="2800" dirty="0">
                <a:solidFill>
                  <a:srgbClr val="9900FF"/>
                </a:solidFill>
              </a:rPr>
              <a:t>m</a:t>
            </a:r>
            <a:r>
              <a:rPr lang="cs-CZ" sz="2800" dirty="0" smtClean="0">
                <a:solidFill>
                  <a:srgbClr val="9900FF"/>
                </a:solidFill>
              </a:rPr>
              <a:t>osazné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Povrchová úprava: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		</a:t>
            </a:r>
            <a:r>
              <a:rPr lang="cs-CZ" sz="2800" dirty="0" smtClean="0">
                <a:solidFill>
                  <a:srgbClr val="92D050"/>
                </a:solidFill>
              </a:rPr>
              <a:t>	* cínování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			</a:t>
            </a:r>
            <a:r>
              <a:rPr lang="cs-CZ" sz="2800" dirty="0" smtClean="0">
                <a:solidFill>
                  <a:srgbClr val="D60093"/>
                </a:solidFill>
              </a:rPr>
              <a:t>* stříbření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   			* niklování</a:t>
            </a:r>
            <a:endParaRPr lang="cs-CZ" sz="2800" dirty="0">
              <a:solidFill>
                <a:srgbClr val="99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28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576</Words>
  <Application>Microsoft Office PowerPoint</Application>
  <PresentationFormat>Předvádění na obrazovce (4:3)</PresentationFormat>
  <Paragraphs>136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25</cp:revision>
  <cp:lastPrinted>2012-08-29T09:06:59Z</cp:lastPrinted>
  <dcterms:created xsi:type="dcterms:W3CDTF">2012-08-27T10:19:28Z</dcterms:created>
  <dcterms:modified xsi:type="dcterms:W3CDTF">2013-06-04T09:10:49Z</dcterms:modified>
</cp:coreProperties>
</file>