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3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FF9900"/>
    <a:srgbClr val="33CC33"/>
    <a:srgbClr val="3399FF"/>
    <a:srgbClr val="CC3399"/>
    <a:srgbClr val="D60093"/>
    <a:srgbClr val="00CC00"/>
    <a:srgbClr val="CC33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52_INOVACE_ZBO2_6464HO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6. 2013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Test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test.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7928774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10. Syntetické kožešiny mají proti klasickým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kožešinám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70C0"/>
                </a:solidFill>
              </a:rPr>
              <a:t>vyšší hmotnost, vyšší hřejivost, </a:t>
            </a:r>
          </a:p>
          <a:p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smtClean="0">
                <a:solidFill>
                  <a:srgbClr val="0070C0"/>
                </a:solidFill>
              </a:rPr>
              <a:t>   udržovatelnost, trvanlivost</a:t>
            </a:r>
          </a:p>
          <a:p>
            <a:endParaRPr lang="cs-CZ" sz="2800" dirty="0"/>
          </a:p>
          <a:p>
            <a:r>
              <a:rPr lang="cs-CZ" sz="2800" dirty="0" smtClean="0">
                <a:solidFill>
                  <a:srgbClr val="FF33CC"/>
                </a:solidFill>
              </a:rPr>
              <a:t>b</a:t>
            </a:r>
            <a:r>
              <a:rPr lang="cs-CZ" sz="2800" dirty="0">
                <a:solidFill>
                  <a:srgbClr val="FF33CC"/>
                </a:solidFill>
              </a:rPr>
              <a:t>) </a:t>
            </a:r>
            <a:r>
              <a:rPr lang="cs-CZ" sz="2800" dirty="0" smtClean="0">
                <a:solidFill>
                  <a:srgbClr val="FF33CC"/>
                </a:solidFill>
              </a:rPr>
              <a:t>nižší </a:t>
            </a:r>
            <a:r>
              <a:rPr lang="cs-CZ" sz="2800" dirty="0">
                <a:solidFill>
                  <a:srgbClr val="FF33CC"/>
                </a:solidFill>
              </a:rPr>
              <a:t>hmotnost, vyšší hřejivost, </a:t>
            </a:r>
          </a:p>
          <a:p>
            <a:r>
              <a:rPr lang="cs-CZ" sz="2800" dirty="0">
                <a:solidFill>
                  <a:srgbClr val="FF33CC"/>
                </a:solidFill>
              </a:rPr>
              <a:t>    udržovatelnost, trvanlivost</a:t>
            </a:r>
          </a:p>
          <a:p>
            <a:endParaRPr lang="cs-CZ" sz="2800" dirty="0" smtClean="0"/>
          </a:p>
          <a:p>
            <a:r>
              <a:rPr lang="cs-CZ" sz="2800" dirty="0">
                <a:solidFill>
                  <a:srgbClr val="33CC33"/>
                </a:solidFill>
              </a:rPr>
              <a:t>c) vyšší hmotnost, </a:t>
            </a:r>
            <a:r>
              <a:rPr lang="cs-CZ" sz="2800" dirty="0" smtClean="0">
                <a:solidFill>
                  <a:srgbClr val="33CC33"/>
                </a:solidFill>
              </a:rPr>
              <a:t>nižší </a:t>
            </a:r>
            <a:r>
              <a:rPr lang="cs-CZ" sz="2800" dirty="0">
                <a:solidFill>
                  <a:srgbClr val="33CC33"/>
                </a:solidFill>
              </a:rPr>
              <a:t>hřejivost, </a:t>
            </a:r>
          </a:p>
          <a:p>
            <a:r>
              <a:rPr lang="cs-CZ" sz="2800" dirty="0">
                <a:solidFill>
                  <a:srgbClr val="33CC33"/>
                </a:solidFill>
              </a:rPr>
              <a:t>    udržovatelnost, </a:t>
            </a:r>
            <a:r>
              <a:rPr lang="cs-CZ" sz="2800" dirty="0" smtClean="0">
                <a:solidFill>
                  <a:srgbClr val="33CC33"/>
                </a:solidFill>
              </a:rPr>
              <a:t> menší trvanlivost</a:t>
            </a:r>
          </a:p>
          <a:p>
            <a:r>
              <a:rPr lang="cs-CZ" sz="2800" dirty="0"/>
              <a:t>	</a:t>
            </a:r>
            <a:endParaRPr lang="cs-CZ" sz="2800" dirty="0" smtClean="0"/>
          </a:p>
          <a:p>
            <a:r>
              <a:rPr lang="cs-CZ" sz="2800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</a:rPr>
              <a:t>	1 bod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25702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790152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11. Mají syntetické kožešiny vyšší </a:t>
            </a:r>
            <a:r>
              <a:rPr lang="cs-CZ" sz="2800" dirty="0" err="1" smtClean="0">
                <a:solidFill>
                  <a:srgbClr val="FF0000"/>
                </a:solidFill>
              </a:rPr>
              <a:t>špinivost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33CC"/>
                </a:solidFill>
              </a:rPr>
              <a:t>n</a:t>
            </a:r>
            <a:r>
              <a:rPr lang="cs-CZ" sz="2800" dirty="0" smtClean="0">
                <a:solidFill>
                  <a:srgbClr val="FF33CC"/>
                </a:solidFill>
              </a:rPr>
              <a:t>e</a:t>
            </a:r>
            <a:r>
              <a:rPr lang="cs-CZ" sz="2800" dirty="0" smtClean="0"/>
              <a:t>			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 startAt="2"/>
            </a:pP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no</a:t>
            </a:r>
          </a:p>
          <a:p>
            <a:pPr marL="514350" indent="-514350">
              <a:buAutoNum type="alphaLcParenR" startAt="2"/>
            </a:pPr>
            <a:endParaRPr lang="cs-CZ" sz="2800" dirty="0"/>
          </a:p>
          <a:p>
            <a:pPr marL="514350" indent="-514350">
              <a:buAutoNum type="alphaLcParenR" startAt="2"/>
            </a:pPr>
            <a:r>
              <a:rPr lang="cs-CZ" sz="2800" dirty="0">
                <a:solidFill>
                  <a:srgbClr val="CC3300"/>
                </a:solidFill>
              </a:rPr>
              <a:t>n</a:t>
            </a:r>
            <a:r>
              <a:rPr lang="cs-CZ" sz="2800" dirty="0" smtClean="0">
                <a:solidFill>
                  <a:srgbClr val="CC3300"/>
                </a:solidFill>
              </a:rPr>
              <a:t>ěkdy</a:t>
            </a:r>
          </a:p>
          <a:p>
            <a:pPr marL="514350" indent="-514350">
              <a:buAutoNum type="alphaLcParenR" startAt="2"/>
            </a:pPr>
            <a:endParaRPr lang="cs-CZ" sz="2800" dirty="0"/>
          </a:p>
          <a:p>
            <a:pPr marL="514350" indent="-514350">
              <a:buAutoNum type="alphaLcParenR" startAt="2"/>
            </a:pPr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81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76626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12. Jak se vyrábí syntetická kožešina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C000"/>
                </a:solidFill>
              </a:rPr>
              <a:t>p</a:t>
            </a:r>
            <a:r>
              <a:rPr lang="cs-CZ" sz="2800" dirty="0" smtClean="0">
                <a:solidFill>
                  <a:srgbClr val="FFC000"/>
                </a:solidFill>
              </a:rPr>
              <a:t>ouze pletením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D60093"/>
                </a:solidFill>
              </a:rPr>
              <a:t>p</a:t>
            </a:r>
            <a:r>
              <a:rPr lang="cs-CZ" sz="2800" dirty="0" smtClean="0">
                <a:solidFill>
                  <a:srgbClr val="D60093"/>
                </a:solidFill>
              </a:rPr>
              <a:t>ouze tkaním 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00FF"/>
                </a:solidFill>
              </a:rPr>
              <a:t>t</a:t>
            </a:r>
            <a:r>
              <a:rPr lang="cs-CZ" sz="2800" dirty="0" smtClean="0">
                <a:solidFill>
                  <a:srgbClr val="0000FF"/>
                </a:solidFill>
              </a:rPr>
              <a:t>kaním a pletením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65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764704"/>
            <a:ext cx="766267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13. Která vlákna se nejčastěji využívají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pro vlas umělé kožešiny</a:t>
            </a:r>
          </a:p>
          <a:p>
            <a:endParaRPr lang="cs-CZ" sz="2800" dirty="0"/>
          </a:p>
          <a:p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3399FF"/>
                </a:solidFill>
              </a:rPr>
              <a:t>POE, PES, PAD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CC00"/>
                </a:solidFill>
              </a:rPr>
              <a:t>PAD, PES, PAN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FF99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9900"/>
                </a:solidFill>
              </a:rPr>
              <a:t>PAD, PAN, PVC</a:t>
            </a:r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1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764703"/>
            <a:ext cx="852669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14. Vyjmenujte 4 vady, které se projeví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v materiálu.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							4 body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15. Jaké vady se vyskytnou u hotových výrobků.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jmenujte </a:t>
            </a:r>
            <a:r>
              <a:rPr lang="cs-CZ" sz="2800" dirty="0">
                <a:solidFill>
                  <a:srgbClr val="FF0000"/>
                </a:solidFill>
              </a:rPr>
              <a:t>4</a:t>
            </a:r>
            <a:r>
              <a:rPr lang="cs-CZ" sz="2800" dirty="0" smtClean="0">
                <a:solidFill>
                  <a:srgbClr val="FF0000"/>
                </a:solidFill>
              </a:rPr>
              <a:t> vady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					4 body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98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21891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16. Kteří živočišní škůdci mohou napadnou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textilní a kožešinové výrobky. Jmenujte tři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					3 body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17. Mezi textilní galanterii měkkou patří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příze, které se různě využívají. Jmenujte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      tři příze a jejich použití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					3 body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300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766267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18. Na sestehovávání oděvů se používají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nitě nazývané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C000"/>
                </a:solidFill>
              </a:rPr>
              <a:t>i</a:t>
            </a:r>
            <a:r>
              <a:rPr lang="cs-CZ" sz="2800" dirty="0" smtClean="0">
                <a:solidFill>
                  <a:srgbClr val="FFC000"/>
                </a:solidFill>
              </a:rPr>
              <a:t>mitace hedvábí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D60093"/>
                </a:solidFill>
              </a:rPr>
              <a:t>r</a:t>
            </a:r>
            <a:r>
              <a:rPr lang="cs-CZ" sz="2800" dirty="0" smtClean="0">
                <a:solidFill>
                  <a:srgbClr val="D60093"/>
                </a:solidFill>
              </a:rPr>
              <a:t>uční nitě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3399FF"/>
                </a:solidFill>
              </a:rPr>
              <a:t>s</a:t>
            </a:r>
            <a:r>
              <a:rPr lang="cs-CZ" sz="2800" dirty="0" smtClean="0">
                <a:solidFill>
                  <a:srgbClr val="3399FF"/>
                </a:solidFill>
              </a:rPr>
              <a:t>tehovka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69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7997702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19. Co je stuha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00B050"/>
                </a:solidFill>
              </a:rPr>
              <a:t>a) je plošná textilie, která se vyznačuje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   kolmým </a:t>
            </a:r>
            <a:r>
              <a:rPr lang="cs-CZ" sz="2800" dirty="0">
                <a:solidFill>
                  <a:srgbClr val="00B050"/>
                </a:solidFill>
              </a:rPr>
              <a:t>provázáním dvou soustav nití. </a:t>
            </a:r>
            <a:r>
              <a:rPr lang="cs-CZ" sz="2800" dirty="0" smtClean="0">
                <a:solidFill>
                  <a:srgbClr val="00B050"/>
                </a:solidFill>
              </a:rPr>
              <a:t>Má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   pevné okraje </a:t>
            </a:r>
            <a:r>
              <a:rPr lang="cs-CZ" sz="2800" dirty="0">
                <a:solidFill>
                  <a:srgbClr val="00B050"/>
                </a:solidFill>
              </a:rPr>
              <a:t>a ozdobný </a:t>
            </a:r>
            <a:r>
              <a:rPr lang="cs-CZ" sz="2800" dirty="0" smtClean="0">
                <a:solidFill>
                  <a:srgbClr val="00B050"/>
                </a:solidFill>
              </a:rPr>
              <a:t>charakter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0000FF"/>
                </a:solidFill>
              </a:rPr>
              <a:t>b) je plošná textilie, která se vyznačuje </a:t>
            </a:r>
          </a:p>
          <a:p>
            <a:r>
              <a:rPr lang="cs-CZ" sz="2800" dirty="0" smtClean="0">
                <a:solidFill>
                  <a:srgbClr val="0000FF"/>
                </a:solidFill>
              </a:rPr>
              <a:t>   provázáním </a:t>
            </a:r>
            <a:r>
              <a:rPr lang="cs-CZ" sz="2800" dirty="0">
                <a:solidFill>
                  <a:srgbClr val="0000FF"/>
                </a:solidFill>
              </a:rPr>
              <a:t>dvou soustav nití. </a:t>
            </a:r>
            <a:r>
              <a:rPr lang="cs-CZ" sz="2800" dirty="0" smtClean="0">
                <a:solidFill>
                  <a:srgbClr val="0000FF"/>
                </a:solidFill>
              </a:rPr>
              <a:t>nemá </a:t>
            </a:r>
            <a:r>
              <a:rPr lang="cs-CZ" sz="2800" dirty="0">
                <a:solidFill>
                  <a:srgbClr val="0000FF"/>
                </a:solidFill>
              </a:rPr>
              <a:t>pevné</a:t>
            </a:r>
          </a:p>
          <a:p>
            <a:r>
              <a:rPr lang="cs-CZ" sz="2800" dirty="0" smtClean="0">
                <a:solidFill>
                  <a:srgbClr val="0000FF"/>
                </a:solidFill>
              </a:rPr>
              <a:t>   okraje </a:t>
            </a:r>
            <a:r>
              <a:rPr lang="cs-CZ" sz="2800" dirty="0">
                <a:solidFill>
                  <a:srgbClr val="0000FF"/>
                </a:solidFill>
              </a:rPr>
              <a:t>a ozdobný </a:t>
            </a:r>
            <a:r>
              <a:rPr lang="cs-CZ" sz="2800" dirty="0" smtClean="0">
                <a:solidFill>
                  <a:srgbClr val="0000FF"/>
                </a:solidFill>
              </a:rPr>
              <a:t>charakter</a:t>
            </a:r>
          </a:p>
          <a:p>
            <a:endParaRPr lang="cs-CZ" sz="2800" dirty="0" smtClean="0"/>
          </a:p>
          <a:p>
            <a:r>
              <a:rPr lang="cs-CZ" sz="2800" dirty="0">
                <a:solidFill>
                  <a:srgbClr val="CC3399"/>
                </a:solidFill>
              </a:rPr>
              <a:t>c) je plošná </a:t>
            </a:r>
            <a:r>
              <a:rPr lang="cs-CZ" sz="2800" dirty="0" smtClean="0">
                <a:solidFill>
                  <a:srgbClr val="CC3399"/>
                </a:solidFill>
              </a:rPr>
              <a:t>textilie ze dvou </a:t>
            </a:r>
            <a:r>
              <a:rPr lang="cs-CZ" sz="2800" dirty="0">
                <a:solidFill>
                  <a:srgbClr val="CC3399"/>
                </a:solidFill>
              </a:rPr>
              <a:t>soustav </a:t>
            </a:r>
            <a:r>
              <a:rPr lang="cs-CZ" sz="2800" dirty="0" smtClean="0">
                <a:solidFill>
                  <a:srgbClr val="CC3399"/>
                </a:solidFill>
              </a:rPr>
              <a:t>nití </a:t>
            </a:r>
            <a:r>
              <a:rPr lang="cs-CZ" sz="2800" dirty="0">
                <a:solidFill>
                  <a:srgbClr val="CC3399"/>
                </a:solidFill>
              </a:rPr>
              <a:t>a </a:t>
            </a:r>
            <a:endParaRPr lang="cs-CZ" sz="2800" dirty="0" smtClean="0">
              <a:solidFill>
                <a:srgbClr val="CC3399"/>
              </a:solidFill>
            </a:endParaRPr>
          </a:p>
          <a:p>
            <a:r>
              <a:rPr lang="cs-CZ" sz="2800" dirty="0">
                <a:solidFill>
                  <a:srgbClr val="CC3399"/>
                </a:solidFill>
              </a:rPr>
              <a:t> </a:t>
            </a:r>
            <a:r>
              <a:rPr lang="cs-CZ" sz="2800" dirty="0" smtClean="0">
                <a:solidFill>
                  <a:srgbClr val="CC3399"/>
                </a:solidFill>
              </a:rPr>
              <a:t>   má ozdobný charakter</a:t>
            </a:r>
          </a:p>
          <a:p>
            <a:endParaRPr lang="cs-CZ" sz="2800" dirty="0"/>
          </a:p>
          <a:p>
            <a:r>
              <a:rPr lang="cs-CZ" sz="2800" dirty="0" smtClean="0"/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3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788549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20. Co patří mezi stuhu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err="1"/>
              <a:t>t</a:t>
            </a:r>
            <a:r>
              <a:rPr lang="cs-CZ" sz="2800" dirty="0" err="1" smtClean="0"/>
              <a:t>aftka</a:t>
            </a:r>
            <a:r>
              <a:rPr lang="cs-CZ" sz="2800" dirty="0" smtClean="0"/>
              <a:t>			b) </a:t>
            </a:r>
            <a:r>
              <a:rPr lang="cs-CZ" sz="2800" dirty="0" err="1" smtClean="0"/>
              <a:t>keprovka</a:t>
            </a:r>
            <a:endParaRPr lang="cs-CZ" sz="2800" dirty="0" smtClean="0"/>
          </a:p>
          <a:p>
            <a:r>
              <a:rPr lang="cs-CZ" sz="2800" dirty="0" smtClean="0"/>
              <a:t>c) hadovka		d) sutaška</a:t>
            </a:r>
          </a:p>
          <a:p>
            <a:r>
              <a:rPr lang="cs-CZ" sz="2800" dirty="0" smtClean="0"/>
              <a:t>e) rypsová			f) kobercovka</a:t>
            </a:r>
          </a:p>
          <a:p>
            <a:r>
              <a:rPr lang="cs-CZ" sz="2800" dirty="0" smtClean="0"/>
              <a:t>g) sametka		h) lacetka</a:t>
            </a:r>
          </a:p>
          <a:p>
            <a:r>
              <a:rPr lang="cs-CZ" sz="2800" dirty="0" smtClean="0"/>
              <a:t>i) dutinka			j) </a:t>
            </a:r>
            <a:r>
              <a:rPr lang="cs-CZ" sz="2800" dirty="0" err="1" smtClean="0"/>
              <a:t>pertle</a:t>
            </a: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5 bodů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57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836712"/>
            <a:ext cx="766267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21. Co je prýmek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92D050"/>
                </a:solidFill>
              </a:rPr>
              <a:t>a) je úzká textilie vyrobená z různých </a:t>
            </a:r>
          </a:p>
          <a:p>
            <a:r>
              <a:rPr lang="cs-CZ" sz="2800" dirty="0" smtClean="0">
                <a:solidFill>
                  <a:srgbClr val="92D050"/>
                </a:solidFill>
              </a:rPr>
              <a:t>   druhů </a:t>
            </a:r>
            <a:r>
              <a:rPr lang="cs-CZ" sz="2800" dirty="0">
                <a:solidFill>
                  <a:srgbClr val="92D050"/>
                </a:solidFill>
              </a:rPr>
              <a:t>přízí, nití a </a:t>
            </a:r>
            <a:r>
              <a:rPr lang="cs-CZ" sz="2800" dirty="0" smtClean="0">
                <a:solidFill>
                  <a:srgbClr val="92D050"/>
                </a:solidFill>
              </a:rPr>
              <a:t>polotovarů</a:t>
            </a:r>
            <a:endParaRPr lang="cs-CZ" sz="2800" dirty="0">
              <a:solidFill>
                <a:srgbClr val="92D050"/>
              </a:solidFill>
            </a:endParaRPr>
          </a:p>
          <a:p>
            <a:endParaRPr lang="cs-CZ" sz="2800" dirty="0" smtClean="0"/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b) je úzká textilie vyrobená z různých </a:t>
            </a:r>
          </a:p>
          <a:p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    polotovarů</a:t>
            </a:r>
            <a:endParaRPr lang="cs-CZ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cs-CZ" sz="2800" dirty="0" smtClean="0">
              <a:solidFill>
                <a:srgbClr val="D60093"/>
              </a:solidFill>
            </a:endParaRPr>
          </a:p>
          <a:p>
            <a:r>
              <a:rPr lang="cs-CZ" sz="2800" dirty="0">
                <a:solidFill>
                  <a:srgbClr val="D60093"/>
                </a:solidFill>
              </a:rPr>
              <a:t>c) je </a:t>
            </a:r>
            <a:r>
              <a:rPr lang="cs-CZ" sz="2800" dirty="0" smtClean="0">
                <a:solidFill>
                  <a:srgbClr val="D60093"/>
                </a:solidFill>
              </a:rPr>
              <a:t>širší </a:t>
            </a:r>
            <a:r>
              <a:rPr lang="cs-CZ" sz="2800" dirty="0">
                <a:solidFill>
                  <a:srgbClr val="D60093"/>
                </a:solidFill>
              </a:rPr>
              <a:t>textilie vyrobená z různých </a:t>
            </a:r>
          </a:p>
          <a:p>
            <a:r>
              <a:rPr lang="cs-CZ" sz="2800" dirty="0" smtClean="0">
                <a:solidFill>
                  <a:srgbClr val="D60093"/>
                </a:solidFill>
              </a:rPr>
              <a:t>   druhů </a:t>
            </a:r>
            <a:r>
              <a:rPr lang="cs-CZ" sz="2800" dirty="0">
                <a:solidFill>
                  <a:srgbClr val="D60093"/>
                </a:solidFill>
              </a:rPr>
              <a:t>přízí, nití a </a:t>
            </a:r>
            <a:r>
              <a:rPr lang="cs-CZ" sz="2800" dirty="0" smtClean="0">
                <a:solidFill>
                  <a:srgbClr val="D60093"/>
                </a:solidFill>
              </a:rPr>
              <a:t>polotovarů</a:t>
            </a:r>
            <a:endParaRPr lang="cs-CZ" sz="2800" dirty="0">
              <a:solidFill>
                <a:srgbClr val="D60093"/>
              </a:solidFill>
            </a:endParaRPr>
          </a:p>
          <a:p>
            <a:endParaRPr lang="cs-CZ" sz="2800" dirty="0" smtClean="0">
              <a:solidFill>
                <a:srgbClr val="D60093"/>
              </a:solidFill>
            </a:endParaRPr>
          </a:p>
          <a:p>
            <a:r>
              <a:rPr lang="cs-CZ" sz="2800" dirty="0">
                <a:solidFill>
                  <a:srgbClr val="D60093"/>
                </a:solidFill>
              </a:rPr>
              <a:t>	</a:t>
            </a:r>
            <a:r>
              <a:rPr lang="cs-CZ" sz="2800" dirty="0" smtClean="0">
                <a:solidFill>
                  <a:srgbClr val="D60093"/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0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139172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</a:t>
            </a:r>
            <a:endParaRPr lang="cs-CZ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556792"/>
            <a:ext cx="777648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00"/>
                </a:solidFill>
              </a:rPr>
              <a:t>Jaké tkaniny se používají k výrobě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osobního prádla? 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 hladkým povrchem, jemné</a:t>
            </a: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, pružné, </a:t>
            </a:r>
            <a:endParaRPr lang="cs-CZ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   prodyšné</a:t>
            </a: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v </a:t>
            </a: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různých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barvách</a:t>
            </a: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b) s vlasovým povrchem, hřejivé, pružné,</a:t>
            </a:r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  v pestrých barvách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c) se vzorovaným povrchem, málo pružné,</a:t>
            </a:r>
          </a:p>
          <a:p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   prodyšné, pestrobarevné</a:t>
            </a:r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							1 bod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7885492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22. co patří mezi prýmky</a:t>
            </a:r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a) </a:t>
            </a:r>
            <a:r>
              <a:rPr lang="cs-CZ" sz="2800" dirty="0" err="1" smtClean="0"/>
              <a:t>taftka</a:t>
            </a:r>
            <a:r>
              <a:rPr lang="cs-CZ" sz="2800" dirty="0"/>
              <a:t>			b) </a:t>
            </a:r>
            <a:r>
              <a:rPr lang="cs-CZ" sz="2800" dirty="0" err="1"/>
              <a:t>keprovka</a:t>
            </a:r>
            <a:endParaRPr lang="cs-CZ" sz="2800" dirty="0"/>
          </a:p>
          <a:p>
            <a:r>
              <a:rPr lang="cs-CZ" sz="2800" dirty="0"/>
              <a:t>c) hadovka		d) sutaška</a:t>
            </a:r>
          </a:p>
          <a:p>
            <a:r>
              <a:rPr lang="cs-CZ" sz="2800" dirty="0"/>
              <a:t>e) rypsová			f) kobercovka</a:t>
            </a:r>
          </a:p>
          <a:p>
            <a:r>
              <a:rPr lang="cs-CZ" sz="2800" dirty="0"/>
              <a:t>g) sametka		h) lacetka</a:t>
            </a:r>
          </a:p>
          <a:p>
            <a:pPr marL="571500" indent="-571500">
              <a:buAutoNum type="romanLcParenR"/>
            </a:pPr>
            <a:r>
              <a:rPr lang="cs-CZ" sz="2800" dirty="0" smtClean="0"/>
              <a:t>dutinka</a:t>
            </a:r>
            <a:r>
              <a:rPr lang="cs-CZ" sz="2800" dirty="0"/>
              <a:t>		</a:t>
            </a:r>
            <a:r>
              <a:rPr lang="cs-CZ" sz="2800" dirty="0" smtClean="0"/>
              <a:t>j</a:t>
            </a:r>
            <a:r>
              <a:rPr lang="cs-CZ" sz="2800" dirty="0"/>
              <a:t>) </a:t>
            </a:r>
            <a:r>
              <a:rPr lang="cs-CZ" sz="2800" dirty="0" smtClean="0"/>
              <a:t>tresa</a:t>
            </a:r>
          </a:p>
          <a:p>
            <a:endParaRPr lang="cs-CZ" sz="2800" dirty="0"/>
          </a:p>
          <a:p>
            <a:r>
              <a:rPr lang="cs-CZ" sz="2800" dirty="0" smtClean="0"/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5 bodů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56228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0883" y="197171"/>
            <a:ext cx="8677375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23. Krajky jsou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00FF"/>
                </a:solidFill>
              </a:rPr>
              <a:t>jsou </a:t>
            </a:r>
            <a:r>
              <a:rPr lang="cs-CZ" sz="2800" dirty="0">
                <a:solidFill>
                  <a:srgbClr val="0000FF"/>
                </a:solidFill>
              </a:rPr>
              <a:t>textilie </a:t>
            </a:r>
            <a:r>
              <a:rPr lang="cs-CZ" sz="2800" dirty="0" smtClean="0">
                <a:solidFill>
                  <a:srgbClr val="0000FF"/>
                </a:solidFill>
              </a:rPr>
              <a:t>vytvářené splétáním nebo</a:t>
            </a:r>
          </a:p>
          <a:p>
            <a:r>
              <a:rPr lang="cs-CZ" sz="2800" dirty="0">
                <a:solidFill>
                  <a:srgbClr val="0000FF"/>
                </a:solidFill>
              </a:rPr>
              <a:t> </a:t>
            </a:r>
            <a:r>
              <a:rPr lang="cs-CZ" sz="2800" dirty="0" smtClean="0">
                <a:solidFill>
                  <a:srgbClr val="0000FF"/>
                </a:solidFill>
              </a:rPr>
              <a:t>   </a:t>
            </a:r>
            <a:r>
              <a:rPr lang="cs-CZ" sz="2800" dirty="0">
                <a:solidFill>
                  <a:srgbClr val="0000FF"/>
                </a:solidFill>
              </a:rPr>
              <a:t>obtáčením nití několika </a:t>
            </a:r>
            <a:r>
              <a:rPr lang="cs-CZ" sz="2800" dirty="0" smtClean="0">
                <a:solidFill>
                  <a:srgbClr val="0000FF"/>
                </a:solidFill>
              </a:rPr>
              <a:t>soustav</a:t>
            </a:r>
            <a:endParaRPr lang="cs-CZ" sz="2800" dirty="0">
              <a:solidFill>
                <a:srgbClr val="0000FF"/>
              </a:solidFill>
            </a:endParaRPr>
          </a:p>
          <a:p>
            <a:endParaRPr lang="cs-CZ" sz="2800" dirty="0" smtClean="0"/>
          </a:p>
          <a:p>
            <a:r>
              <a:rPr lang="cs-CZ" sz="2800" dirty="0">
                <a:solidFill>
                  <a:srgbClr val="CC3399"/>
                </a:solidFill>
              </a:rPr>
              <a:t>b) jsou textilie </a:t>
            </a:r>
            <a:r>
              <a:rPr lang="cs-CZ" sz="2800" dirty="0" smtClean="0">
                <a:solidFill>
                  <a:srgbClr val="CC3399"/>
                </a:solidFill>
              </a:rPr>
              <a:t>vytvářené obtáčením </a:t>
            </a:r>
            <a:r>
              <a:rPr lang="cs-CZ" sz="2800" dirty="0">
                <a:solidFill>
                  <a:srgbClr val="CC3399"/>
                </a:solidFill>
              </a:rPr>
              <a:t>nití </a:t>
            </a:r>
            <a:r>
              <a:rPr lang="cs-CZ" sz="2800" dirty="0" smtClean="0">
                <a:solidFill>
                  <a:srgbClr val="CC3399"/>
                </a:solidFill>
              </a:rPr>
              <a:t>několika</a:t>
            </a:r>
          </a:p>
          <a:p>
            <a:r>
              <a:rPr lang="cs-CZ" sz="2800" dirty="0">
                <a:solidFill>
                  <a:srgbClr val="CC3399"/>
                </a:solidFill>
              </a:rPr>
              <a:t> </a:t>
            </a:r>
            <a:r>
              <a:rPr lang="cs-CZ" sz="2800" dirty="0" smtClean="0">
                <a:solidFill>
                  <a:srgbClr val="CC3399"/>
                </a:solidFill>
              </a:rPr>
              <a:t>   soustav, vyznačují </a:t>
            </a:r>
            <a:r>
              <a:rPr lang="cs-CZ" sz="2800" dirty="0">
                <a:solidFill>
                  <a:srgbClr val="CC3399"/>
                </a:solidFill>
              </a:rPr>
              <a:t>se velkou jemností, </a:t>
            </a:r>
            <a:endParaRPr lang="cs-CZ" sz="2800" dirty="0" smtClean="0">
              <a:solidFill>
                <a:srgbClr val="CC3399"/>
              </a:solidFill>
            </a:endParaRPr>
          </a:p>
          <a:p>
            <a:r>
              <a:rPr lang="cs-CZ" sz="2800" dirty="0" smtClean="0">
                <a:solidFill>
                  <a:srgbClr val="CC3399"/>
                </a:solidFill>
              </a:rPr>
              <a:t>    pracností a rozmanitostí vzorů</a:t>
            </a:r>
            <a:endParaRPr lang="cs-CZ" sz="2800" dirty="0">
              <a:solidFill>
                <a:srgbClr val="CC3399"/>
              </a:solidFill>
            </a:endParaRPr>
          </a:p>
          <a:p>
            <a:endParaRPr lang="cs-CZ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c) jsou textilie vytvářené</a:t>
            </a: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  splétáním nití, vyznačují 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se velkou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pracností 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a</a:t>
            </a: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  rozmanitostí vzorů</a:t>
            </a:r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54279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08720"/>
            <a:ext cx="785022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24. Jmenujte </a:t>
            </a:r>
            <a:r>
              <a:rPr lang="cs-CZ" sz="2800" dirty="0">
                <a:solidFill>
                  <a:srgbClr val="FF0000"/>
                </a:solidFill>
              </a:rPr>
              <a:t>čtyři materiály  </a:t>
            </a:r>
            <a:r>
              <a:rPr lang="cs-CZ" sz="2800" dirty="0" smtClean="0">
                <a:solidFill>
                  <a:srgbClr val="FF0000"/>
                </a:solidFill>
              </a:rPr>
              <a:t>ze kterých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se vyrábějí knoflíky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							4 body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25. Spínadlo </a:t>
            </a:r>
            <a:r>
              <a:rPr lang="cs-CZ" sz="2800" dirty="0">
                <a:solidFill>
                  <a:srgbClr val="FF0000"/>
                </a:solidFill>
              </a:rPr>
              <a:t>ze dvou stuh se zoubky </a:t>
            </a:r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a </a:t>
            </a:r>
            <a:r>
              <a:rPr lang="cs-CZ" sz="2800" dirty="0">
                <a:solidFill>
                  <a:srgbClr val="FF0000"/>
                </a:solidFill>
              </a:rPr>
              <a:t>jezdcem (</a:t>
            </a:r>
            <a:r>
              <a:rPr lang="cs-CZ" sz="2800" dirty="0" err="1">
                <a:solidFill>
                  <a:srgbClr val="FF0000"/>
                </a:solidFill>
              </a:rPr>
              <a:t>tažcem</a:t>
            </a:r>
            <a:r>
              <a:rPr lang="cs-CZ" sz="2800" dirty="0" smtClean="0">
                <a:solidFill>
                  <a:srgbClr val="FF0000"/>
                </a:solidFill>
              </a:rPr>
              <a:t>) se nazývá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3399FF"/>
                </a:solidFill>
              </a:rPr>
              <a:t>z</a:t>
            </a:r>
            <a:r>
              <a:rPr lang="cs-CZ" sz="2800" dirty="0" smtClean="0">
                <a:solidFill>
                  <a:srgbClr val="3399FF"/>
                </a:solidFill>
              </a:rPr>
              <a:t>ip, uzávěr</a:t>
            </a:r>
            <a:r>
              <a:rPr lang="cs-CZ" sz="2800" dirty="0" smtClean="0">
                <a:solidFill>
                  <a:srgbClr val="FF0000"/>
                </a:solidFill>
              </a:rPr>
              <a:t>			</a:t>
            </a:r>
            <a:r>
              <a:rPr lang="cs-CZ" sz="2800" dirty="0" smtClean="0">
                <a:solidFill>
                  <a:srgbClr val="33CC33"/>
                </a:solidFill>
              </a:rPr>
              <a:t>d) </a:t>
            </a:r>
            <a:r>
              <a:rPr lang="cs-CZ" sz="2800" dirty="0" err="1" smtClean="0">
                <a:solidFill>
                  <a:srgbClr val="33CC33"/>
                </a:solidFill>
              </a:rPr>
              <a:t>sepínadlo</a:t>
            </a:r>
            <a:endParaRPr lang="cs-CZ" sz="2800" dirty="0" smtClean="0">
              <a:solidFill>
                <a:srgbClr val="33CC33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drhovadlo</a:t>
            </a:r>
            <a:r>
              <a:rPr lang="cs-CZ" sz="2800" dirty="0" smtClean="0">
                <a:solidFill>
                  <a:srgbClr val="FF0000"/>
                </a:solidFill>
              </a:rPr>
              <a:t>			</a:t>
            </a:r>
            <a:r>
              <a:rPr lang="cs-CZ" sz="2800" dirty="0" smtClean="0">
                <a:solidFill>
                  <a:srgbClr val="FF9900"/>
                </a:solidFill>
              </a:rPr>
              <a:t>e) suchý zip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33CC"/>
                </a:solidFill>
              </a:rPr>
              <a:t>s</a:t>
            </a:r>
            <a:r>
              <a:rPr lang="cs-CZ" sz="2800" dirty="0" smtClean="0">
                <a:solidFill>
                  <a:srgbClr val="FF33CC"/>
                </a:solidFill>
              </a:rPr>
              <a:t>pínadlo</a:t>
            </a: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					2 body</a:t>
            </a:r>
          </a:p>
        </p:txBody>
      </p:sp>
    </p:spTree>
    <p:extLst>
      <p:ext uri="{BB962C8B-B14F-4D97-AF65-F5344CB8AC3E}">
        <p14:creationId xmlns:p14="http://schemas.microsoft.com/office/powerpoint/2010/main" val="2804956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08720"/>
            <a:ext cx="766267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26. Pletací dráty mají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33CC"/>
                </a:solidFill>
              </a:rPr>
              <a:t>z</a:t>
            </a:r>
            <a:r>
              <a:rPr lang="cs-CZ" sz="2800" dirty="0" smtClean="0">
                <a:solidFill>
                  <a:srgbClr val="FF33CC"/>
                </a:solidFill>
              </a:rPr>
              <a:t> obou stran špičku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00FF"/>
                </a:solidFill>
              </a:rPr>
              <a:t>n</a:t>
            </a:r>
            <a:r>
              <a:rPr lang="cs-CZ" sz="2800" dirty="0" smtClean="0">
                <a:solidFill>
                  <a:srgbClr val="0000FF"/>
                </a:solidFill>
              </a:rPr>
              <a:t>a jedné straně jsou rozšířené</a:t>
            </a:r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320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43608" y="764704"/>
            <a:ext cx="245451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</a:t>
            </a:r>
          </a:p>
          <a:p>
            <a:endParaRPr lang="cs-C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	53 – 49</a:t>
            </a:r>
          </a:p>
          <a:p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	48 – 40</a:t>
            </a:r>
          </a:p>
          <a:p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	39 – 30</a:t>
            </a:r>
          </a:p>
          <a:p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	29 – 19</a:t>
            </a:r>
          </a:p>
          <a:p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	18 -   0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11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750397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Výsledky testu</a:t>
            </a:r>
          </a:p>
          <a:p>
            <a:endParaRPr lang="cs-CZ" dirty="0"/>
          </a:p>
          <a:p>
            <a:pPr marL="342900" indent="-342900">
              <a:buAutoNum type="arabicPeriod"/>
            </a:pPr>
            <a:r>
              <a:rPr lang="cs-CZ" dirty="0"/>
              <a:t>a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b</a:t>
            </a:r>
          </a:p>
          <a:p>
            <a:pPr marL="342900" indent="-342900">
              <a:buAutoNum type="arabicPeriod"/>
            </a:pPr>
            <a:r>
              <a:rPr lang="cs-CZ" dirty="0"/>
              <a:t>a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/>
              <a:t>a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/>
              <a:t>c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/>
              <a:t>a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/>
              <a:t>l</a:t>
            </a:r>
            <a:r>
              <a:rPr lang="cs-CZ" dirty="0" smtClean="0"/>
              <a:t>iška, králík, nutrie, ovce, ondatra, pes, vydra, cibetka, fretka, </a:t>
            </a:r>
          </a:p>
          <a:p>
            <a:r>
              <a:rPr lang="cs-CZ" dirty="0"/>
              <a:t> </a:t>
            </a:r>
            <a:r>
              <a:rPr lang="cs-CZ" dirty="0" smtClean="0"/>
              <a:t>    sobol, činčila ….</a:t>
            </a:r>
          </a:p>
          <a:p>
            <a:r>
              <a:rPr lang="cs-CZ" dirty="0" smtClean="0"/>
              <a:t>8. barva, nestejnoměrné prošívání, špatně všitá podšívka, špatně</a:t>
            </a:r>
          </a:p>
          <a:p>
            <a:r>
              <a:rPr lang="cs-CZ" dirty="0"/>
              <a:t> </a:t>
            </a:r>
            <a:r>
              <a:rPr lang="cs-CZ" dirty="0" smtClean="0"/>
              <a:t>   tříděná kožka, ušité dírky</a:t>
            </a:r>
          </a:p>
          <a:p>
            <a:r>
              <a:rPr lang="cs-CZ" dirty="0" smtClean="0"/>
              <a:t>9. a</a:t>
            </a:r>
          </a:p>
          <a:p>
            <a:r>
              <a:rPr lang="cs-CZ" dirty="0" smtClean="0"/>
              <a:t>10. b</a:t>
            </a:r>
          </a:p>
          <a:p>
            <a:r>
              <a:rPr lang="cs-CZ" dirty="0" smtClean="0"/>
              <a:t>11. b</a:t>
            </a:r>
          </a:p>
          <a:p>
            <a:r>
              <a:rPr lang="cs-CZ" dirty="0" smtClean="0"/>
              <a:t>12. c</a:t>
            </a:r>
          </a:p>
          <a:p>
            <a:r>
              <a:rPr lang="cs-CZ" dirty="0" smtClean="0"/>
              <a:t>13. c</a:t>
            </a:r>
          </a:p>
          <a:p>
            <a:r>
              <a:rPr lang="cs-CZ" dirty="0" smtClean="0"/>
              <a:t>14. </a:t>
            </a:r>
            <a:r>
              <a:rPr lang="cs-CZ" dirty="0" err="1" smtClean="0"/>
              <a:t>nopkovitost</a:t>
            </a:r>
            <a:r>
              <a:rPr lang="cs-CZ" dirty="0" smtClean="0"/>
              <a:t>, nestejnoměrné nitě, vady ve tkanině, pletenině,</a:t>
            </a:r>
          </a:p>
          <a:p>
            <a:r>
              <a:rPr lang="cs-CZ" dirty="0"/>
              <a:t> </a:t>
            </a:r>
            <a:r>
              <a:rPr lang="cs-CZ" dirty="0" smtClean="0"/>
              <a:t>     puštěná očka, vady vybarvení, tisku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21578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548680"/>
            <a:ext cx="82557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15. Nadměrná srážlivost, rozměr, vybarvení, šití, zašpinění, roztržení, </a:t>
            </a:r>
          </a:p>
          <a:p>
            <a:r>
              <a:rPr lang="cs-CZ" dirty="0"/>
              <a:t> </a:t>
            </a:r>
            <a:r>
              <a:rPr lang="cs-CZ" dirty="0" smtClean="0"/>
              <a:t>    deformace, zmačkání, porušený obal</a:t>
            </a:r>
          </a:p>
          <a:p>
            <a:r>
              <a:rPr lang="cs-CZ" dirty="0" smtClean="0"/>
              <a:t>16. Mol šatní, kožešinový, myš, potkan, kožojed,</a:t>
            </a:r>
          </a:p>
          <a:p>
            <a:r>
              <a:rPr lang="cs-CZ" dirty="0" smtClean="0"/>
              <a:t>17. Vyšívací – na vyšívání – muliné, perlovka, bavlnka</a:t>
            </a:r>
          </a:p>
          <a:p>
            <a:r>
              <a:rPr lang="cs-CZ" dirty="0"/>
              <a:t> </a:t>
            </a:r>
            <a:r>
              <a:rPr lang="cs-CZ" dirty="0" smtClean="0"/>
              <a:t>     látací – na látání ponožek</a:t>
            </a:r>
          </a:p>
          <a:p>
            <a:r>
              <a:rPr lang="cs-CZ" dirty="0"/>
              <a:t> </a:t>
            </a:r>
            <a:r>
              <a:rPr lang="cs-CZ" dirty="0" smtClean="0"/>
              <a:t>     pletací – na ruční a strojové pletení</a:t>
            </a:r>
          </a:p>
          <a:p>
            <a:r>
              <a:rPr lang="cs-CZ" dirty="0" smtClean="0"/>
              <a:t>18. c</a:t>
            </a:r>
          </a:p>
          <a:p>
            <a:r>
              <a:rPr lang="cs-CZ" dirty="0" smtClean="0"/>
              <a:t>19. a</a:t>
            </a:r>
          </a:p>
          <a:p>
            <a:r>
              <a:rPr lang="cs-CZ" dirty="0" smtClean="0"/>
              <a:t>20. a, b, e, f, g </a:t>
            </a:r>
          </a:p>
          <a:p>
            <a:r>
              <a:rPr lang="cs-CZ" dirty="0" smtClean="0"/>
              <a:t>21. </a:t>
            </a:r>
            <a:r>
              <a:rPr lang="cs-CZ" dirty="0"/>
              <a:t>a</a:t>
            </a:r>
            <a:endParaRPr lang="cs-CZ" dirty="0" smtClean="0"/>
          </a:p>
          <a:p>
            <a:r>
              <a:rPr lang="cs-CZ" dirty="0" smtClean="0"/>
              <a:t>22. c, d, h, i, j</a:t>
            </a:r>
          </a:p>
          <a:p>
            <a:r>
              <a:rPr lang="cs-CZ" dirty="0" smtClean="0"/>
              <a:t>23. A</a:t>
            </a:r>
          </a:p>
          <a:p>
            <a:r>
              <a:rPr lang="cs-CZ" dirty="0" smtClean="0"/>
              <a:t>24. Přírodní a syntetická perleť, plastické hmoty, kov, dřevo, sklo, textil</a:t>
            </a:r>
          </a:p>
          <a:p>
            <a:r>
              <a:rPr lang="cs-CZ" dirty="0" smtClean="0"/>
              <a:t>25. a, b</a:t>
            </a:r>
          </a:p>
          <a:p>
            <a:r>
              <a:rPr lang="cs-CZ" dirty="0" smtClean="0"/>
              <a:t>26. 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67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7726795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2. Velikost pánské košile je respektována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určitými rozměry. V obchodě se pak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prodávají podle velikosti, která se určuje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podle 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70C0"/>
                </a:solidFill>
              </a:rPr>
              <a:t>o</a:t>
            </a:r>
            <a:r>
              <a:rPr lang="cs-CZ" sz="2800" dirty="0" smtClean="0">
                <a:solidFill>
                  <a:srgbClr val="0070C0"/>
                </a:solidFill>
              </a:rPr>
              <a:t>bvodu krku, délky rukávu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B050"/>
                </a:solidFill>
              </a:rPr>
              <a:t>o</a:t>
            </a:r>
            <a:r>
              <a:rPr lang="cs-CZ" sz="2800" dirty="0" smtClean="0">
                <a:solidFill>
                  <a:srgbClr val="00B050"/>
                </a:solidFill>
              </a:rPr>
              <a:t>bvodu krku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bvodu krku a výšky postavy</a:t>
            </a:r>
          </a:p>
          <a:p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1bod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9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830227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3. Co znamená označení u pánské košile</a:t>
            </a:r>
          </a:p>
          <a:p>
            <a:r>
              <a:rPr lang="cs-CZ" sz="2800" dirty="0">
                <a:solidFill>
                  <a:srgbClr val="CC3399"/>
                </a:solidFill>
              </a:rPr>
              <a:t> </a:t>
            </a:r>
            <a:r>
              <a:rPr lang="cs-CZ" sz="2800" dirty="0" smtClean="0">
                <a:solidFill>
                  <a:srgbClr val="CC3399"/>
                </a:solidFill>
              </a:rPr>
              <a:t>    2  41  B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rodloužený rukáv, obvod krku, rovný střih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6600FF"/>
                </a:solidFill>
              </a:rPr>
              <a:t>s</a:t>
            </a:r>
            <a:r>
              <a:rPr lang="cs-CZ" sz="2800" dirty="0" smtClean="0">
                <a:solidFill>
                  <a:srgbClr val="6600FF"/>
                </a:solidFill>
              </a:rPr>
              <a:t>tandartní délka rukávu, obvod krku,</a:t>
            </a:r>
          </a:p>
          <a:p>
            <a:r>
              <a:rPr lang="cs-CZ" sz="2800" dirty="0">
                <a:solidFill>
                  <a:srgbClr val="6600FF"/>
                </a:solidFill>
              </a:rPr>
              <a:t> </a:t>
            </a:r>
            <a:r>
              <a:rPr lang="cs-CZ" sz="2800" dirty="0" smtClean="0">
                <a:solidFill>
                  <a:srgbClr val="6600FF"/>
                </a:solidFill>
              </a:rPr>
              <a:t>   rozšířený střih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CC3300"/>
                </a:solidFill>
              </a:rPr>
              <a:t>c) prodloužený rukáv, obvod krku, vypasovaný</a:t>
            </a:r>
          </a:p>
          <a:p>
            <a:r>
              <a:rPr lang="cs-CZ" sz="2800" dirty="0">
                <a:solidFill>
                  <a:srgbClr val="CC3300"/>
                </a:solidFill>
              </a:rPr>
              <a:t> </a:t>
            </a:r>
            <a:r>
              <a:rPr lang="cs-CZ" sz="2800" dirty="0" smtClean="0">
                <a:solidFill>
                  <a:srgbClr val="CC3300"/>
                </a:solidFill>
              </a:rPr>
              <a:t>   střih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							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1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77648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4. Co je kožešina?</a:t>
            </a:r>
          </a:p>
          <a:p>
            <a:endParaRPr lang="cs-CZ" sz="2800" dirty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B050"/>
                </a:solidFill>
              </a:rPr>
              <a:t>je </a:t>
            </a:r>
            <a:r>
              <a:rPr lang="cs-CZ" sz="2800" dirty="0">
                <a:solidFill>
                  <a:srgbClr val="00B050"/>
                </a:solidFill>
              </a:rPr>
              <a:t>vyčiněná kůže zvířat i se </a:t>
            </a:r>
            <a:r>
              <a:rPr lang="cs-CZ" sz="2800" dirty="0" smtClean="0">
                <a:solidFill>
                  <a:srgbClr val="00B050"/>
                </a:solidFill>
              </a:rPr>
              <a:t>srstí</a:t>
            </a:r>
            <a:endParaRPr lang="cs-CZ" sz="2800" dirty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CC3399"/>
                </a:solidFill>
              </a:rPr>
              <a:t>je </a:t>
            </a:r>
            <a:r>
              <a:rPr lang="cs-CZ" sz="2800" dirty="0" smtClean="0">
                <a:solidFill>
                  <a:srgbClr val="CC3399"/>
                </a:solidFill>
              </a:rPr>
              <a:t>koželužsky zpracovaná kůže zvířat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00FF"/>
                </a:solidFill>
              </a:rPr>
              <a:t>j</a:t>
            </a:r>
            <a:r>
              <a:rPr lang="cs-CZ" sz="2800" dirty="0" smtClean="0">
                <a:solidFill>
                  <a:srgbClr val="0000FF"/>
                </a:solidFill>
              </a:rPr>
              <a:t>e chemicky upravená kůže zvířat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</a:rPr>
              <a:t>	1 bod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56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76626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5. Chlupy se skládají z pesíků, což jsou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rátké a hrubé chlupy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70C0"/>
                </a:solidFill>
              </a:rPr>
              <a:t>d</a:t>
            </a:r>
            <a:r>
              <a:rPr lang="cs-CZ" sz="2800" dirty="0" smtClean="0">
                <a:solidFill>
                  <a:srgbClr val="0070C0"/>
                </a:solidFill>
              </a:rPr>
              <a:t>louhé a tvrdší chlupy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C000"/>
                </a:solidFill>
              </a:rPr>
              <a:t>k</a:t>
            </a:r>
            <a:r>
              <a:rPr lang="cs-CZ" sz="2800" dirty="0" smtClean="0">
                <a:solidFill>
                  <a:srgbClr val="FFC000"/>
                </a:solidFill>
              </a:rPr>
              <a:t>rátké a jemné chlupy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FFC000"/>
              </a:solidFill>
            </a:endParaRPr>
          </a:p>
          <a:p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>
                <a:solidFill>
                  <a:srgbClr val="FFC000"/>
                </a:solidFill>
              </a:rPr>
              <a:t>	</a:t>
            </a:r>
            <a:r>
              <a:rPr lang="cs-CZ" sz="2800" dirty="0" smtClean="0">
                <a:solidFill>
                  <a:srgbClr val="FFC000"/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764704"/>
            <a:ext cx="799610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6. Čím se řídí hustota srstí</a:t>
            </a:r>
          </a:p>
          <a:p>
            <a:endParaRPr lang="cs-CZ" sz="2800" dirty="0"/>
          </a:p>
          <a:p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druhem, pohlaví, ročním obdobím, stářím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CC3300"/>
                </a:solidFill>
              </a:rPr>
              <a:t>r</a:t>
            </a:r>
            <a:r>
              <a:rPr lang="cs-CZ" sz="2800" dirty="0" smtClean="0">
                <a:solidFill>
                  <a:srgbClr val="CC3300"/>
                </a:solidFill>
              </a:rPr>
              <a:t>očním obdobím, stářím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7030A0"/>
                </a:solidFill>
              </a:rPr>
              <a:t>d</a:t>
            </a:r>
            <a:r>
              <a:rPr lang="cs-CZ" sz="2800" dirty="0" smtClean="0">
                <a:solidFill>
                  <a:srgbClr val="7030A0"/>
                </a:solidFill>
              </a:rPr>
              <a:t>ruhem, ročním obdobím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</a:rPr>
              <a:t>	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76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788549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7. Vyjmenujte 5 druhů kožešin, které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mají význam v kožešnickém průmyslu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					5 bodů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8. Vyjmenujte 4 vady vyskytující se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u hotových kožešinových výrobků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					4 body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1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836712"/>
            <a:ext cx="766267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9. Syntetická kožešina je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C00000"/>
                </a:solidFill>
              </a:rPr>
              <a:t>v</a:t>
            </a:r>
            <a:r>
              <a:rPr lang="cs-CZ" sz="2800" dirty="0" smtClean="0">
                <a:solidFill>
                  <a:srgbClr val="C00000"/>
                </a:solidFill>
              </a:rPr>
              <a:t>lasová textilie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D60093"/>
                </a:solidFill>
              </a:rPr>
              <a:t>p</a:t>
            </a:r>
            <a:r>
              <a:rPr lang="cs-CZ" sz="2800" dirty="0" smtClean="0">
                <a:solidFill>
                  <a:srgbClr val="D60093"/>
                </a:solidFill>
              </a:rPr>
              <a:t>lyšová textilie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6600FF"/>
                </a:solidFill>
              </a:rPr>
              <a:t>n</a:t>
            </a:r>
            <a:r>
              <a:rPr lang="cs-CZ" sz="2800" dirty="0" smtClean="0">
                <a:solidFill>
                  <a:srgbClr val="6600FF"/>
                </a:solidFill>
              </a:rPr>
              <a:t>etkaná textilie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04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781</Words>
  <Application>Microsoft Office PowerPoint</Application>
  <PresentationFormat>Předvádění na obrazovce (4:3)</PresentationFormat>
  <Paragraphs>299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26</cp:revision>
  <cp:lastPrinted>2012-08-29T09:06:59Z</cp:lastPrinted>
  <dcterms:created xsi:type="dcterms:W3CDTF">2012-08-27T10:19:28Z</dcterms:created>
  <dcterms:modified xsi:type="dcterms:W3CDTF">2013-06-04T09:11:04Z</dcterms:modified>
</cp:coreProperties>
</file>