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1B45B7-BAC2-44EF-9A65-A6315B3F9616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97B80B-E872-4FDD-8A26-60D31B9E14D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SVF32360DUD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8.10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321471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Pokuste se tyto principy odvodit.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všechno musí platit v demokratickém státě?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Např.: svoboda podnikání              …………………………</a:t>
            </a:r>
          </a:p>
          <a:p>
            <a:pPr>
              <a:buNone/>
            </a:pPr>
            <a:r>
              <a:rPr lang="cs-CZ" dirty="0" smtClean="0"/>
              <a:t>           svoboda tisku                       …………………………</a:t>
            </a:r>
          </a:p>
          <a:p>
            <a:pPr>
              <a:buNone/>
            </a:pPr>
            <a:r>
              <a:rPr lang="cs-CZ" dirty="0" smtClean="0"/>
              <a:t>           ………………………….                …………………………</a:t>
            </a:r>
          </a:p>
          <a:p>
            <a:pPr>
              <a:buNone/>
            </a:pPr>
            <a:r>
              <a:rPr lang="cs-CZ" dirty="0" smtClean="0"/>
              <a:t>           …………………………                  …………………………</a:t>
            </a:r>
          </a:p>
          <a:p>
            <a:pPr>
              <a:buNone/>
            </a:pPr>
            <a:r>
              <a:rPr lang="cs-CZ" dirty="0" smtClean="0"/>
              <a:t>           ………………………….                 …………………………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Principy demokracie</a:t>
            </a:r>
            <a:br>
              <a:rPr lang="cs-CZ" sz="4000" dirty="0" smtClean="0"/>
            </a:br>
            <a:r>
              <a:rPr lang="cs-CZ" sz="4000" i="1" dirty="0" smtClean="0"/>
              <a:t>Shrnutí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Mezi zásadní principy demokracie patří: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Dodržování a ochrana tradičních občanských práv.</a:t>
            </a:r>
          </a:p>
          <a:p>
            <a:pPr marL="514350" indent="-514350">
              <a:buNone/>
            </a:pPr>
            <a:r>
              <a:rPr lang="cs-CZ" dirty="0" smtClean="0"/>
              <a:t>       - svoboda tisku</a:t>
            </a:r>
          </a:p>
          <a:p>
            <a:pPr marL="514350" indent="-514350">
              <a:buNone/>
            </a:pPr>
            <a:r>
              <a:rPr lang="cs-CZ" dirty="0" smtClean="0"/>
              <a:t>       -  projevu</a:t>
            </a:r>
          </a:p>
          <a:p>
            <a:pPr marL="514350" indent="-514350">
              <a:buNone/>
            </a:pPr>
            <a:r>
              <a:rPr lang="cs-CZ" dirty="0" smtClean="0"/>
              <a:t>       - právo na soukromé vlastnictví, podnikání</a:t>
            </a:r>
          </a:p>
          <a:p>
            <a:pPr marL="514350" indent="-514350">
              <a:buNone/>
            </a:pPr>
            <a:r>
              <a:rPr lang="cs-CZ" dirty="0" smtClean="0"/>
              <a:t>       - ochrana a sociálně-ekonomické zabezpečení </a:t>
            </a:r>
          </a:p>
          <a:p>
            <a:pPr marL="514350" indent="-514350">
              <a:buNone/>
            </a:pPr>
            <a:r>
              <a:rPr lang="cs-CZ" dirty="0" smtClean="0"/>
              <a:t>         starých, nemocných a nezaměstnaných)</a:t>
            </a:r>
          </a:p>
          <a:p>
            <a:pPr marL="514350" indent="-51435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Vysvětlete, uveďte konkrétní příklad</a:t>
            </a:r>
            <a:endParaRPr lang="cs-CZ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Principy demokracie</a:t>
            </a:r>
            <a:br>
              <a:rPr lang="cs-CZ" sz="4000" dirty="0" smtClean="0"/>
            </a:br>
            <a:r>
              <a:rPr lang="cs-CZ" sz="4000" i="1" dirty="0" smtClean="0"/>
              <a:t>Shrnutí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rabicPeriod" startAt="2"/>
            </a:pPr>
            <a:r>
              <a:rPr lang="cs-CZ" dirty="0" smtClean="0">
                <a:solidFill>
                  <a:srgbClr val="C00000"/>
                </a:solidFill>
              </a:rPr>
              <a:t>Suverenita občanů jako zdroje moci.</a:t>
            </a:r>
          </a:p>
          <a:p>
            <a:pPr marL="514350" indent="-514350">
              <a:buNone/>
            </a:pPr>
            <a:r>
              <a:rPr lang="cs-CZ" dirty="0" smtClean="0"/>
              <a:t>       - politická práva vycházejí z vůle většiny, ale dbají na ochranu menšin</a:t>
            </a:r>
          </a:p>
          <a:p>
            <a:pPr marL="514350" indent="-514350">
              <a:buNone/>
            </a:pPr>
            <a:r>
              <a:rPr lang="cs-CZ" dirty="0" smtClean="0"/>
              <a:t>       - pluralita politických subjektů</a:t>
            </a:r>
          </a:p>
          <a:p>
            <a:pPr marL="514350" indent="-514350">
              <a:buNone/>
            </a:pPr>
            <a:r>
              <a:rPr lang="cs-CZ" dirty="0" smtClean="0"/>
              <a:t>      -  princip parlamentarismu</a:t>
            </a:r>
          </a:p>
          <a:p>
            <a:pPr marL="514350" indent="-514350">
              <a:buNone/>
            </a:pPr>
            <a:r>
              <a:rPr lang="cs-CZ" dirty="0" smtClean="0"/>
              <a:t>      - pluralita politických subjektů</a:t>
            </a:r>
          </a:p>
          <a:p>
            <a:pPr marL="514350" indent="-514350">
              <a:buAutoNum type="arabicPeriod" startAt="3"/>
            </a:pPr>
            <a:r>
              <a:rPr lang="cs-CZ" dirty="0" smtClean="0">
                <a:solidFill>
                  <a:srgbClr val="C00000"/>
                </a:solidFill>
              </a:rPr>
              <a:t>Dělba a vzájemná kontrola demokratické moci.</a:t>
            </a:r>
          </a:p>
          <a:p>
            <a:pPr marL="514350" indent="-514350">
              <a:buNone/>
            </a:pPr>
            <a:r>
              <a:rPr lang="cs-CZ" dirty="0" smtClean="0"/>
              <a:t>      - princip dělby moci na zákonodárnou, výkonnou a soudní</a:t>
            </a:r>
          </a:p>
          <a:p>
            <a:pPr marL="514350" indent="-514350">
              <a:buNone/>
            </a:pPr>
            <a:r>
              <a:rPr lang="cs-CZ" dirty="0" smtClean="0"/>
              <a:t>      - decentralizovaná státní správa a samospráva</a:t>
            </a:r>
          </a:p>
          <a:p>
            <a:pPr marL="514350" indent="-514350"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Rozumíte principům demokracie?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 1.   Doplňte:</a:t>
            </a:r>
          </a:p>
          <a:p>
            <a:pPr marL="514350" indent="-514350">
              <a:buNone/>
            </a:pPr>
            <a:r>
              <a:rPr lang="cs-CZ" dirty="0" smtClean="0"/>
              <a:t>       Demokratická zásada, podle níž je lid zdrojem veškeré státní moci se nazývá…………………………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2. Co znamená princip plurality politických subjektů?</a:t>
            </a:r>
          </a:p>
          <a:p>
            <a:pPr marL="514350" indent="-514350">
              <a:buNone/>
            </a:pPr>
            <a:r>
              <a:rPr lang="cs-CZ" dirty="0" smtClean="0"/>
              <a:t>    -------------------------------------------------------------</a:t>
            </a:r>
          </a:p>
          <a:p>
            <a:pPr marL="514350" indent="-514350">
              <a:buNone/>
            </a:pPr>
            <a:r>
              <a:rPr lang="cs-CZ" dirty="0" smtClean="0"/>
              <a:t>    -------------------------------------------------------------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Rozumíte principům demokracie?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rabicPeriod" startAt="3"/>
            </a:pPr>
            <a:r>
              <a:rPr lang="cs-CZ" dirty="0" smtClean="0"/>
              <a:t>O demokracii je možné prohlásit, že je to:</a:t>
            </a:r>
          </a:p>
          <a:p>
            <a:pPr marL="514350" indent="-514350">
              <a:buAutoNum type="arabicPeriod" startAt="3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       A) forma politického zřízení založena na podřízení menšiny většině</a:t>
            </a:r>
          </a:p>
          <a:p>
            <a:pPr marL="514350" indent="-514350">
              <a:buNone/>
            </a:pPr>
            <a:r>
              <a:rPr lang="cs-CZ" dirty="0" smtClean="0"/>
              <a:t>       B)  forma politického zřízení, která umožňuje privilegovaným občanům účast na správě a řízení státu</a:t>
            </a:r>
          </a:p>
          <a:p>
            <a:pPr marL="514350" indent="-514350">
              <a:buNone/>
            </a:pPr>
            <a:r>
              <a:rPr lang="cs-CZ" dirty="0" smtClean="0"/>
              <a:t>      C) forma politického zřízení umožňující nejefektivnější správu a řízení státu</a:t>
            </a:r>
          </a:p>
          <a:p>
            <a:pPr marL="514350" indent="-514350">
              <a:buNone/>
            </a:pPr>
            <a:r>
              <a:rPr lang="cs-CZ" dirty="0" smtClean="0"/>
              <a:t>      D)  forma politického zřízení založená na uznání svobody a rovnosti občanů, která je možná výhradně v republice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301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VY_32_INOVACE_SVF32360DUD</vt:lpstr>
      <vt:lpstr>Principy demokracie</vt:lpstr>
      <vt:lpstr>Principy demokracie Shrnutí</vt:lpstr>
      <vt:lpstr>Principy demokracie Shrnutí</vt:lpstr>
      <vt:lpstr>Rozumíte principům demokracie?</vt:lpstr>
      <vt:lpstr>Rozumíte principům demokracie?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VY_20_INOVACE_SVF32260DUD</dc:title>
  <dc:creator>Josef Dudek</dc:creator>
  <cp:lastModifiedBy>ucitel</cp:lastModifiedBy>
  <cp:revision>13</cp:revision>
  <dcterms:created xsi:type="dcterms:W3CDTF">2012-07-10T11:49:01Z</dcterms:created>
  <dcterms:modified xsi:type="dcterms:W3CDTF">2012-09-26T10:18:15Z</dcterms:modified>
</cp:coreProperties>
</file>