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8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3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CAB65-96A5-470B-9531-20BBD66E5925}" type="datetimeFigureOut">
              <a:rPr lang="cs-CZ" smtClean="0"/>
              <a:pPr/>
              <a:t>4.10.2012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B1413-CA68-47EB-AADF-2066A59BEF7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CAB65-96A5-470B-9531-20BBD66E5925}" type="datetimeFigureOut">
              <a:rPr lang="cs-CZ" smtClean="0"/>
              <a:pPr/>
              <a:t>4.10.2012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B1413-CA68-47EB-AADF-2066A59BEF7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CAB65-96A5-470B-9531-20BBD66E5925}" type="datetimeFigureOut">
              <a:rPr lang="cs-CZ" smtClean="0"/>
              <a:pPr/>
              <a:t>4.10.2012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B1413-CA68-47EB-AADF-2066A59BEF7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CAB65-96A5-470B-9531-20BBD66E5925}" type="datetimeFigureOut">
              <a:rPr lang="cs-CZ" smtClean="0"/>
              <a:pPr/>
              <a:t>4.10.2012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B1413-CA68-47EB-AADF-2066A59BEF7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CAB65-96A5-470B-9531-20BBD66E5925}" type="datetimeFigureOut">
              <a:rPr lang="cs-CZ" smtClean="0"/>
              <a:pPr/>
              <a:t>4.10.2012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B1413-CA68-47EB-AADF-2066A59BEF7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CAB65-96A5-470B-9531-20BBD66E5925}" type="datetimeFigureOut">
              <a:rPr lang="cs-CZ" smtClean="0"/>
              <a:pPr/>
              <a:t>4.10.2012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B1413-CA68-47EB-AADF-2066A59BEF7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CAB65-96A5-470B-9531-20BBD66E5925}" type="datetimeFigureOut">
              <a:rPr lang="cs-CZ" smtClean="0"/>
              <a:pPr/>
              <a:t>4.10.2012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B1413-CA68-47EB-AADF-2066A59BEF7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CAB65-96A5-470B-9531-20BBD66E5925}" type="datetimeFigureOut">
              <a:rPr lang="cs-CZ" smtClean="0"/>
              <a:pPr/>
              <a:t>4.10.2012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B1413-CA68-47EB-AADF-2066A59BEF7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CAB65-96A5-470B-9531-20BBD66E5925}" type="datetimeFigureOut">
              <a:rPr lang="cs-CZ" smtClean="0"/>
              <a:pPr/>
              <a:t>4.10.2012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B1413-CA68-47EB-AADF-2066A59BEF7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CAB65-96A5-470B-9531-20BBD66E5925}" type="datetimeFigureOut">
              <a:rPr lang="cs-CZ" smtClean="0"/>
              <a:pPr/>
              <a:t>4.10.2012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B1413-CA68-47EB-AADF-2066A59BEF7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s odříznutým a zakulaceným jedním rohe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úhlý trojúhelní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CAB65-96A5-470B-9531-20BBD66E5925}" type="datetimeFigureOut">
              <a:rPr lang="cs-CZ" smtClean="0"/>
              <a:pPr/>
              <a:t>4.10.2012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EEB1413-CA68-47EB-AADF-2066A59BEF7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10" name="Volný tvar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Volný tvar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43CAB65-96A5-470B-9531-20BBD66E5925}" type="datetimeFigureOut">
              <a:rPr lang="cs-CZ" smtClean="0"/>
              <a:pPr/>
              <a:t>4.10.2012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EEB1413-CA68-47EB-AADF-2066A59BEF70}" type="slidenum">
              <a:rPr lang="cs-CZ" smtClean="0"/>
              <a:pPr/>
              <a:t>‹#›</a:t>
            </a:fld>
            <a:endParaRPr lang="cs-CZ"/>
          </a:p>
        </p:txBody>
      </p:sp>
      <p:grpSp>
        <p:nvGrpSpPr>
          <p:cNvPr id="2" name="Skupin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Volný tvar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Volný tvar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10334"/>
          </a:xfrm>
        </p:spPr>
        <p:txBody>
          <a:bodyPr>
            <a:normAutofit/>
          </a:bodyPr>
          <a:lstStyle/>
          <a:p>
            <a:pPr algn="r"/>
            <a:r>
              <a:rPr lang="cs-CZ" sz="2000" dirty="0" smtClean="0"/>
              <a:t>VY_32_INOVACE_SVF33160DUD</a:t>
            </a:r>
            <a:endParaRPr lang="cs-CZ" sz="2000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57200" y="1285860"/>
            <a:ext cx="8686800" cy="557214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cs-CZ" b="1" dirty="0" smtClean="0"/>
              <a:t>Výukový materiál v rámci projektu OPVK 1.5 Peníze středním školám</a:t>
            </a:r>
            <a:endParaRPr lang="cs-CZ" dirty="0" smtClean="0"/>
          </a:p>
          <a:p>
            <a:pPr>
              <a:buNone/>
            </a:pP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>Číslo projektu:	    CZ.1.07/1.5.00/34.0883 </a:t>
            </a:r>
            <a:endParaRPr lang="cs-CZ" dirty="0" smtClean="0"/>
          </a:p>
          <a:p>
            <a:pPr>
              <a:buNone/>
            </a:pPr>
            <a:r>
              <a:rPr lang="cs-CZ" b="1" dirty="0" smtClean="0"/>
              <a:t>     Název projektu:              Rozvoj vzdělanosti </a:t>
            </a:r>
            <a:endParaRPr lang="cs-CZ" dirty="0" smtClean="0"/>
          </a:p>
          <a:p>
            <a:pPr>
              <a:buNone/>
            </a:pPr>
            <a:r>
              <a:rPr lang="cs-CZ" b="1" dirty="0" smtClean="0"/>
              <a:t>     Číslo šablony:   	     III/2</a:t>
            </a:r>
            <a:br>
              <a:rPr lang="cs-CZ" b="1" dirty="0" smtClean="0"/>
            </a:br>
            <a:r>
              <a:rPr lang="cs-CZ" b="1" dirty="0" smtClean="0"/>
              <a:t>Datum vytvoření</a:t>
            </a:r>
            <a:r>
              <a:rPr lang="cs-CZ" b="1" smtClean="0"/>
              <a:t>:            </a:t>
            </a:r>
            <a:r>
              <a:rPr lang="cs-CZ" b="1" smtClean="0"/>
              <a:t>5.11</a:t>
            </a:r>
            <a:r>
              <a:rPr lang="cs-CZ" b="1" smtClean="0"/>
              <a:t>.2012</a:t>
            </a:r>
            <a:r>
              <a:rPr lang="cs-CZ" b="1" dirty="0" smtClean="0"/>
              <a:t>	</a:t>
            </a:r>
            <a:br>
              <a:rPr lang="cs-CZ" b="1" dirty="0" smtClean="0"/>
            </a:br>
            <a:r>
              <a:rPr lang="cs-CZ" b="1" dirty="0" smtClean="0"/>
              <a:t>Autor:	                     Mgr. </a:t>
            </a:r>
            <a:r>
              <a:rPr lang="cs-CZ" b="1" dirty="0" err="1" smtClean="0"/>
              <a:t>et</a:t>
            </a:r>
            <a:r>
              <a:rPr lang="cs-CZ" b="1" dirty="0" smtClean="0"/>
              <a:t> Mgr. Radmila Dudková</a:t>
            </a:r>
            <a:br>
              <a:rPr lang="cs-CZ" b="1" dirty="0" smtClean="0"/>
            </a:br>
            <a:r>
              <a:rPr lang="cs-CZ" b="1" dirty="0" smtClean="0"/>
              <a:t>Určeno pro předmět:      Společenské vědy</a:t>
            </a:r>
            <a:br>
              <a:rPr lang="cs-CZ" b="1" dirty="0" smtClean="0"/>
            </a:br>
            <a:r>
              <a:rPr lang="cs-CZ" b="1" dirty="0" smtClean="0"/>
              <a:t>Tematická oblast:             Veřejná správa a samospráva,    </a:t>
            </a:r>
          </a:p>
          <a:p>
            <a:pPr>
              <a:buNone/>
            </a:pPr>
            <a:r>
              <a:rPr lang="cs-CZ" b="1" dirty="0" smtClean="0"/>
              <a:t>                                               základní hodnoty a principy demokracie</a:t>
            </a:r>
            <a:endParaRPr lang="cs-CZ" dirty="0" smtClean="0"/>
          </a:p>
          <a:p>
            <a:pPr>
              <a:buNone/>
            </a:pPr>
            <a:r>
              <a:rPr lang="cs-CZ" b="1" dirty="0" smtClean="0"/>
              <a:t>                                            </a:t>
            </a:r>
            <a:br>
              <a:rPr lang="cs-CZ" b="1" dirty="0" smtClean="0"/>
            </a:br>
            <a:r>
              <a:rPr lang="cs-CZ" b="1" dirty="0" smtClean="0"/>
              <a:t>Obor vzdělání:                  Fotograf (34-56-l/01) 3. ročník</a:t>
            </a:r>
            <a:br>
              <a:rPr lang="cs-CZ" b="1" dirty="0" smtClean="0"/>
            </a:br>
            <a:r>
              <a:rPr lang="cs-CZ" b="1" dirty="0" smtClean="0"/>
              <a:t>                                            </a:t>
            </a:r>
            <a:br>
              <a:rPr lang="cs-CZ" b="1" dirty="0" smtClean="0"/>
            </a:br>
            <a:r>
              <a:rPr lang="cs-CZ" b="1" dirty="0" smtClean="0"/>
              <a:t>Název výukového materiálu:  prezentace – politické strany</a:t>
            </a:r>
            <a:endParaRPr lang="cs-CZ" dirty="0" smtClean="0"/>
          </a:p>
          <a:p>
            <a:pPr>
              <a:buNone/>
            </a:pPr>
            <a:r>
              <a:rPr lang="cs-CZ" b="1" dirty="0" smtClean="0"/>
              <a:t>    Popis využití:  prezentace o sociálních skupinách s využitím </a:t>
            </a:r>
            <a:r>
              <a:rPr lang="cs-CZ" b="1" dirty="0" err="1" smtClean="0"/>
              <a:t>dataprojektoru</a:t>
            </a:r>
            <a:r>
              <a:rPr lang="cs-CZ" b="1" dirty="0" smtClean="0"/>
              <a:t> a notebooku k prohlubování a upevňování učiva</a:t>
            </a:r>
            <a:endParaRPr lang="cs-CZ" dirty="0" smtClean="0"/>
          </a:p>
          <a:p>
            <a:pPr>
              <a:buNone/>
            </a:pPr>
            <a:r>
              <a:rPr lang="cs-CZ" b="1" dirty="0" smtClean="0"/>
              <a:t>    Čas:  20 minut</a:t>
            </a:r>
            <a:endParaRPr lang="cs-CZ" dirty="0" smtClean="0"/>
          </a:p>
          <a:p>
            <a:pPr>
              <a:buNone/>
            </a:pPr>
            <a:endParaRPr lang="cs-CZ" dirty="0"/>
          </a:p>
        </p:txBody>
      </p:sp>
      <p:pic>
        <p:nvPicPr>
          <p:cNvPr id="6" name="Obrázek 5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4414" y="500042"/>
            <a:ext cx="3286148" cy="78581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Politické strany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cs-CZ" i="1" dirty="0" smtClean="0">
                <a:solidFill>
                  <a:srgbClr val="800080"/>
                </a:solidFill>
              </a:rPr>
              <a:t>Odpovězte na otázky                                      </a:t>
            </a:r>
            <a:r>
              <a:rPr lang="cs-CZ" sz="3500" i="1" dirty="0" smtClean="0">
                <a:solidFill>
                  <a:srgbClr val="800080"/>
                </a:solidFill>
              </a:rPr>
              <a:t> </a:t>
            </a:r>
          </a:p>
          <a:p>
            <a:pPr>
              <a:buFont typeface="Wingdings" pitchFamily="2" charset="2"/>
              <a:buChar char="v"/>
            </a:pPr>
            <a:r>
              <a:rPr lang="cs-CZ" dirty="0" smtClean="0"/>
              <a:t>  Jaký je cíl politické strany?                      </a:t>
            </a:r>
            <a:r>
              <a:rPr lang="cs-CZ" sz="3600" dirty="0" smtClean="0">
                <a:solidFill>
                  <a:srgbClr val="C00000"/>
                </a:solidFill>
              </a:rPr>
              <a:t>?</a:t>
            </a:r>
          </a:p>
          <a:p>
            <a:pPr>
              <a:buNone/>
            </a:pPr>
            <a:endParaRPr lang="cs-CZ" dirty="0" smtClean="0"/>
          </a:p>
          <a:p>
            <a:pPr>
              <a:buFont typeface="Wingdings" pitchFamily="2" charset="2"/>
              <a:buChar char="v"/>
            </a:pPr>
            <a:r>
              <a:rPr lang="cs-CZ" dirty="0" smtClean="0"/>
              <a:t>  Jaké jsou podmínky pro vstup do politické strany?</a:t>
            </a:r>
          </a:p>
          <a:p>
            <a:pPr>
              <a:buNone/>
            </a:pPr>
            <a:endParaRPr lang="cs-CZ" dirty="0" smtClean="0"/>
          </a:p>
          <a:p>
            <a:pPr>
              <a:buFont typeface="Wingdings" pitchFamily="2" charset="2"/>
              <a:buChar char="v"/>
            </a:pPr>
            <a:r>
              <a:rPr lang="cs-CZ" dirty="0" smtClean="0"/>
              <a:t>  Z čeho financují politické strany svou činnost?</a:t>
            </a:r>
          </a:p>
          <a:p>
            <a:pPr>
              <a:buNone/>
            </a:pPr>
            <a:endParaRPr lang="cs-CZ" dirty="0" smtClean="0"/>
          </a:p>
          <a:p>
            <a:pPr>
              <a:buFont typeface="Wingdings" pitchFamily="2" charset="2"/>
              <a:buChar char="v"/>
            </a:pPr>
            <a:r>
              <a:rPr lang="cs-CZ" dirty="0" smtClean="0"/>
              <a:t>   Jaké je rozdíl mezi politickou stranou a politickým   </a:t>
            </a:r>
          </a:p>
          <a:p>
            <a:pPr>
              <a:buNone/>
            </a:pPr>
            <a:r>
              <a:rPr lang="cs-CZ" dirty="0" smtClean="0"/>
              <a:t>          hnutím?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Politické strany</a:t>
            </a:r>
            <a:br>
              <a:rPr lang="cs-CZ" dirty="0" smtClean="0"/>
            </a:br>
            <a:r>
              <a:rPr lang="cs-CZ" dirty="0" smtClean="0"/>
              <a:t> Rozdíly mezi levici a pravici</a:t>
            </a:r>
            <a:br>
              <a:rPr lang="cs-CZ" dirty="0" smtClean="0"/>
            </a:br>
            <a:r>
              <a:rPr lang="cs-CZ" sz="2800" dirty="0" smtClean="0"/>
              <a:t>Doplňte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cs-CZ" u="sng" dirty="0" smtClean="0"/>
          </a:p>
          <a:p>
            <a:pPr>
              <a:buNone/>
            </a:pPr>
            <a:r>
              <a:rPr lang="cs-CZ" u="sng" dirty="0" smtClean="0"/>
              <a:t>LEVICE</a:t>
            </a:r>
          </a:p>
          <a:p>
            <a:pPr>
              <a:buFontTx/>
              <a:buChar char="-"/>
            </a:pPr>
            <a:r>
              <a:rPr lang="cs-CZ" dirty="0" smtClean="0"/>
              <a:t>Sociální politika a jistoty</a:t>
            </a:r>
          </a:p>
          <a:p>
            <a:pPr>
              <a:buNone/>
            </a:pPr>
            <a:r>
              <a:rPr lang="cs-CZ" dirty="0" smtClean="0"/>
              <a:t>-</a:t>
            </a:r>
          </a:p>
          <a:p>
            <a:pPr>
              <a:buNone/>
            </a:pPr>
            <a:r>
              <a:rPr lang="cs-CZ" dirty="0" smtClean="0"/>
              <a:t>-</a:t>
            </a:r>
          </a:p>
          <a:p>
            <a:pPr>
              <a:buNone/>
            </a:pPr>
            <a:r>
              <a:rPr lang="cs-CZ" dirty="0" smtClean="0"/>
              <a:t>-</a:t>
            </a:r>
          </a:p>
          <a:p>
            <a:pPr>
              <a:buNone/>
            </a:pPr>
            <a:r>
              <a:rPr lang="cs-CZ" dirty="0" smtClean="0"/>
              <a:t>-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cs-CZ" u="sng" dirty="0" smtClean="0"/>
          </a:p>
          <a:p>
            <a:pPr>
              <a:buNone/>
            </a:pPr>
            <a:r>
              <a:rPr lang="cs-CZ" u="sng" dirty="0" smtClean="0"/>
              <a:t>PRAVICE</a:t>
            </a:r>
          </a:p>
          <a:p>
            <a:pPr>
              <a:buFontTx/>
              <a:buChar char="-"/>
            </a:pPr>
            <a:r>
              <a:rPr lang="cs-CZ" dirty="0" smtClean="0"/>
              <a:t>Podpora podnikatelských aktivit</a:t>
            </a:r>
          </a:p>
          <a:p>
            <a:pPr>
              <a:buNone/>
            </a:pPr>
            <a:r>
              <a:rPr lang="cs-CZ" dirty="0" smtClean="0"/>
              <a:t>-</a:t>
            </a:r>
          </a:p>
          <a:p>
            <a:pPr>
              <a:buNone/>
            </a:pPr>
            <a:r>
              <a:rPr lang="cs-CZ" dirty="0" smtClean="0"/>
              <a:t>-</a:t>
            </a:r>
          </a:p>
          <a:p>
            <a:pPr>
              <a:buNone/>
            </a:pPr>
            <a:r>
              <a:rPr lang="cs-CZ" dirty="0" smtClean="0"/>
              <a:t>-</a:t>
            </a:r>
          </a:p>
          <a:p>
            <a:pPr>
              <a:buNone/>
            </a:pPr>
            <a:r>
              <a:rPr lang="cs-CZ" dirty="0" smtClean="0"/>
              <a:t>-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Politické strany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428596" y="1857364"/>
            <a:ext cx="8229600" cy="438912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cs-CZ" i="1" dirty="0" smtClean="0">
                <a:solidFill>
                  <a:srgbClr val="FFC000"/>
                </a:solidFill>
              </a:rPr>
              <a:t>Doplňte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Členem politické strany se může stát občan starší ………… let.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Politické strany jsou v ČR …………….osoby.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Ke členství ve straně nemůže být nikdo…………………….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Každá strana musí mít svůj …………………..(stanovy)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Politické strany</a:t>
            </a:r>
            <a:br>
              <a:rPr lang="cs-CZ" dirty="0" smtClean="0"/>
            </a:br>
            <a:r>
              <a:rPr lang="cs-CZ" i="1" dirty="0" smtClean="0"/>
              <a:t>Vysvětlete funkce politických stran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                                           zprostředkovatelská</a:t>
            </a:r>
          </a:p>
          <a:p>
            <a:pPr>
              <a:buNone/>
            </a:pPr>
            <a:r>
              <a:rPr lang="cs-CZ" dirty="0" smtClean="0"/>
              <a:t>                                            </a:t>
            </a:r>
            <a:r>
              <a:rPr lang="cs-CZ" dirty="0" err="1" smtClean="0"/>
              <a:t>integrativní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                                             socializační</a:t>
            </a:r>
          </a:p>
          <a:p>
            <a:pPr>
              <a:buNone/>
            </a:pPr>
            <a:r>
              <a:rPr lang="cs-CZ" dirty="0" smtClean="0"/>
              <a:t>     </a:t>
            </a:r>
            <a:r>
              <a:rPr lang="cs-CZ" b="1" u="sng" dirty="0" smtClean="0"/>
              <a:t>funkce</a:t>
            </a:r>
            <a:r>
              <a:rPr lang="cs-CZ" dirty="0" smtClean="0"/>
              <a:t>                           mobilizační</a:t>
            </a:r>
          </a:p>
          <a:p>
            <a:pPr>
              <a:buNone/>
            </a:pPr>
            <a:r>
              <a:rPr lang="cs-CZ" dirty="0" smtClean="0"/>
              <a:t>                                             </a:t>
            </a:r>
            <a:r>
              <a:rPr lang="cs-CZ" dirty="0" err="1" smtClean="0"/>
              <a:t>rekrutivní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                                             ústavní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i="1" dirty="0" smtClean="0">
                <a:solidFill>
                  <a:srgbClr val="FF0000"/>
                </a:solidFill>
              </a:rPr>
              <a:t>Využijte překlad pojmů</a:t>
            </a:r>
            <a:endParaRPr lang="cs-CZ" i="1" dirty="0">
              <a:solidFill>
                <a:srgbClr val="FF0000"/>
              </a:solidFill>
            </a:endParaRPr>
          </a:p>
        </p:txBody>
      </p:sp>
      <p:cxnSp>
        <p:nvCxnSpPr>
          <p:cNvPr id="7" name="Přímá spojovací šipka 6"/>
          <p:cNvCxnSpPr/>
          <p:nvPr/>
        </p:nvCxnSpPr>
        <p:spPr>
          <a:xfrm flipV="1">
            <a:off x="2214546" y="2285992"/>
            <a:ext cx="1785950" cy="128588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ovací šipka 8"/>
          <p:cNvCxnSpPr/>
          <p:nvPr/>
        </p:nvCxnSpPr>
        <p:spPr>
          <a:xfrm flipV="1">
            <a:off x="2214546" y="2714620"/>
            <a:ext cx="1714512" cy="9286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ovací šipka 10"/>
          <p:cNvCxnSpPr/>
          <p:nvPr/>
        </p:nvCxnSpPr>
        <p:spPr>
          <a:xfrm flipV="1">
            <a:off x="2214546" y="3143248"/>
            <a:ext cx="1857388" cy="4286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ovací šipka 12"/>
          <p:cNvCxnSpPr/>
          <p:nvPr/>
        </p:nvCxnSpPr>
        <p:spPr>
          <a:xfrm>
            <a:off x="2214546" y="3571876"/>
            <a:ext cx="1928826" cy="714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ovací šipka 14"/>
          <p:cNvCxnSpPr/>
          <p:nvPr/>
        </p:nvCxnSpPr>
        <p:spPr>
          <a:xfrm>
            <a:off x="2143108" y="3500438"/>
            <a:ext cx="2000264" cy="5715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ovací šipka 16"/>
          <p:cNvCxnSpPr/>
          <p:nvPr/>
        </p:nvCxnSpPr>
        <p:spPr>
          <a:xfrm>
            <a:off x="2143108" y="3571876"/>
            <a:ext cx="2000264" cy="10001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Použitá literatura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Dvořák J., </a:t>
            </a:r>
            <a:r>
              <a:rPr lang="cs-CZ" dirty="0" err="1" smtClean="0"/>
              <a:t>Emmert</a:t>
            </a:r>
            <a:r>
              <a:rPr lang="cs-CZ" dirty="0" smtClean="0"/>
              <a:t> F., </a:t>
            </a:r>
            <a:r>
              <a:rPr lang="cs-CZ" dirty="0" err="1" smtClean="0"/>
              <a:t>Katrňák</a:t>
            </a:r>
            <a:r>
              <a:rPr lang="cs-CZ" dirty="0" smtClean="0"/>
              <a:t> T.: Odmaturuj ze společenských věd, DIDAKTIS 2008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47</TotalTime>
  <Words>148</Words>
  <Application>Microsoft Office PowerPoint</Application>
  <PresentationFormat>Předvádění na obrazovce (4:3)</PresentationFormat>
  <Paragraphs>56</Paragraphs>
  <Slides>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Tok</vt:lpstr>
      <vt:lpstr>VY_32_INOVACE_SVF33160DUD</vt:lpstr>
      <vt:lpstr>Politické strany</vt:lpstr>
      <vt:lpstr>Politické strany  Rozdíly mezi levici a pravici Doplňte</vt:lpstr>
      <vt:lpstr>Politické strany</vt:lpstr>
      <vt:lpstr>Politické strany Vysvětlete funkce politických stran</vt:lpstr>
      <vt:lpstr>Použitá literatura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VY_20_INOVACE_SVF33060DUD</dc:title>
  <dc:creator>Josef Dudek</dc:creator>
  <cp:lastModifiedBy>ucitel</cp:lastModifiedBy>
  <cp:revision>13</cp:revision>
  <dcterms:created xsi:type="dcterms:W3CDTF">2012-07-11T06:59:20Z</dcterms:created>
  <dcterms:modified xsi:type="dcterms:W3CDTF">2012-10-04T06:36:38Z</dcterms:modified>
</cp:coreProperties>
</file>