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C201-B29E-4045-A91D-FAE6739C68D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727B-C7B0-4693-A0E0-F755AE436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C201-B29E-4045-A91D-FAE6739C68D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727B-C7B0-4693-A0E0-F755AE436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C201-B29E-4045-A91D-FAE6739C68D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727B-C7B0-4693-A0E0-F755AE436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C201-B29E-4045-A91D-FAE6739C68D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727B-C7B0-4693-A0E0-F755AE436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C201-B29E-4045-A91D-FAE6739C68D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727B-C7B0-4693-A0E0-F755AE436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C201-B29E-4045-A91D-FAE6739C68D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727B-C7B0-4693-A0E0-F755AE436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C201-B29E-4045-A91D-FAE6739C68D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727B-C7B0-4693-A0E0-F755AE436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C201-B29E-4045-A91D-FAE6739C68D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727B-C7B0-4693-A0E0-F755AE436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C201-B29E-4045-A91D-FAE6739C68D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727B-C7B0-4693-A0E0-F755AE436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C201-B29E-4045-A91D-FAE6739C68D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727B-C7B0-4693-A0E0-F755AE436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C201-B29E-4045-A91D-FAE6739C68D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8A727B-C7B0-4693-A0E0-F755AE436F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A9C201-B29E-4045-A91D-FAE6739C68D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727B-C7B0-4693-A0E0-F755AE436F6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r"/>
            <a:r>
              <a:rPr lang="cs-CZ" sz="2000" smtClean="0"/>
              <a:t>VY_32_INOVACE_SVF33260DUD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785794"/>
            <a:ext cx="8686800" cy="60722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    </a:t>
            </a:r>
            <a:r>
              <a:rPr lang="cs-CZ" b="1" smtClean="0"/>
              <a:t>6.11</a:t>
            </a:r>
            <a:r>
              <a:rPr lang="cs-CZ" b="1" smtClean="0"/>
              <a:t>.2012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Veřejná správa a samospráva,    </a:t>
            </a:r>
          </a:p>
          <a:p>
            <a:pPr>
              <a:buNone/>
            </a:pPr>
            <a:r>
              <a:rPr lang="cs-CZ" b="1" dirty="0" smtClean="0"/>
              <a:t>                                               základní hodnoty a principy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- volby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3143272" cy="77626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Volby</a:t>
            </a:r>
            <a:br>
              <a:rPr lang="cs-CZ" dirty="0" smtClean="0"/>
            </a:br>
            <a:r>
              <a:rPr lang="cs-CZ" dirty="0" smtClean="0"/>
              <a:t>Formy nepřímé demokracie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92880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chemeClr val="accent5">
                    <a:lumMod val="50000"/>
                  </a:schemeClr>
                </a:solidFill>
              </a:rPr>
              <a:t>Jaké znáte druhy voleb?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7" name="Pětiúhelník 6"/>
          <p:cNvSpPr/>
          <p:nvPr/>
        </p:nvSpPr>
        <p:spPr>
          <a:xfrm>
            <a:off x="785786" y="4000504"/>
            <a:ext cx="2428892" cy="857256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volby</a:t>
            </a:r>
            <a:endParaRPr lang="cs-CZ" sz="3200" dirty="0"/>
          </a:p>
        </p:txBody>
      </p:sp>
      <p:sp>
        <p:nvSpPr>
          <p:cNvPr id="8" name="Čárový popisek 1 7"/>
          <p:cNvSpPr/>
          <p:nvPr/>
        </p:nvSpPr>
        <p:spPr>
          <a:xfrm>
            <a:off x="3428992" y="2571744"/>
            <a:ext cx="2857520" cy="612648"/>
          </a:xfrm>
          <a:prstGeom prst="borderCallout1">
            <a:avLst>
              <a:gd name="adj1" fmla="val 18750"/>
              <a:gd name="adj2" fmla="val 252"/>
              <a:gd name="adj3" fmla="val 287237"/>
              <a:gd name="adj4" fmla="val -134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Čárový popisek 1 9"/>
          <p:cNvSpPr/>
          <p:nvPr/>
        </p:nvSpPr>
        <p:spPr>
          <a:xfrm>
            <a:off x="3500430" y="3286124"/>
            <a:ext cx="2786082" cy="571504"/>
          </a:xfrm>
          <a:prstGeom prst="borderCallout1">
            <a:avLst>
              <a:gd name="adj1" fmla="val 18750"/>
              <a:gd name="adj2" fmla="val -8333"/>
              <a:gd name="adj3" fmla="val 163231"/>
              <a:gd name="adj4" fmla="val -111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Čárový popisek 1 10"/>
          <p:cNvSpPr/>
          <p:nvPr/>
        </p:nvSpPr>
        <p:spPr>
          <a:xfrm>
            <a:off x="3714744" y="4000504"/>
            <a:ext cx="2643206" cy="612648"/>
          </a:xfrm>
          <a:prstGeom prst="borderCallout1">
            <a:avLst>
              <a:gd name="adj1" fmla="val 18750"/>
              <a:gd name="adj2" fmla="val -8333"/>
              <a:gd name="adj3" fmla="val 72456"/>
              <a:gd name="adj4" fmla="val -206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Čárový popisek 1 11"/>
          <p:cNvSpPr/>
          <p:nvPr/>
        </p:nvSpPr>
        <p:spPr>
          <a:xfrm>
            <a:off x="3714744" y="4857760"/>
            <a:ext cx="2714644" cy="612648"/>
          </a:xfrm>
          <a:prstGeom prst="borderCallout1">
            <a:avLst>
              <a:gd name="adj1" fmla="val 18750"/>
              <a:gd name="adj2" fmla="val -8333"/>
              <a:gd name="adj3" fmla="val -65877"/>
              <a:gd name="adj4" fmla="val -153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Čárový popisek 1 12"/>
          <p:cNvSpPr/>
          <p:nvPr/>
        </p:nvSpPr>
        <p:spPr>
          <a:xfrm>
            <a:off x="3714744" y="5643578"/>
            <a:ext cx="2714644" cy="612648"/>
          </a:xfrm>
          <a:prstGeom prst="borderCallout1">
            <a:avLst>
              <a:gd name="adj1" fmla="val 18750"/>
              <a:gd name="adj2" fmla="val -8333"/>
              <a:gd name="adj3" fmla="val -186008"/>
              <a:gd name="adj4" fmla="val -227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Čárový popisek 1 13"/>
          <p:cNvSpPr/>
          <p:nvPr/>
        </p:nvSpPr>
        <p:spPr>
          <a:xfrm>
            <a:off x="857224" y="5715016"/>
            <a:ext cx="2357454" cy="612648"/>
          </a:xfrm>
          <a:prstGeom prst="borderCallout1">
            <a:avLst>
              <a:gd name="adj1" fmla="val 18750"/>
              <a:gd name="adj2" fmla="val -8333"/>
              <a:gd name="adj3" fmla="val -182367"/>
              <a:gd name="adj4" fmla="val 95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Volby</a:t>
            </a:r>
            <a:br>
              <a:rPr lang="cs-CZ" dirty="0" smtClean="0"/>
            </a:br>
            <a:r>
              <a:rPr lang="cs-CZ" sz="4000" i="1" dirty="0" smtClean="0"/>
              <a:t>Doplňte:</a:t>
            </a:r>
            <a:endParaRPr lang="cs-CZ" sz="40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Poslancem může být každý, kdo dosáhl věku…………….let</a:t>
            </a:r>
          </a:p>
          <a:p>
            <a:r>
              <a:rPr lang="cs-CZ" dirty="0" smtClean="0"/>
              <a:t>Senátorem může být každý, kdo dosáhl věku………………let</a:t>
            </a:r>
          </a:p>
          <a:p>
            <a:r>
              <a:rPr lang="cs-CZ" dirty="0" smtClean="0"/>
              <a:t>Prezidentem může být starší …………….let</a:t>
            </a:r>
          </a:p>
          <a:p>
            <a:r>
              <a:rPr lang="cs-CZ" dirty="0" smtClean="0"/>
              <a:t>Poslanci jsou voleni na……………………….roky</a:t>
            </a:r>
          </a:p>
          <a:p>
            <a:r>
              <a:rPr lang="cs-CZ" dirty="0" smtClean="0"/>
              <a:t>Senátoři jsou voleni na ………………………let</a:t>
            </a:r>
          </a:p>
          <a:p>
            <a:r>
              <a:rPr lang="cs-CZ" dirty="0" smtClean="0"/>
              <a:t>Prezident je volen na …………………………let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Volby</a:t>
            </a:r>
            <a:br>
              <a:rPr lang="cs-CZ" dirty="0" smtClean="0"/>
            </a:br>
            <a:r>
              <a:rPr lang="cs-CZ" sz="5400" i="1" dirty="0" smtClean="0"/>
              <a:t>Doplňte: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Prezident může zastávat ………………….funkční období</a:t>
            </a:r>
          </a:p>
          <a:p>
            <a:endParaRPr lang="cs-CZ" dirty="0" smtClean="0"/>
          </a:p>
          <a:p>
            <a:r>
              <a:rPr lang="cs-CZ" dirty="0" smtClean="0"/>
              <a:t>Poslanci evropského parlamentu jsou voleni na……………..let</a:t>
            </a:r>
          </a:p>
          <a:p>
            <a:endParaRPr lang="cs-CZ" dirty="0" smtClean="0"/>
          </a:p>
          <a:p>
            <a:r>
              <a:rPr lang="cs-CZ" dirty="0" smtClean="0"/>
              <a:t>Právo volit do Evropského parlamentu má každý občan ČR po dosažení věkové hranice……………….let a občan členského státu Evropské unie, který dosáhl věku ……………let a v České republice pobývá nejméně …………….dnů.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                            Volby jsou akt, při kterém volí oprávnění          </a:t>
            </a:r>
          </a:p>
          <a:p>
            <a:pPr>
              <a:buNone/>
            </a:pPr>
            <a:r>
              <a:rPr lang="cs-CZ" dirty="0" smtClean="0"/>
              <a:t>                            voliči své zástupce do určitých funkcí </a:t>
            </a:r>
          </a:p>
          <a:p>
            <a:pPr>
              <a:buNone/>
            </a:pPr>
            <a:r>
              <a:rPr lang="cs-CZ" dirty="0" smtClean="0"/>
              <a:t>                             nebo orgánů. </a:t>
            </a:r>
          </a:p>
          <a:p>
            <a:pPr>
              <a:buNone/>
            </a:pPr>
            <a:r>
              <a:rPr lang="cs-CZ" dirty="0" smtClean="0"/>
              <a:t>                    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               </a:t>
            </a:r>
            <a:r>
              <a:rPr lang="cs-CZ" b="1" u="sng" dirty="0" smtClean="0">
                <a:solidFill>
                  <a:srgbClr val="FF0000"/>
                </a:solidFill>
              </a:rPr>
              <a:t>Volby </a:t>
            </a:r>
            <a:r>
              <a:rPr lang="cs-CZ" dirty="0" smtClean="0"/>
              <a:t>– do Poslanecké sněmovny ČR</a:t>
            </a:r>
          </a:p>
          <a:p>
            <a:pPr>
              <a:buNone/>
            </a:pPr>
            <a:r>
              <a:rPr lang="cs-CZ" dirty="0" smtClean="0"/>
              <a:t>                           - do Senátu Parlamentu ČR</a:t>
            </a:r>
          </a:p>
          <a:p>
            <a:pPr>
              <a:buNone/>
            </a:pPr>
            <a:r>
              <a:rPr lang="cs-CZ" dirty="0" smtClean="0"/>
              <a:t>                           -  zastupitelstva kraje</a:t>
            </a:r>
          </a:p>
          <a:p>
            <a:pPr>
              <a:buNone/>
            </a:pPr>
            <a:r>
              <a:rPr lang="cs-CZ" dirty="0" smtClean="0"/>
              <a:t>                           -  zastupitelstva obce</a:t>
            </a:r>
          </a:p>
          <a:p>
            <a:pPr>
              <a:buNone/>
            </a:pPr>
            <a:r>
              <a:rPr lang="cs-CZ" dirty="0" smtClean="0"/>
              <a:t>                           -  prezidentské </a:t>
            </a:r>
          </a:p>
          <a:p>
            <a:pPr>
              <a:buNone/>
            </a:pPr>
            <a:r>
              <a:rPr lang="cs-CZ" dirty="0" smtClean="0"/>
              <a:t>                           - do Evropského parlamentu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928802"/>
            <a:ext cx="1100137" cy="1804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184</Words>
  <Application>Microsoft Office PowerPoint</Application>
  <PresentationFormat>Předvádění na obrazovce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VY_32_INOVACE_SVF33260DUD</vt:lpstr>
      <vt:lpstr>Volby Formy nepřímé demokracie</vt:lpstr>
      <vt:lpstr>Volby Doplňte:</vt:lpstr>
      <vt:lpstr>Volby Doplňte:</vt:lpstr>
      <vt:lpstr>Volby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VY_20_INOVACE_SVF33160DUD</dc:title>
  <dc:creator>Josef Dudek</dc:creator>
  <cp:lastModifiedBy>ucitel</cp:lastModifiedBy>
  <cp:revision>12</cp:revision>
  <dcterms:created xsi:type="dcterms:W3CDTF">2012-07-11T08:15:48Z</dcterms:created>
  <dcterms:modified xsi:type="dcterms:W3CDTF">2012-10-04T06:36:54Z</dcterms:modified>
</cp:coreProperties>
</file>