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43EE-487F-4022-B6C0-C9F2B7EEAFF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16F9-9A14-4617-BA88-53AA181185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43EE-487F-4022-B6C0-C9F2B7EEAFF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16F9-9A14-4617-BA88-53AA181185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43EE-487F-4022-B6C0-C9F2B7EEAFF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16F9-9A14-4617-BA88-53AA181185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43EE-487F-4022-B6C0-C9F2B7EEAFF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16F9-9A14-4617-BA88-53AA181185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43EE-487F-4022-B6C0-C9F2B7EEAFF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16F9-9A14-4617-BA88-53AA181185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43EE-487F-4022-B6C0-C9F2B7EEAFF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16F9-9A14-4617-BA88-53AA181185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43EE-487F-4022-B6C0-C9F2B7EEAFF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16F9-9A14-4617-BA88-53AA181185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43EE-487F-4022-B6C0-C9F2B7EEAFF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16F9-9A14-4617-BA88-53AA181185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43EE-487F-4022-B6C0-C9F2B7EEAFF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16F9-9A14-4617-BA88-53AA181185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43EE-487F-4022-B6C0-C9F2B7EEAFF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16F9-9A14-4617-BA88-53AA181185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43EE-487F-4022-B6C0-C9F2B7EEAFF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6716F9-9A14-4617-BA88-53AA181185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A943EE-487F-4022-B6C0-C9F2B7EEAFF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6716F9-9A14-4617-BA88-53AA1811854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VY_32_INOVACE_SVF33360DUD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857232"/>
            <a:ext cx="8686800" cy="57150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   </a:t>
            </a:r>
            <a:r>
              <a:rPr lang="cs-CZ" b="1" smtClean="0"/>
              <a:t>14.11</a:t>
            </a:r>
            <a:r>
              <a:rPr lang="cs-CZ" b="1" smtClean="0"/>
              <a:t>.2012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Veřejná správa a samospráva,    </a:t>
            </a:r>
          </a:p>
          <a:p>
            <a:pPr>
              <a:buNone/>
            </a:pPr>
            <a:r>
              <a:rPr lang="cs-CZ" b="1" dirty="0" smtClean="0"/>
              <a:t>                                               základní hodnoty a principy demokracie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funkce voleb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2928958" cy="63339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Znaky voleb</a:t>
            </a:r>
            <a:br>
              <a:rPr lang="cs-CZ" dirty="0" smtClean="0"/>
            </a:b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Doplňte</a:t>
            </a:r>
            <a:endParaRPr lang="cs-CZ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Volby jsou </a:t>
            </a:r>
            <a:r>
              <a:rPr lang="cs-CZ" dirty="0" smtClean="0"/>
              <a:t>-   1.  </a:t>
            </a:r>
            <a:r>
              <a:rPr lang="cs-CZ" u="sng" dirty="0" smtClean="0"/>
              <a:t>svobodné</a:t>
            </a:r>
          </a:p>
          <a:p>
            <a:pPr>
              <a:buNone/>
            </a:pPr>
            <a:r>
              <a:rPr lang="cs-CZ" dirty="0" smtClean="0"/>
              <a:t>                       2.  </a:t>
            </a:r>
          </a:p>
          <a:p>
            <a:pPr>
              <a:buNone/>
            </a:pPr>
            <a:r>
              <a:rPr lang="cs-CZ" dirty="0" smtClean="0"/>
              <a:t>                       3.</a:t>
            </a:r>
          </a:p>
          <a:p>
            <a:pPr>
              <a:buNone/>
            </a:pPr>
            <a:r>
              <a:rPr lang="cs-CZ" dirty="0" smtClean="0"/>
              <a:t>                       4.</a:t>
            </a:r>
          </a:p>
          <a:p>
            <a:pPr>
              <a:buNone/>
            </a:pPr>
            <a:r>
              <a:rPr lang="cs-CZ" dirty="0" smtClean="0"/>
              <a:t>                       5.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sng" dirty="0" smtClean="0">
                <a:solidFill>
                  <a:schemeClr val="accent5">
                    <a:lumMod val="75000"/>
                  </a:schemeClr>
                </a:solidFill>
              </a:rPr>
              <a:t>……………………… </a:t>
            </a:r>
            <a:r>
              <a:rPr lang="cs-CZ" dirty="0" smtClean="0"/>
              <a:t>je ústavou nebo zákonem stanovený způsob voleb do zastupitelských sborů. Existují dva základní volební systémy: </a:t>
            </a:r>
            <a:r>
              <a:rPr lang="cs-CZ" u="sng" dirty="0" smtClean="0">
                <a:solidFill>
                  <a:schemeClr val="accent5">
                    <a:lumMod val="50000"/>
                  </a:schemeClr>
                </a:solidFill>
              </a:rPr>
              <a:t>………………….. a poměrný.</a:t>
            </a:r>
          </a:p>
          <a:p>
            <a:pPr>
              <a:buNone/>
            </a:pPr>
            <a:endParaRPr lang="cs-CZ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Funkce voleb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</a:t>
            </a:r>
            <a:r>
              <a:rPr lang="cs-CZ" sz="4000" dirty="0" smtClean="0">
                <a:solidFill>
                  <a:srgbClr val="FF0000"/>
                </a:solidFill>
              </a:rPr>
              <a:t> !  </a:t>
            </a:r>
            <a:r>
              <a:rPr lang="cs-CZ" i="1" dirty="0" smtClean="0">
                <a:solidFill>
                  <a:srgbClr val="C00000"/>
                </a:solidFill>
              </a:rPr>
              <a:t>Vysvětlete, v čem spočívají </a:t>
            </a:r>
            <a:r>
              <a:rPr lang="cs-CZ" i="1" u="sng" dirty="0" smtClean="0">
                <a:solidFill>
                  <a:srgbClr val="C00000"/>
                </a:solidFill>
              </a:rPr>
              <a:t>funkce </a:t>
            </a:r>
            <a:r>
              <a:rPr lang="cs-CZ" i="1" dirty="0" smtClean="0">
                <a:solidFill>
                  <a:srgbClr val="C00000"/>
                </a:solidFill>
              </a:rPr>
              <a:t>voleb.</a:t>
            </a:r>
          </a:p>
          <a:p>
            <a:pPr>
              <a:buNone/>
            </a:pPr>
            <a:endParaRPr lang="cs-CZ" i="1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Umožňují pokojnou změnu vlády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Určují reprezentaci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Udělují legitimitu parlamentu a vládě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Zahrnují zpětnou vazbu pro politiky a občany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Vyjadřují mínění voličů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Poskytují občanům možnost kontrolovat vládu a její politiku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jsou Vaše znalosti o volbách?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Co označuje termín skrutinium?</a:t>
            </a:r>
          </a:p>
          <a:p>
            <a:pPr marL="514350" indent="-514350">
              <a:buNone/>
            </a:pPr>
            <a:r>
              <a:rPr lang="cs-CZ" dirty="0" smtClean="0"/>
              <a:t>       A) druhé sčítání hlasů po volbách?</a:t>
            </a:r>
          </a:p>
          <a:p>
            <a:pPr marL="514350" indent="-514350">
              <a:buNone/>
            </a:pPr>
            <a:r>
              <a:rPr lang="cs-CZ" dirty="0" smtClean="0"/>
              <a:t>       B) sčítání hlasů po volbách</a:t>
            </a:r>
          </a:p>
          <a:p>
            <a:pPr marL="514350" indent="-514350">
              <a:buNone/>
            </a:pPr>
            <a:r>
              <a:rPr lang="cs-CZ" dirty="0" smtClean="0"/>
              <a:t>       C) opakované přepočítávání hlasů po volbách</a:t>
            </a:r>
          </a:p>
          <a:p>
            <a:pPr marL="514350" indent="-514350">
              <a:buNone/>
            </a:pPr>
            <a:r>
              <a:rPr lang="cs-CZ" dirty="0" smtClean="0"/>
              <a:t>       D) odhad výsledků voleb těsně po jejich ukončení</a:t>
            </a:r>
          </a:p>
          <a:p>
            <a:pPr marL="514350" indent="-514350">
              <a:buAutoNum type="arabicPeriod" startAt="2"/>
            </a:pPr>
            <a:r>
              <a:rPr lang="cs-CZ" dirty="0" smtClean="0"/>
              <a:t>Kolik procent hlasů musí získat politická strana ve volbách do Poslanecké sněmovny Parlamentu ČR, aby získala poslanecké mandáty?</a:t>
            </a:r>
          </a:p>
          <a:p>
            <a:pPr marL="514350" indent="-514350">
              <a:buNone/>
            </a:pPr>
            <a:r>
              <a:rPr lang="cs-CZ" dirty="0" smtClean="0"/>
              <a:t>       A)    alespoň 4%            B) alespoň  5%</a:t>
            </a:r>
          </a:p>
          <a:p>
            <a:pPr marL="514350" indent="-514350">
              <a:buNone/>
            </a:pPr>
            <a:r>
              <a:rPr lang="cs-CZ" dirty="0" smtClean="0"/>
              <a:t>       C)     alespoň 6%           C) alespoň  3%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jsou Vaše znalosti o volbách?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3.  V poměrném volebním systému:</a:t>
            </a:r>
          </a:p>
          <a:p>
            <a:pPr>
              <a:buNone/>
            </a:pPr>
            <a:r>
              <a:rPr lang="cs-CZ" dirty="0" smtClean="0"/>
              <a:t>      A) neodpovídá rozdělení poslaneckých mandátů procentu odevzdaných hlasů</a:t>
            </a:r>
          </a:p>
          <a:p>
            <a:pPr>
              <a:buNone/>
            </a:pPr>
            <a:r>
              <a:rPr lang="cs-CZ" dirty="0" smtClean="0"/>
              <a:t>     B) jsou volební obvody jednomandátové</a:t>
            </a:r>
          </a:p>
          <a:p>
            <a:pPr>
              <a:buNone/>
            </a:pPr>
            <a:r>
              <a:rPr lang="cs-CZ" dirty="0" smtClean="0"/>
              <a:t>     C) vznikají často stabilní vlády</a:t>
            </a:r>
          </a:p>
          <a:p>
            <a:pPr>
              <a:buNone/>
            </a:pPr>
            <a:r>
              <a:rPr lang="cs-CZ" dirty="0" smtClean="0"/>
              <a:t>     D) volič volí kandidátní listiny</a:t>
            </a:r>
          </a:p>
          <a:p>
            <a:pPr marL="514350" indent="-514350">
              <a:buAutoNum type="arabicPeriod" startAt="4"/>
            </a:pPr>
            <a:r>
              <a:rPr lang="cs-CZ" dirty="0" smtClean="0"/>
              <a:t>Takové volby, v nichž má občan po dovršení požadované věkové hranice aktivní i pasivní volební právo bez ohledu na pohledu na pohlaví, rasu, politické přesvědčení apod., se nazývají:</a:t>
            </a:r>
          </a:p>
          <a:p>
            <a:pPr marL="514350" indent="-514350">
              <a:buNone/>
            </a:pPr>
            <a:r>
              <a:rPr lang="cs-CZ" dirty="0" smtClean="0"/>
              <a:t>       A) všeobecné              B) nepřímé</a:t>
            </a:r>
          </a:p>
          <a:p>
            <a:pPr marL="514350" indent="-514350">
              <a:buNone/>
            </a:pPr>
            <a:r>
              <a:rPr lang="cs-CZ" dirty="0" smtClean="0"/>
              <a:t>       C) v zastoupení          D) omezené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Blažková M., </a:t>
            </a:r>
            <a:r>
              <a:rPr lang="cs-CZ" dirty="0" err="1" smtClean="0"/>
              <a:t>Brummer</a:t>
            </a:r>
            <a:r>
              <a:rPr lang="cs-CZ" dirty="0" smtClean="0"/>
              <a:t> A., </a:t>
            </a:r>
            <a:r>
              <a:rPr lang="cs-CZ" dirty="0" err="1" smtClean="0"/>
              <a:t>Mareda</a:t>
            </a:r>
            <a:r>
              <a:rPr lang="cs-CZ" dirty="0" smtClean="0"/>
              <a:t> M.: Odmaturuj ze společenských věd TESTY,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310</Words>
  <Application>Microsoft Office PowerPoint</Application>
  <PresentationFormat>Předvádění na obrazovce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VY_32_INOVACE_SVF33360DUD</vt:lpstr>
      <vt:lpstr>Znaky voleb Doplňte</vt:lpstr>
      <vt:lpstr>Funkce voleb</vt:lpstr>
      <vt:lpstr>Jaké jsou Vaše znalosti o volbách?</vt:lpstr>
      <vt:lpstr>Jaké jsou Vaše znalosti o volbách?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VY_20_INOVACE_SVF33260DUD</dc:title>
  <dc:creator>Josef Dudek</dc:creator>
  <cp:lastModifiedBy>ucitel</cp:lastModifiedBy>
  <cp:revision>11</cp:revision>
  <dcterms:created xsi:type="dcterms:W3CDTF">2012-07-11T08:50:38Z</dcterms:created>
  <dcterms:modified xsi:type="dcterms:W3CDTF">2012-10-04T06:37:12Z</dcterms:modified>
</cp:coreProperties>
</file>