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44D656-8CEC-40E2-BB09-7BE153F19FA8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182BAD-C3C4-419E-91E2-2B123E7CB3F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VY_32_INOVACE_SVF33460DUD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    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Číslo šablony:   	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   </a:t>
            </a:r>
            <a:r>
              <a:rPr lang="cs-CZ" b="1" smtClean="0"/>
              <a:t>15.11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lidská práva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3571900" cy="9239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i="1" dirty="0" smtClean="0">
                <a:solidFill>
                  <a:srgbClr val="CC0000"/>
                </a:solidFill>
              </a:rPr>
              <a:t>Vysvětlete co znamená že,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Lidská práva jsou: 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  univerzální                                               nezcizitelná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      nepromlčitelná                nezadatelná</a:t>
            </a:r>
          </a:p>
          <a:p>
            <a:pPr algn="just">
              <a:buNone/>
            </a:pPr>
            <a:r>
              <a:rPr lang="cs-CZ" dirty="0" smtClean="0"/>
              <a:t>   </a:t>
            </a:r>
          </a:p>
        </p:txBody>
      </p:sp>
      <p:sp>
        <p:nvSpPr>
          <p:cNvPr id="6" name="Rámeček 5"/>
          <p:cNvSpPr/>
          <p:nvPr/>
        </p:nvSpPr>
        <p:spPr>
          <a:xfrm>
            <a:off x="571472" y="4071942"/>
            <a:ext cx="214314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Rámeček 6"/>
          <p:cNvSpPr/>
          <p:nvPr/>
        </p:nvSpPr>
        <p:spPr>
          <a:xfrm>
            <a:off x="857224" y="5072074"/>
            <a:ext cx="2571768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Rámeček 8"/>
          <p:cNvSpPr/>
          <p:nvPr/>
        </p:nvSpPr>
        <p:spPr>
          <a:xfrm>
            <a:off x="3071802" y="4000504"/>
            <a:ext cx="2071702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nezrušitelná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Rámeček 9"/>
          <p:cNvSpPr/>
          <p:nvPr/>
        </p:nvSpPr>
        <p:spPr>
          <a:xfrm>
            <a:off x="5929322" y="4071942"/>
            <a:ext cx="2214578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Rámeček 11"/>
          <p:cNvSpPr/>
          <p:nvPr/>
        </p:nvSpPr>
        <p:spPr>
          <a:xfrm>
            <a:off x="4143372" y="5072074"/>
            <a:ext cx="2286016" cy="92869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Lidská práva</a:t>
            </a:r>
            <a:br>
              <a:rPr lang="cs-CZ" dirty="0" smtClean="0"/>
            </a:br>
            <a:r>
              <a:rPr lang="cs-CZ" sz="4000" i="1" dirty="0" smtClean="0">
                <a:solidFill>
                  <a:srgbClr val="FF0000"/>
                </a:solidFill>
              </a:rPr>
              <a:t>Doplňte:</a:t>
            </a:r>
            <a:endParaRPr lang="cs-CZ" sz="4000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Veřejný ochrance práv se nazývá ……………………………..</a:t>
            </a:r>
          </a:p>
          <a:p>
            <a:pPr>
              <a:buNone/>
            </a:pPr>
            <a:r>
              <a:rPr lang="cs-CZ" dirty="0" smtClean="0"/>
              <a:t>    a sídlí v ………………………….. je volen na…………let, může být zvolen ……………po sobě.</a:t>
            </a:r>
          </a:p>
          <a:p>
            <a:endParaRPr lang="cs-CZ" dirty="0" smtClean="0"/>
          </a:p>
          <a:p>
            <a:r>
              <a:rPr lang="cs-CZ" dirty="0" smtClean="0"/>
              <a:t>Základy všech moderních listin lidských práv položily …………………………………………………………………………………….USA (1776)</a:t>
            </a:r>
          </a:p>
          <a:p>
            <a:endParaRPr lang="cs-CZ" dirty="0" smtClean="0"/>
          </a:p>
          <a:p>
            <a:r>
              <a:rPr lang="cs-CZ" dirty="0" smtClean="0"/>
              <a:t>Listina základních práv a svobod se byla přijata a stala se součástí ústavního pořádku v roce………………………..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sz="3200" i="1" dirty="0" smtClean="0"/>
              <a:t>Jaké znáte mezinárodní instituce, na které se může jedinec obrátit?</a:t>
            </a:r>
          </a:p>
          <a:p>
            <a:pPr>
              <a:buNone/>
            </a:pPr>
            <a:endParaRPr lang="cs-CZ" sz="3200" i="1" dirty="0" smtClean="0"/>
          </a:p>
          <a:p>
            <a:pPr>
              <a:buNone/>
            </a:pPr>
            <a:r>
              <a:rPr lang="cs-CZ" sz="3200" i="1" dirty="0" smtClean="0"/>
              <a:t>Znáte konkrétní příklady z médií, kdy se na tyto instituce někdo obrátil?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Zapamatujte si přesné názvy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Komise pro lidská práva (orgán OSN)</a:t>
            </a:r>
          </a:p>
          <a:p>
            <a:pPr>
              <a:buNone/>
            </a:pPr>
            <a:r>
              <a:rPr lang="cs-CZ" dirty="0" smtClean="0"/>
              <a:t>                   sídlí v Ženevě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Evropská komise pro lidská práva  (Rada Evropy)</a:t>
            </a:r>
          </a:p>
          <a:p>
            <a:pPr>
              <a:buNone/>
            </a:pPr>
            <a:r>
              <a:rPr lang="cs-CZ" dirty="0" smtClean="0"/>
              <a:t>                   sídlí ve Štrasburku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Evropský soud pro lidská práva  (Rada Evropy)</a:t>
            </a:r>
          </a:p>
          <a:p>
            <a:pPr>
              <a:buNone/>
            </a:pPr>
            <a:r>
              <a:rPr lang="cs-CZ" dirty="0" smtClean="0"/>
              <a:t>                   sídlí ve Štrasburku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86851" cy="46510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</a:t>
            </a:r>
          </a:p>
          <a:p>
            <a:pPr>
              <a:buNone/>
            </a:pPr>
            <a:r>
              <a:rPr lang="cs-CZ" dirty="0" smtClean="0"/>
              <a:t>           </a:t>
            </a:r>
          </a:p>
          <a:p>
            <a:pPr>
              <a:buNone/>
            </a:pPr>
            <a:r>
              <a:rPr lang="cs-CZ" dirty="0" smtClean="0"/>
              <a:t>             Základním dokumentem, který upravil lidská práva, byla </a:t>
            </a:r>
            <a:r>
              <a:rPr lang="cs-CZ" u="sng" dirty="0" smtClean="0">
                <a:solidFill>
                  <a:srgbClr val="7030A0"/>
                </a:solidFill>
              </a:rPr>
              <a:t>Všeobecná deklarace lidských práv </a:t>
            </a:r>
            <a:r>
              <a:rPr lang="cs-CZ" dirty="0" smtClean="0"/>
              <a:t>v roce 1948</a:t>
            </a:r>
          </a:p>
          <a:p>
            <a:pPr>
              <a:buNone/>
            </a:pPr>
            <a:r>
              <a:rPr lang="cs-CZ" dirty="0" smtClean="0"/>
              <a:t>           Nezávislou mezinárodní organizací, která dbá o ochranu lidských práv je </a:t>
            </a:r>
            <a:r>
              <a:rPr lang="cs-CZ" u="sng" dirty="0" err="1" smtClean="0">
                <a:solidFill>
                  <a:srgbClr val="7030A0"/>
                </a:solidFill>
              </a:rPr>
              <a:t>Amnesty</a:t>
            </a:r>
            <a:r>
              <a:rPr lang="cs-CZ" u="sng" dirty="0" smtClean="0">
                <a:solidFill>
                  <a:srgbClr val="7030A0"/>
                </a:solidFill>
              </a:rPr>
              <a:t> </a:t>
            </a:r>
            <a:r>
              <a:rPr lang="cs-CZ" u="sng" dirty="0" err="1" smtClean="0">
                <a:solidFill>
                  <a:srgbClr val="7030A0"/>
                </a:solidFill>
              </a:rPr>
              <a:t>International</a:t>
            </a:r>
            <a:r>
              <a:rPr lang="cs-CZ" u="sng" dirty="0" smtClean="0">
                <a:solidFill>
                  <a:srgbClr val="7030A0"/>
                </a:solidFill>
              </a:rPr>
              <a:t>, </a:t>
            </a:r>
            <a:r>
              <a:rPr lang="cs-CZ" dirty="0" smtClean="0"/>
              <a:t>která se zaměřuje na ochranu politických vězňů. U nás působila např. Charta 77 nebo Výbor na ochranu nespravedlivě stíhaných (</a:t>
            </a:r>
            <a:r>
              <a:rPr lang="cs-CZ" u="sng" dirty="0" smtClean="0">
                <a:solidFill>
                  <a:srgbClr val="7030A0"/>
                </a:solidFill>
              </a:rPr>
              <a:t>VONS).</a:t>
            </a:r>
          </a:p>
          <a:p>
            <a:pPr>
              <a:buNone/>
            </a:pPr>
            <a:r>
              <a:rPr lang="cs-CZ" u="sng" dirty="0" smtClean="0">
                <a:solidFill>
                  <a:srgbClr val="7030A0"/>
                </a:solidFill>
              </a:rPr>
              <a:t>          </a:t>
            </a:r>
            <a:endParaRPr lang="cs-CZ" u="sng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913" y="2225675"/>
            <a:ext cx="1003150" cy="846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237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VY_32_INOVACE_SVF33460DUD</vt:lpstr>
      <vt:lpstr>Lidská práva</vt:lpstr>
      <vt:lpstr>Lidská práva Doplňte:</vt:lpstr>
      <vt:lpstr>Lidská práva</vt:lpstr>
      <vt:lpstr>Zapamatujte si přesné názvy </vt:lpstr>
      <vt:lpstr>Lidská práva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VY_20_INOVACE_SVF33160DUD</dc:title>
  <dc:creator>Josef Dudek</dc:creator>
  <cp:lastModifiedBy>ucitel</cp:lastModifiedBy>
  <cp:revision>14</cp:revision>
  <dcterms:created xsi:type="dcterms:W3CDTF">2012-07-12T05:38:12Z</dcterms:created>
  <dcterms:modified xsi:type="dcterms:W3CDTF">2012-10-04T06:37:29Z</dcterms:modified>
</cp:coreProperties>
</file>