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3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744E9-86D5-450E-A14C-999ADD0DB3C1}" type="datetimeFigureOut">
              <a:rPr lang="cs-CZ" smtClean="0"/>
              <a:pPr/>
              <a:t>4.10.2012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31811-4E6C-4049-BBC8-624D073A44E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744E9-86D5-450E-A14C-999ADD0DB3C1}" type="datetimeFigureOut">
              <a:rPr lang="cs-CZ" smtClean="0"/>
              <a:pPr/>
              <a:t>4.10.2012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31811-4E6C-4049-BBC8-624D073A44E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744E9-86D5-450E-A14C-999ADD0DB3C1}" type="datetimeFigureOut">
              <a:rPr lang="cs-CZ" smtClean="0"/>
              <a:pPr/>
              <a:t>4.10.2012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31811-4E6C-4049-BBC8-624D073A44E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744E9-86D5-450E-A14C-999ADD0DB3C1}" type="datetimeFigureOut">
              <a:rPr lang="cs-CZ" smtClean="0"/>
              <a:pPr/>
              <a:t>4.10.2012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31811-4E6C-4049-BBC8-624D073A44E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744E9-86D5-450E-A14C-999ADD0DB3C1}" type="datetimeFigureOut">
              <a:rPr lang="cs-CZ" smtClean="0"/>
              <a:pPr/>
              <a:t>4.10.2012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31811-4E6C-4049-BBC8-624D073A44E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744E9-86D5-450E-A14C-999ADD0DB3C1}" type="datetimeFigureOut">
              <a:rPr lang="cs-CZ" smtClean="0"/>
              <a:pPr/>
              <a:t>4.10.2012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31811-4E6C-4049-BBC8-624D073A44E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744E9-86D5-450E-A14C-999ADD0DB3C1}" type="datetimeFigureOut">
              <a:rPr lang="cs-CZ" smtClean="0"/>
              <a:pPr/>
              <a:t>4.10.2012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31811-4E6C-4049-BBC8-624D073A44E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744E9-86D5-450E-A14C-999ADD0DB3C1}" type="datetimeFigureOut">
              <a:rPr lang="cs-CZ" smtClean="0"/>
              <a:pPr/>
              <a:t>4.10.2012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31811-4E6C-4049-BBC8-624D073A44E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744E9-86D5-450E-A14C-999ADD0DB3C1}" type="datetimeFigureOut">
              <a:rPr lang="cs-CZ" smtClean="0"/>
              <a:pPr/>
              <a:t>4.10.2012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31811-4E6C-4049-BBC8-624D073A44E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744E9-86D5-450E-A14C-999ADD0DB3C1}" type="datetimeFigureOut">
              <a:rPr lang="cs-CZ" smtClean="0"/>
              <a:pPr/>
              <a:t>4.10.2012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31811-4E6C-4049-BBC8-624D073A44E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s odříznutým a zakulaceným jedním rohe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úhlý trojúhelní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744E9-86D5-450E-A14C-999ADD0DB3C1}" type="datetimeFigureOut">
              <a:rPr lang="cs-CZ" smtClean="0"/>
              <a:pPr/>
              <a:t>4.10.2012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3831811-4E6C-4049-BBC8-624D073A44E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10" name="Volný tvar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Volný tvar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9A744E9-86D5-450E-A14C-999ADD0DB3C1}" type="datetimeFigureOut">
              <a:rPr lang="cs-CZ" smtClean="0"/>
              <a:pPr/>
              <a:t>4.10.2012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3831811-4E6C-4049-BBC8-624D073A44EB}" type="slidenum">
              <a:rPr lang="cs-CZ" smtClean="0"/>
              <a:pPr/>
              <a:t>‹#›</a:t>
            </a:fld>
            <a:endParaRPr lang="cs-CZ"/>
          </a:p>
        </p:txBody>
      </p:sp>
      <p:grpSp>
        <p:nvGrpSpPr>
          <p:cNvPr id="2" name="Skupin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Volný tvar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Volný tvar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/>
          </a:bodyPr>
          <a:lstStyle/>
          <a:p>
            <a:pPr algn="r"/>
            <a:r>
              <a:rPr lang="cs-CZ" sz="2000" dirty="0" smtClean="0"/>
              <a:t>VY_32_INOVACE_SVF33560DUD</a:t>
            </a:r>
            <a:endParaRPr lang="cs-CZ" sz="2000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126055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b="1" dirty="0" smtClean="0"/>
              <a:t>Výukový materiál v rámci projektu OPVK 1.5 Peníze středním školám</a:t>
            </a:r>
            <a:endParaRPr lang="cs-CZ" dirty="0" smtClean="0"/>
          </a:p>
          <a:p>
            <a:pPr>
              <a:buNone/>
            </a:pP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>Číslo projektu:	  CZ.1.07/1.5.00/34.0883 </a:t>
            </a:r>
            <a:endParaRPr lang="cs-CZ" dirty="0" smtClean="0"/>
          </a:p>
          <a:p>
            <a:pPr>
              <a:buNone/>
            </a:pPr>
            <a:r>
              <a:rPr lang="cs-CZ" b="1" dirty="0" smtClean="0"/>
              <a:t>      Název projektu:                Rozvoj vzdělanosti </a:t>
            </a:r>
            <a:endParaRPr lang="cs-CZ" dirty="0" smtClean="0"/>
          </a:p>
          <a:p>
            <a:pPr>
              <a:buNone/>
            </a:pPr>
            <a:r>
              <a:rPr lang="cs-CZ" b="1" dirty="0" smtClean="0"/>
              <a:t>     Číslo šablony:   	   III/2</a:t>
            </a:r>
            <a:br>
              <a:rPr lang="cs-CZ" b="1" dirty="0" smtClean="0"/>
            </a:br>
            <a:r>
              <a:rPr lang="cs-CZ" b="1" dirty="0" smtClean="0"/>
              <a:t>Datum vytvoření</a:t>
            </a:r>
            <a:r>
              <a:rPr lang="cs-CZ" b="1" smtClean="0"/>
              <a:t>:              </a:t>
            </a:r>
            <a:r>
              <a:rPr lang="cs-CZ" b="1" smtClean="0"/>
              <a:t>16.11</a:t>
            </a:r>
            <a:r>
              <a:rPr lang="cs-CZ" b="1" smtClean="0"/>
              <a:t>.2012</a:t>
            </a:r>
            <a:r>
              <a:rPr lang="cs-CZ" b="1" dirty="0" smtClean="0"/>
              <a:t>	</a:t>
            </a:r>
            <a:br>
              <a:rPr lang="cs-CZ" b="1" dirty="0" smtClean="0"/>
            </a:br>
            <a:r>
              <a:rPr lang="cs-CZ" b="1" dirty="0" smtClean="0"/>
              <a:t>Autor:	                   Mgr. </a:t>
            </a:r>
            <a:r>
              <a:rPr lang="cs-CZ" b="1" dirty="0" err="1" smtClean="0"/>
              <a:t>et</a:t>
            </a:r>
            <a:r>
              <a:rPr lang="cs-CZ" b="1" dirty="0" smtClean="0"/>
              <a:t> Mgr. Radmila Dudková</a:t>
            </a:r>
            <a:br>
              <a:rPr lang="cs-CZ" b="1" dirty="0" smtClean="0"/>
            </a:br>
            <a:r>
              <a:rPr lang="cs-CZ" b="1" dirty="0" smtClean="0"/>
              <a:t>Určeno pro předmět:       Společenské vědy</a:t>
            </a:r>
            <a:br>
              <a:rPr lang="cs-CZ" b="1" dirty="0" smtClean="0"/>
            </a:br>
            <a:r>
              <a:rPr lang="cs-CZ" b="1" dirty="0" smtClean="0"/>
              <a:t>Tematická oblast:             Veřejná správa a samospráva,    </a:t>
            </a:r>
          </a:p>
          <a:p>
            <a:pPr>
              <a:buNone/>
            </a:pPr>
            <a:r>
              <a:rPr lang="cs-CZ" b="1" dirty="0" smtClean="0"/>
              <a:t>                                               základní hodnoty a principy demokracie</a:t>
            </a:r>
            <a:endParaRPr lang="cs-CZ" dirty="0" smtClean="0"/>
          </a:p>
          <a:p>
            <a:pPr>
              <a:buNone/>
            </a:pPr>
            <a:r>
              <a:rPr lang="cs-CZ" b="1" dirty="0" smtClean="0"/>
              <a:t>                                            </a:t>
            </a:r>
            <a:br>
              <a:rPr lang="cs-CZ" b="1" dirty="0" smtClean="0"/>
            </a:br>
            <a:r>
              <a:rPr lang="cs-CZ" b="1" dirty="0" smtClean="0"/>
              <a:t>Obor vzdělání:                  Fotograf (34-56-l/01) 3. ročník</a:t>
            </a:r>
            <a:br>
              <a:rPr lang="cs-CZ" b="1" dirty="0" smtClean="0"/>
            </a:br>
            <a:r>
              <a:rPr lang="cs-CZ" b="1" dirty="0" smtClean="0"/>
              <a:t>                                            </a:t>
            </a:r>
            <a:br>
              <a:rPr lang="cs-CZ" b="1" dirty="0" smtClean="0"/>
            </a:br>
            <a:r>
              <a:rPr lang="cs-CZ" b="1" dirty="0" smtClean="0"/>
              <a:t>Název výukového materiálu:  prezentace – Listina základních práv a </a:t>
            </a:r>
          </a:p>
          <a:p>
            <a:pPr>
              <a:buNone/>
            </a:pPr>
            <a:r>
              <a:rPr lang="cs-CZ" b="1" dirty="0" smtClean="0"/>
              <a:t>                                                                                        svobod</a:t>
            </a:r>
            <a:endParaRPr lang="cs-CZ" dirty="0" smtClean="0"/>
          </a:p>
          <a:p>
            <a:pPr>
              <a:buNone/>
            </a:pPr>
            <a:r>
              <a:rPr lang="cs-CZ" b="1" dirty="0" smtClean="0"/>
              <a:t>    Popis využití:  prezentace o sociálních skupinách s využitím </a:t>
            </a:r>
            <a:r>
              <a:rPr lang="cs-CZ" b="1" dirty="0" err="1" smtClean="0"/>
              <a:t>dataprojektoru</a:t>
            </a:r>
            <a:r>
              <a:rPr lang="cs-CZ" b="1" dirty="0" smtClean="0"/>
              <a:t> a notebooku k prohlubování a upevňování učiva</a:t>
            </a:r>
            <a:endParaRPr lang="cs-CZ" dirty="0" smtClean="0"/>
          </a:p>
          <a:p>
            <a:pPr>
              <a:buNone/>
            </a:pPr>
            <a:r>
              <a:rPr lang="cs-CZ" b="1" dirty="0" smtClean="0"/>
              <a:t>    Čas:  20 minut</a:t>
            </a:r>
            <a:endParaRPr lang="cs-CZ" dirty="0" smtClean="0"/>
          </a:p>
          <a:p>
            <a:pPr>
              <a:buNone/>
            </a:pPr>
            <a:endParaRPr lang="cs-CZ" dirty="0"/>
          </a:p>
        </p:txBody>
      </p:sp>
      <p:pic>
        <p:nvPicPr>
          <p:cNvPr id="6" name="Obrázek 5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2976" y="357166"/>
            <a:ext cx="2643206" cy="63341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Listina základních práv a svobod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i="1" dirty="0" smtClean="0">
                <a:solidFill>
                  <a:srgbClr val="FF0000"/>
                </a:solidFill>
              </a:rPr>
              <a:t>Doplňte jaká znáte práva k daným okruhům práv:</a:t>
            </a:r>
          </a:p>
          <a:p>
            <a:pPr>
              <a:buNone/>
            </a:pPr>
            <a:r>
              <a:rPr lang="cs-CZ" i="1" dirty="0" smtClean="0">
                <a:solidFill>
                  <a:srgbClr val="FF0000"/>
                </a:solidFill>
              </a:rPr>
              <a:t>Jak se tato práva konkrétně uplatňují?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Základní lidská práva: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Politická práva:</a:t>
            </a:r>
          </a:p>
          <a:p>
            <a:pPr>
              <a:buNone/>
            </a:pPr>
            <a:endParaRPr lang="cs-CZ" dirty="0"/>
          </a:p>
        </p:txBody>
      </p:sp>
      <p:cxnSp>
        <p:nvCxnSpPr>
          <p:cNvPr id="5" name="Přímá spojovací šipka 4"/>
          <p:cNvCxnSpPr/>
          <p:nvPr/>
        </p:nvCxnSpPr>
        <p:spPr>
          <a:xfrm rot="5400000" flipH="1" flipV="1">
            <a:off x="3536149" y="3250405"/>
            <a:ext cx="500066" cy="285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Přímá spojovací šipka 7"/>
          <p:cNvCxnSpPr/>
          <p:nvPr/>
        </p:nvCxnSpPr>
        <p:spPr>
          <a:xfrm flipV="1">
            <a:off x="3643306" y="3500438"/>
            <a:ext cx="642942" cy="714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ovací šipka 9"/>
          <p:cNvCxnSpPr/>
          <p:nvPr/>
        </p:nvCxnSpPr>
        <p:spPr>
          <a:xfrm>
            <a:off x="3643306" y="3571876"/>
            <a:ext cx="714380" cy="2143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ovací šipka 11"/>
          <p:cNvCxnSpPr/>
          <p:nvPr/>
        </p:nvCxnSpPr>
        <p:spPr>
          <a:xfrm>
            <a:off x="3643306" y="3643314"/>
            <a:ext cx="714380" cy="4286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ovací šipka 15"/>
          <p:cNvCxnSpPr/>
          <p:nvPr/>
        </p:nvCxnSpPr>
        <p:spPr>
          <a:xfrm flipV="1">
            <a:off x="2786050" y="4572008"/>
            <a:ext cx="785818" cy="5000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ovací šipka 17"/>
          <p:cNvCxnSpPr/>
          <p:nvPr/>
        </p:nvCxnSpPr>
        <p:spPr>
          <a:xfrm flipV="1">
            <a:off x="2786050" y="5000636"/>
            <a:ext cx="857256" cy="1428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Přímá spojovací šipka 19"/>
          <p:cNvCxnSpPr/>
          <p:nvPr/>
        </p:nvCxnSpPr>
        <p:spPr>
          <a:xfrm>
            <a:off x="2786050" y="5072074"/>
            <a:ext cx="928694" cy="285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Přímá spojovací šipka 21"/>
          <p:cNvCxnSpPr/>
          <p:nvPr/>
        </p:nvCxnSpPr>
        <p:spPr>
          <a:xfrm rot="16200000" flipH="1">
            <a:off x="2786050" y="5143512"/>
            <a:ext cx="571504" cy="5715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Přímá spojovací šipka 23"/>
          <p:cNvCxnSpPr/>
          <p:nvPr/>
        </p:nvCxnSpPr>
        <p:spPr>
          <a:xfrm rot="16200000" flipH="1">
            <a:off x="2428860" y="5357826"/>
            <a:ext cx="857256" cy="285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Listina základních práv a svobod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Práva národnostních </a:t>
            </a:r>
          </a:p>
          <a:p>
            <a:pPr>
              <a:buNone/>
            </a:pPr>
            <a:r>
              <a:rPr lang="cs-CZ" dirty="0" smtClean="0"/>
              <a:t>       a etnických menšin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Hospodářská, sociální </a:t>
            </a:r>
          </a:p>
          <a:p>
            <a:pPr>
              <a:buNone/>
            </a:pPr>
            <a:r>
              <a:rPr lang="cs-CZ" dirty="0" smtClean="0"/>
              <a:t>             a kulturní práva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Právo na soudní a jinou</a:t>
            </a:r>
          </a:p>
          <a:p>
            <a:pPr>
              <a:buNone/>
            </a:pPr>
            <a:r>
              <a:rPr lang="cs-CZ" dirty="0" smtClean="0"/>
              <a:t>                  právní ochranu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</p:txBody>
      </p:sp>
      <p:cxnSp>
        <p:nvCxnSpPr>
          <p:cNvPr id="5" name="Přímá spojovací šipka 4"/>
          <p:cNvCxnSpPr/>
          <p:nvPr/>
        </p:nvCxnSpPr>
        <p:spPr>
          <a:xfrm flipV="1">
            <a:off x="3786182" y="2285992"/>
            <a:ext cx="857256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Přímá spojovací šipka 6"/>
          <p:cNvCxnSpPr/>
          <p:nvPr/>
        </p:nvCxnSpPr>
        <p:spPr>
          <a:xfrm>
            <a:off x="3714744" y="2643182"/>
            <a:ext cx="114300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ovací šipka 8"/>
          <p:cNvCxnSpPr/>
          <p:nvPr/>
        </p:nvCxnSpPr>
        <p:spPr>
          <a:xfrm>
            <a:off x="3714744" y="2643182"/>
            <a:ext cx="1143008" cy="5000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ovací šipka 10"/>
          <p:cNvCxnSpPr/>
          <p:nvPr/>
        </p:nvCxnSpPr>
        <p:spPr>
          <a:xfrm rot="5400000" flipH="1" flipV="1">
            <a:off x="3607587" y="2107397"/>
            <a:ext cx="642942" cy="4286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ovací šipka 12"/>
          <p:cNvCxnSpPr/>
          <p:nvPr/>
        </p:nvCxnSpPr>
        <p:spPr>
          <a:xfrm rot="5400000" flipH="1" flipV="1">
            <a:off x="3750463" y="3679033"/>
            <a:ext cx="642942" cy="4286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ovací šipka 14"/>
          <p:cNvCxnSpPr/>
          <p:nvPr/>
        </p:nvCxnSpPr>
        <p:spPr>
          <a:xfrm flipV="1">
            <a:off x="3857620" y="3857628"/>
            <a:ext cx="785818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ovací šipka 16"/>
          <p:cNvCxnSpPr/>
          <p:nvPr/>
        </p:nvCxnSpPr>
        <p:spPr>
          <a:xfrm flipV="1">
            <a:off x="3786182" y="4214818"/>
            <a:ext cx="1071570" cy="714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Přímá spojovací šipka 18"/>
          <p:cNvCxnSpPr/>
          <p:nvPr/>
        </p:nvCxnSpPr>
        <p:spPr>
          <a:xfrm>
            <a:off x="3786182" y="4214818"/>
            <a:ext cx="1071570" cy="4286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Přímá spojovací šipka 20"/>
          <p:cNvCxnSpPr/>
          <p:nvPr/>
        </p:nvCxnSpPr>
        <p:spPr>
          <a:xfrm flipV="1">
            <a:off x="4286248" y="5143512"/>
            <a:ext cx="1000132" cy="5715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Přímá spojovací šipka 22"/>
          <p:cNvCxnSpPr/>
          <p:nvPr/>
        </p:nvCxnSpPr>
        <p:spPr>
          <a:xfrm flipV="1">
            <a:off x="4214810" y="5500702"/>
            <a:ext cx="1143008" cy="2143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Přímá spojovací šipka 24"/>
          <p:cNvCxnSpPr/>
          <p:nvPr/>
        </p:nvCxnSpPr>
        <p:spPr>
          <a:xfrm>
            <a:off x="4286248" y="5715016"/>
            <a:ext cx="1357322" cy="285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Přímá spojovací šipka 26"/>
          <p:cNvCxnSpPr/>
          <p:nvPr/>
        </p:nvCxnSpPr>
        <p:spPr>
          <a:xfrm>
            <a:off x="4286248" y="5786454"/>
            <a:ext cx="785818" cy="5715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Listina základních práv a svobod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cs-CZ" i="1" dirty="0" smtClean="0">
                <a:solidFill>
                  <a:srgbClr val="FF0000"/>
                </a:solidFill>
              </a:rPr>
              <a:t>Témata k zamyšlení:</a:t>
            </a:r>
          </a:p>
          <a:p>
            <a:pPr>
              <a:buNone/>
            </a:pPr>
            <a:endParaRPr lang="cs-CZ" dirty="0" smtClean="0"/>
          </a:p>
          <a:p>
            <a:pPr>
              <a:buFont typeface="Wingdings" pitchFamily="2" charset="2"/>
              <a:buChar char="q"/>
            </a:pPr>
            <a:r>
              <a:rPr lang="cs-CZ" dirty="0" smtClean="0"/>
              <a:t>   Domníváte se, že by některá práva měla být určitým   </a:t>
            </a:r>
          </a:p>
          <a:p>
            <a:pPr>
              <a:buNone/>
            </a:pPr>
            <a:r>
              <a:rPr lang="cs-CZ" dirty="0" smtClean="0"/>
              <a:t>           jedincům odňata?</a:t>
            </a:r>
          </a:p>
          <a:p>
            <a:pPr>
              <a:buNone/>
            </a:pPr>
            <a:endParaRPr lang="cs-CZ" dirty="0" smtClean="0"/>
          </a:p>
          <a:p>
            <a:pPr>
              <a:buFont typeface="Wingdings" pitchFamily="2" charset="2"/>
              <a:buChar char="q"/>
            </a:pPr>
            <a:r>
              <a:rPr lang="cs-CZ" dirty="0" smtClean="0"/>
              <a:t>   Omezují přijímací zkoušky právo na vzdělávání?</a:t>
            </a:r>
          </a:p>
          <a:p>
            <a:pPr>
              <a:buNone/>
            </a:pPr>
            <a:endParaRPr lang="cs-CZ" dirty="0" smtClean="0"/>
          </a:p>
          <a:p>
            <a:pPr>
              <a:buFont typeface="Wingdings" pitchFamily="2" charset="2"/>
              <a:buChar char="q"/>
            </a:pPr>
            <a:r>
              <a:rPr lang="cs-CZ" dirty="0" smtClean="0"/>
              <a:t>   Jsou u nás dodržovaná lidská práva?</a:t>
            </a:r>
          </a:p>
          <a:p>
            <a:pPr>
              <a:buNone/>
            </a:pPr>
            <a:endParaRPr lang="cs-CZ" dirty="0" smtClean="0"/>
          </a:p>
          <a:p>
            <a:pPr>
              <a:buFont typeface="Wingdings" pitchFamily="2" charset="2"/>
              <a:buChar char="q"/>
            </a:pPr>
            <a:r>
              <a:rPr lang="cs-CZ" dirty="0" smtClean="0"/>
              <a:t>   Otázka interrupce: Má plod právo na život?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Použitá literatura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Dvořák J., </a:t>
            </a:r>
            <a:r>
              <a:rPr lang="cs-CZ" dirty="0" err="1" smtClean="0"/>
              <a:t>Emmert</a:t>
            </a:r>
            <a:r>
              <a:rPr lang="cs-CZ" dirty="0" smtClean="0"/>
              <a:t> F., </a:t>
            </a:r>
            <a:r>
              <a:rPr lang="cs-CZ" dirty="0" err="1" smtClean="0"/>
              <a:t>Katrňák</a:t>
            </a:r>
            <a:r>
              <a:rPr lang="cs-CZ" dirty="0" smtClean="0"/>
              <a:t> T.: Odmaturuj ze společenských věd, DIDAKTIS 2008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David R.: Politologie, Nakladatelství FIN 1996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39</TotalTime>
  <Words>141</Words>
  <Application>Microsoft Office PowerPoint</Application>
  <PresentationFormat>Předvádění na obrazovce (4:3)</PresentationFormat>
  <Paragraphs>44</Paragraphs>
  <Slides>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6" baseType="lpstr">
      <vt:lpstr>Tok</vt:lpstr>
      <vt:lpstr>VY_32_INOVACE_SVF33560DUD</vt:lpstr>
      <vt:lpstr>Listina základních práv a svobod</vt:lpstr>
      <vt:lpstr>Listina základních práv a svobod</vt:lpstr>
      <vt:lpstr>Listina základních práv a svobod</vt:lpstr>
      <vt:lpstr>Použitá literatura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VY_20_INOVACE_SVF33460DUD</dc:title>
  <dc:creator>Josef Dudek</dc:creator>
  <cp:lastModifiedBy>ucitel</cp:lastModifiedBy>
  <cp:revision>11</cp:revision>
  <dcterms:created xsi:type="dcterms:W3CDTF">2012-07-12T06:15:12Z</dcterms:created>
  <dcterms:modified xsi:type="dcterms:W3CDTF">2012-10-04T06:37:43Z</dcterms:modified>
</cp:coreProperties>
</file>