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5FA64C-1B20-4842-AD4D-4BE30B736393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EBE49D-8562-4E7D-B655-F8E764220D9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VY_20_INOVACE_SVF33760DUD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   </a:t>
            </a:r>
            <a:r>
              <a:rPr lang="cs-CZ" b="1" smtClean="0"/>
              <a:t>3.12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- obce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3143272" cy="7048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rozdělte podle velikosti</a:t>
            </a:r>
            <a:r>
              <a:rPr lang="cs-CZ" dirty="0" smtClean="0"/>
              <a:t>:   město, statutární město, obec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642910" y="2857496"/>
            <a:ext cx="3857652" cy="32147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2571736" y="2786058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V="1">
            <a:off x="3714744" y="4429132"/>
            <a:ext cx="150019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louk 9"/>
          <p:cNvSpPr/>
          <p:nvPr/>
        </p:nvSpPr>
        <p:spPr>
          <a:xfrm>
            <a:off x="4572000" y="6000768"/>
            <a:ext cx="45719" cy="14287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>
            <a:stCxn id="5" idx="4"/>
          </p:cNvCxnSpPr>
          <p:nvPr/>
        </p:nvCxnSpPr>
        <p:spPr>
          <a:xfrm rot="5400000" flipH="1" flipV="1">
            <a:off x="5429256" y="5072074"/>
            <a:ext cx="71438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Odpovězte na otázky: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Čím se liší město o </a:t>
            </a:r>
            <a:r>
              <a:rPr lang="cs-CZ" u="sng" dirty="0" smtClean="0"/>
              <a:t>statutárního</a:t>
            </a:r>
            <a:r>
              <a:rPr lang="cs-CZ" dirty="0" smtClean="0"/>
              <a:t> města?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Jaká je hranice počtu obyvatel mezi obcí a městem?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Jak získává obec finance?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Je samostatná působnost obce neomezená?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Území každé obce zahrnuje: vnitřní část a vnější část.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Co zde patří?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</a:t>
            </a:r>
            <a:endParaRPr lang="cs-CZ" dirty="0"/>
          </a:p>
        </p:txBody>
      </p:sp>
      <p:sp>
        <p:nvSpPr>
          <p:cNvPr id="4" name="Zkosené hrany 3"/>
          <p:cNvSpPr/>
          <p:nvPr/>
        </p:nvSpPr>
        <p:spPr>
          <a:xfrm>
            <a:off x="857224" y="3571876"/>
            <a:ext cx="2428892" cy="928694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Vnitřní</a:t>
            </a:r>
          </a:p>
          <a:p>
            <a:pPr algn="ctr"/>
            <a:r>
              <a:rPr lang="cs-CZ" dirty="0" smtClean="0"/>
              <a:t>část</a:t>
            </a:r>
            <a:endParaRPr lang="cs-CZ" dirty="0"/>
          </a:p>
        </p:txBody>
      </p:sp>
      <p:sp>
        <p:nvSpPr>
          <p:cNvPr id="5" name="Zkosené hrany 4"/>
          <p:cNvSpPr/>
          <p:nvPr/>
        </p:nvSpPr>
        <p:spPr>
          <a:xfrm>
            <a:off x="4572000" y="3500438"/>
            <a:ext cx="2714644" cy="928694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Vnější </a:t>
            </a:r>
          </a:p>
          <a:p>
            <a:pPr algn="ctr"/>
            <a:r>
              <a:rPr lang="cs-CZ" dirty="0" smtClean="0"/>
              <a:t>část</a:t>
            </a:r>
            <a:endParaRPr lang="cs-CZ" dirty="0"/>
          </a:p>
        </p:txBody>
      </p:sp>
      <p:cxnSp>
        <p:nvCxnSpPr>
          <p:cNvPr id="7" name="Přímá spojovací šipka 6"/>
          <p:cNvCxnSpPr/>
          <p:nvPr/>
        </p:nvCxnSpPr>
        <p:spPr>
          <a:xfrm rot="5400000">
            <a:off x="928662" y="4572008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16200000" flipH="1">
            <a:off x="1285852" y="5000636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1714480" y="4572008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>
            <a:off x="4679157" y="4607727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6200000" flipH="1">
            <a:off x="5250661" y="4822041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5643570" y="4500570"/>
            <a:ext cx="164307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Obce</a:t>
            </a:r>
            <a:br>
              <a:rPr lang="cs-CZ" dirty="0" smtClean="0"/>
            </a:br>
            <a:r>
              <a:rPr lang="cs-CZ" sz="3600" i="1" dirty="0" smtClean="0">
                <a:solidFill>
                  <a:srgbClr val="FF0000"/>
                </a:solidFill>
              </a:rPr>
              <a:t>Odpovězte na otázky</a:t>
            </a:r>
            <a:endParaRPr lang="cs-CZ" sz="3600" i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Kdo je občanem obce?</a:t>
            </a:r>
          </a:p>
          <a:p>
            <a:endParaRPr lang="cs-CZ" dirty="0" smtClean="0"/>
          </a:p>
          <a:p>
            <a:r>
              <a:rPr lang="cs-CZ" dirty="0" smtClean="0"/>
              <a:t>Jaká jsou práva občana?</a:t>
            </a:r>
          </a:p>
          <a:p>
            <a:endParaRPr lang="cs-CZ" dirty="0" smtClean="0"/>
          </a:p>
          <a:p>
            <a:r>
              <a:rPr lang="cs-CZ" dirty="0" smtClean="0"/>
              <a:t>Jaké jsou povinnosti občana?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</a:t>
            </a:r>
          </a:p>
          <a:p>
            <a:pPr>
              <a:buNone/>
            </a:pPr>
            <a:r>
              <a:rPr lang="cs-CZ" dirty="0" smtClean="0"/>
              <a:t>            OBEC je územním společenstvím občanů, které má právo na samosprávu. Má postavení právnické osoby s vlastním majetkem. Je základní jednotkou veřejné správy v ČR.</a:t>
            </a:r>
            <a:endParaRPr lang="cs-CZ" dirty="0"/>
          </a:p>
        </p:txBody>
      </p:sp>
      <p:pic>
        <p:nvPicPr>
          <p:cNvPr id="1026" name="Picture 2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143380"/>
            <a:ext cx="848014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146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VY_20_INOVACE_SVF33760DUD</vt:lpstr>
      <vt:lpstr>Obce</vt:lpstr>
      <vt:lpstr>Obce</vt:lpstr>
      <vt:lpstr>Obce</vt:lpstr>
      <vt:lpstr>Obce Odpovězte na otázky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VY_20_INOVACE_SVF33760DUD</dc:title>
  <dc:creator>Josef Dudek</dc:creator>
  <cp:lastModifiedBy>ucitel</cp:lastModifiedBy>
  <cp:revision>11</cp:revision>
  <dcterms:created xsi:type="dcterms:W3CDTF">2012-07-12T08:08:04Z</dcterms:created>
  <dcterms:modified xsi:type="dcterms:W3CDTF">2012-11-20T10:39:21Z</dcterms:modified>
</cp:coreProperties>
</file>