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61444F-C765-4E9C-97B8-E94E71802E76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CEFE26-1687-4B40-8B19-132EE251123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VY_20_INOVACE_SVF33960DUD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</a:t>
            </a:r>
            <a:r>
              <a:rPr lang="cs-CZ" b="1" dirty="0"/>
              <a:t> </a:t>
            </a:r>
            <a:r>
              <a:rPr lang="cs-CZ" b="1" dirty="0" smtClean="0"/>
              <a:t>     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Číslo šablony:   </a:t>
            </a:r>
            <a:r>
              <a:rPr lang="cs-CZ" b="1" dirty="0"/>
              <a:t> </a:t>
            </a:r>
            <a:r>
              <a:rPr lang="cs-CZ" b="1" dirty="0" smtClean="0"/>
              <a:t>              III/2</a:t>
            </a:r>
            <a:br>
              <a:rPr lang="cs-CZ" b="1" dirty="0" smtClean="0"/>
            </a:br>
            <a:r>
              <a:rPr lang="cs-CZ" b="1" dirty="0" smtClean="0"/>
              <a:t>Datum vytvoření:            </a:t>
            </a:r>
            <a:r>
              <a:rPr lang="cs-CZ" b="1" dirty="0" smtClean="0"/>
              <a:t>4.12</a:t>
            </a:r>
            <a:r>
              <a:rPr lang="cs-CZ" b="1" dirty="0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krajská správa a samospráva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3500462" cy="919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Státní správa a samospráva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         </a:t>
            </a:r>
            <a:r>
              <a:rPr lang="cs-CZ" b="1" u="sng" dirty="0" smtClean="0"/>
              <a:t> Kraj </a:t>
            </a:r>
            <a:r>
              <a:rPr lang="cs-CZ" dirty="0" smtClean="0"/>
              <a:t>je širší územní společenství </a:t>
            </a:r>
          </a:p>
          <a:p>
            <a:pPr>
              <a:buNone/>
            </a:pPr>
            <a:r>
              <a:rPr lang="cs-CZ" dirty="0" smtClean="0"/>
              <a:t>                                       občanů s právem na samosprávu,   </a:t>
            </a:r>
          </a:p>
          <a:p>
            <a:pPr>
              <a:buNone/>
            </a:pPr>
            <a:r>
              <a:rPr lang="cs-CZ" dirty="0" smtClean="0"/>
              <a:t>                                       kterou vykovává v souladu s  </a:t>
            </a:r>
          </a:p>
          <a:p>
            <a:pPr>
              <a:buNone/>
            </a:pPr>
            <a:r>
              <a:rPr lang="cs-CZ" dirty="0" smtClean="0"/>
              <a:t>                                       potřebami kraje a svých občanů.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Úkol: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Území ČR se dělí na 14 vyšších územních samostatných celků – krajů. </a:t>
            </a:r>
          </a:p>
          <a:p>
            <a:pPr>
              <a:buNone/>
            </a:pPr>
            <a:r>
              <a:rPr lang="cs-CZ" sz="4800" dirty="0" smtClean="0"/>
              <a:t>! </a:t>
            </a:r>
            <a:r>
              <a:rPr lang="cs-CZ" dirty="0" smtClean="0"/>
              <a:t>  </a:t>
            </a:r>
            <a:r>
              <a:rPr lang="cs-CZ" i="1" dirty="0" smtClean="0">
                <a:solidFill>
                  <a:srgbClr val="FF0000"/>
                </a:solidFill>
              </a:rPr>
              <a:t>Vyjmenujte tyto kraje.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a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 na otázky: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900" dirty="0" smtClean="0">
                <a:solidFill>
                  <a:srgbClr val="FFC000"/>
                </a:solidFill>
              </a:rPr>
              <a:t>? </a:t>
            </a:r>
            <a:r>
              <a:rPr lang="cs-CZ" sz="3900" dirty="0" smtClean="0"/>
              <a:t> </a:t>
            </a:r>
            <a:r>
              <a:rPr lang="cs-CZ" dirty="0" smtClean="0"/>
              <a:t>   Vyšší územní samosprávné celky byly </a:t>
            </a:r>
          </a:p>
          <a:p>
            <a:pPr>
              <a:buNone/>
            </a:pPr>
            <a:r>
              <a:rPr lang="cs-CZ" dirty="0" smtClean="0"/>
              <a:t>         stanoveny………………………………………………………….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900" dirty="0" smtClean="0">
                <a:solidFill>
                  <a:srgbClr val="FFC000"/>
                </a:solidFill>
              </a:rPr>
              <a:t>? </a:t>
            </a:r>
            <a:r>
              <a:rPr lang="cs-CZ" sz="3900" dirty="0" smtClean="0"/>
              <a:t> </a:t>
            </a:r>
            <a:r>
              <a:rPr lang="cs-CZ" dirty="0" smtClean="0"/>
              <a:t>     Kraje mají svůj </a:t>
            </a:r>
          </a:p>
          <a:p>
            <a:pPr>
              <a:buNone/>
            </a:pPr>
            <a:r>
              <a:rPr lang="cs-CZ" dirty="0" smtClean="0"/>
              <a:t>              …………………………………………….…………………….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500" dirty="0" smtClean="0">
                <a:solidFill>
                  <a:srgbClr val="FFC000"/>
                </a:solidFill>
              </a:rPr>
              <a:t> ?     </a:t>
            </a:r>
            <a:r>
              <a:rPr lang="cs-CZ" dirty="0" smtClean="0"/>
              <a:t>Kraj, v němž žije aspoň 5% občanů jiné než české </a:t>
            </a:r>
          </a:p>
          <a:p>
            <a:pPr>
              <a:buNone/>
            </a:pPr>
            <a:r>
              <a:rPr lang="cs-CZ" dirty="0" smtClean="0"/>
              <a:t>           národnosti, zřizuje ……………………………………...... ,</a:t>
            </a:r>
          </a:p>
          <a:p>
            <a:pPr>
              <a:buNone/>
            </a:pPr>
            <a:r>
              <a:rPr lang="cs-CZ" dirty="0" smtClean="0"/>
              <a:t>           příslušníci menšin v něm tvoří nejméně …………………  členů.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Státní správa a samospráva</a:t>
            </a:r>
            <a:br>
              <a:rPr lang="cs-CZ" dirty="0" smtClean="0"/>
            </a:br>
            <a:r>
              <a:rPr lang="cs-CZ" sz="4000" dirty="0" smtClean="0"/>
              <a:t>Orgány kraje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Kraj je spravován zastupitelstvem. Dalšími orgány jsou: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Zastupitelstvo kraje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71472" y="3214686"/>
            <a:ext cx="2286016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Orgány kraje</a:t>
            </a:r>
            <a:endParaRPr lang="cs-CZ" sz="2800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2928926" y="3571876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2786050" y="3714752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857488" y="3714752"/>
            <a:ext cx="157163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16200000" flipH="1">
            <a:off x="2750331" y="3750471"/>
            <a:ext cx="200026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a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 na otázky:</a:t>
            </a:r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   Kdo má dozor nad činností krajů, dodržování </a:t>
            </a:r>
          </a:p>
          <a:p>
            <a:pPr>
              <a:buNone/>
            </a:pPr>
            <a:r>
              <a:rPr lang="cs-CZ" dirty="0" smtClean="0"/>
              <a:t>               zákonů a jiných právních předpisů?</a:t>
            </a:r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   Jsou schůze rady kraje veřejné?</a:t>
            </a:r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   Kdo může být občanem kraje?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189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VY_20_INOVACE_SVF33960DUD</vt:lpstr>
      <vt:lpstr>Státní správa a samospráva</vt:lpstr>
      <vt:lpstr>Státní správa a samospráva</vt:lpstr>
      <vt:lpstr>Státní správa a samospráva Orgány kraje</vt:lpstr>
      <vt:lpstr>Státní správa a samospráva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VY_20_INOVACE_SVF33960DUD</dc:title>
  <dc:creator>Josef Dudek</dc:creator>
  <cp:lastModifiedBy>ucitel</cp:lastModifiedBy>
  <cp:revision>9</cp:revision>
  <dcterms:created xsi:type="dcterms:W3CDTF">2012-07-12T16:50:54Z</dcterms:created>
  <dcterms:modified xsi:type="dcterms:W3CDTF">2012-11-20T10:40:11Z</dcterms:modified>
</cp:coreProperties>
</file>