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24"/>
  </p:notesMasterIdLst>
  <p:sldIdLst>
    <p:sldId id="279" r:id="rId2"/>
    <p:sldId id="259" r:id="rId3"/>
    <p:sldId id="256" r:id="rId4"/>
    <p:sldId id="257" r:id="rId5"/>
    <p:sldId id="260" r:id="rId6"/>
    <p:sldId id="270" r:id="rId7"/>
    <p:sldId id="269" r:id="rId8"/>
    <p:sldId id="276" r:id="rId9"/>
    <p:sldId id="268" r:id="rId10"/>
    <p:sldId id="275" r:id="rId11"/>
    <p:sldId id="273" r:id="rId12"/>
    <p:sldId id="271" r:id="rId13"/>
    <p:sldId id="277" r:id="rId14"/>
    <p:sldId id="274" r:id="rId15"/>
    <p:sldId id="278" r:id="rId16"/>
    <p:sldId id="272" r:id="rId17"/>
    <p:sldId id="263" r:id="rId18"/>
    <p:sldId id="264" r:id="rId19"/>
    <p:sldId id="265" r:id="rId20"/>
    <p:sldId id="267" r:id="rId21"/>
    <p:sldId id="261" r:id="rId22"/>
    <p:sldId id="26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0" autoAdjust="0"/>
  </p:normalViewPr>
  <p:slideViewPr>
    <p:cSldViewPr>
      <p:cViewPr>
        <p:scale>
          <a:sx n="70" d="100"/>
          <a:sy n="70" d="100"/>
        </p:scale>
        <p:origin x="-51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6DE81-CD3F-4ED1-B60E-343A94914ED8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1DC1-346C-4501-88DC-2982525C61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5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76000"/>
            <a:ext cx="81000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 rot="16200000">
            <a:off x="4297659" y="-4297663"/>
            <a:ext cx="548684" cy="9144001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000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484784"/>
            <a:ext cx="8100000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18288"/>
            <a:ext cx="2026568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1F2494-2BB8-44C5-87F1-D248FFBE55DC}" type="datetimeFigureOut">
              <a:rPr lang="cs-CZ" smtClean="0"/>
              <a:pPr/>
              <a:t>7.2.2013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5" name="Zástupný symbol pro obsah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711" cy="637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spc="-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dnadpis 5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8172400" cy="908720"/>
          </a:xfrm>
        </p:spPr>
        <p:txBody>
          <a:bodyPr anchor="ctr">
            <a:normAutofit/>
          </a:bodyPr>
          <a:lstStyle/>
          <a:p>
            <a:pPr algn="ctr"/>
            <a:r>
              <a:rPr lang="cs-CZ" sz="2000" dirty="0" smtClean="0"/>
              <a:t>Střední škola služeb a podnikání, Ostrava-Poruba</a:t>
            </a:r>
          </a:p>
          <a:p>
            <a:pPr algn="ctr"/>
            <a:r>
              <a:rPr lang="cs-CZ" sz="2000" dirty="0" smtClean="0"/>
              <a:t>příspěvková organizace</a:t>
            </a:r>
            <a:endParaRPr lang="cs-CZ" sz="2000" dirty="0"/>
          </a:p>
        </p:txBody>
      </p:sp>
      <p:pic>
        <p:nvPicPr>
          <p:cNvPr id="41" name="Obrázek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2" y="1325371"/>
            <a:ext cx="7441766" cy="1599573"/>
          </a:xfrm>
          <a:prstGeom prst="rect">
            <a:avLst/>
          </a:prstGeom>
        </p:spPr>
      </p:pic>
      <p:sp>
        <p:nvSpPr>
          <p:cNvPr id="42" name="TextovéPole 41"/>
          <p:cNvSpPr txBox="1"/>
          <p:nvPr/>
        </p:nvSpPr>
        <p:spPr>
          <a:xfrm>
            <a:off x="611560" y="2947629"/>
            <a:ext cx="8532440" cy="389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materiál v rámci projektu OPVK 1.5 Peníze středním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školám</a:t>
            </a:r>
          </a:p>
          <a:p>
            <a:endParaRPr lang="cs-C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CZ.1.07/1.5.00/34.0883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Rozvoj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vzdělanosti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šablony:  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III/2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Datum vytvoření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10. 10.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2012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Autor: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Mgr. Pavel Navrátil</a:t>
            </a:r>
            <a:b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Určeno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 předmět:  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Informační a komunikační technologie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Tematická oblast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Práce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standardním aplikačním programovým vybavením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			    textový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editor </a:t>
            </a:r>
            <a:endParaRPr lang="cs-CZ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Obor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vzdělání: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Podnikání (64-41-L/51) 2.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ročník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výukového materiálu: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Odstavec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Popis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materiál s úkoly pro žáky s využitím dataprojektoru, notebooku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Čas: 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minut 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564386" y="85819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VY_32_INOVACE_ICTPS2A0160NAV</a:t>
            </a:r>
            <a:endParaRPr lang="cs-CZ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40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697844" y="2041374"/>
            <a:ext cx="1802148" cy="427662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>
              <a:buClr>
                <a:srgbClr val="002060"/>
              </a:buClr>
            </a:pPr>
            <a:r>
              <a:rPr lang="cs-CZ" b="1" dirty="0" smtClean="0">
                <a:solidFill>
                  <a:srgbClr val="002060"/>
                </a:solidFill>
              </a:rPr>
              <a:t>6 bodů PŘED</a:t>
            </a:r>
          </a:p>
          <a:p>
            <a:pPr>
              <a:buClr>
                <a:srgbClr val="002060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cs-CZ" b="1" dirty="0" smtClean="0">
                <a:solidFill>
                  <a:srgbClr val="002060"/>
                </a:solidFill>
              </a:rPr>
              <a:t>12 bodů ZA</a:t>
            </a:r>
          </a:p>
          <a:p>
            <a:pPr marL="0" indent="0">
              <a:buClr>
                <a:srgbClr val="002060"/>
              </a:buCl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cs-CZ" b="1" dirty="0" smtClean="0">
                <a:solidFill>
                  <a:srgbClr val="002060"/>
                </a:solidFill>
              </a:rPr>
              <a:t>odstavcem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Mezery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11560" y="234888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Mezery</a:t>
            </a:r>
            <a:endParaRPr lang="cs-CZ" sz="2400" dirty="0">
              <a:solidFill>
                <a:srgbClr val="002060"/>
              </a:solidFill>
            </a:endParaRPr>
          </a:p>
          <a:p>
            <a:pPr algn="ctr"/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4391"/>
            <a:ext cx="2057400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06" y="1484784"/>
            <a:ext cx="3697549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3794906" y="2348880"/>
            <a:ext cx="993118" cy="6587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563888" y="4358803"/>
            <a:ext cx="1224136" cy="2196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11560" y="58052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POZOR, mezera za odstavcem se sčítá s mezerou před následujícím odstavcem!</a:t>
            </a:r>
            <a:endParaRPr lang="cs-CZ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25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Odsazení odstavce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43" y="4878069"/>
            <a:ext cx="2343150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3" y="1647873"/>
            <a:ext cx="4095750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3" y="3735069"/>
            <a:ext cx="241935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76235" y="1647873"/>
            <a:ext cx="4070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85000"/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Pravítko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85000"/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Odsazení a předsazení prvního řádku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85000"/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Odsazení odstavce zleva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4572000" y="202484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23993" y="2985194"/>
            <a:ext cx="2611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85000"/>
              <a:buFont typeface="Arial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Okraj </a:t>
            </a:r>
            <a:r>
              <a:rPr lang="cs-CZ" dirty="0" smtClean="0">
                <a:solidFill>
                  <a:srgbClr val="002060"/>
                </a:solidFill>
              </a:rPr>
              <a:t>stránky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1043608" y="2024844"/>
            <a:ext cx="720080" cy="10441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3491880" y="1916832"/>
            <a:ext cx="1512168" cy="6082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3491880" y="2220934"/>
            <a:ext cx="1448544" cy="8480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4876235" y="3735069"/>
            <a:ext cx="4070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85000"/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Změnit odsazení může buď ručně (tažením myší), nebo tlačítkem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 flipH="1">
            <a:off x="5292080" y="4585582"/>
            <a:ext cx="2160240" cy="4275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690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56176" y="1484784"/>
            <a:ext cx="2771824" cy="522000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Pomocí barvy odstavce lze text oživit</a:t>
            </a:r>
          </a:p>
          <a:p>
            <a:pPr>
              <a:buClr>
                <a:srgbClr val="002060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Pozor na čitelnost textu a vkus při používání (více) barev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Barva odstavce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5275857" cy="218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5275857" cy="205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7500"/>
            <a:ext cx="6096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262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Změnou odsazení a barvy odstavce můžeme vytvořit zajímavé „efekty“.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Barva odstavce a odsazení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64252"/>
            <a:ext cx="5082634" cy="272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55" y="4149080"/>
            <a:ext cx="3638833" cy="233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240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67944" y="1484784"/>
            <a:ext cx="4176464" cy="522000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Pomocí Ohraničení odstavce lze simulovat textové pole nebo rámeček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Spodní orámování odstavce lze použít jako vodorovnou čáru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Kompletní nabídka Ohraničení a stínování je dostupná v samostatném menu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Pomocí Ohraničení a stínování se dá pracovat i s orámováním stránky </a:t>
            </a:r>
            <a:r>
              <a:rPr lang="cs-CZ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</a:p>
          <a:p>
            <a:pPr>
              <a:buClr>
                <a:srgbClr val="002060"/>
              </a:buClr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Orámování odstavce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1460"/>
            <a:ext cx="2808312" cy="5057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3059832" y="5157192"/>
            <a:ext cx="1152128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81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92080" y="1484784"/>
            <a:ext cx="3456384" cy="52200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Simulace textového pole a rámečku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Rámeček kolem oranžového obdélníku v nadpisu je orámování odstavce, úzký rámeček a žlutá barva je podbarvení a orámování písma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Spodní ohraničení odstavce </a:t>
            </a:r>
            <a:r>
              <a:rPr lang="cs-CZ" dirty="0">
                <a:solidFill>
                  <a:srgbClr val="002060"/>
                </a:solidFill>
              </a:rPr>
              <a:t>může sloužit jako </a:t>
            </a:r>
            <a:r>
              <a:rPr lang="cs-CZ" dirty="0" smtClean="0">
                <a:solidFill>
                  <a:srgbClr val="002060"/>
                </a:solidFill>
              </a:rPr>
              <a:t>vodorovná čára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Orámování odstavce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7" y="1467528"/>
            <a:ext cx="3962400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4499992" y="5805264"/>
            <a:ext cx="86409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68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7584" y="1484784"/>
            <a:ext cx="5256584" cy="522000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WORD umí seřadit i odstavce, můžeme použít u seznamu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   (řazení abecední, číselné, podle data)</a:t>
            </a:r>
          </a:p>
          <a:p>
            <a:pPr>
              <a:buClr>
                <a:srgbClr val="002060"/>
              </a:buClr>
            </a:pPr>
            <a:r>
              <a:rPr lang="cs-CZ" dirty="0">
                <a:solidFill>
                  <a:srgbClr val="002060"/>
                </a:solidFill>
              </a:rPr>
              <a:t>Odstavce k seřazení si označíme</a:t>
            </a:r>
          </a:p>
          <a:p>
            <a:pPr>
              <a:buClr>
                <a:srgbClr val="002060"/>
              </a:buClr>
            </a:pPr>
            <a:r>
              <a:rPr lang="cs-CZ" dirty="0">
                <a:solidFill>
                  <a:srgbClr val="002060"/>
                </a:solidFill>
              </a:rPr>
              <a:t>Použijeme tlačítko pro seřazení</a:t>
            </a:r>
          </a:p>
          <a:p>
            <a:pPr>
              <a:buClr>
                <a:srgbClr val="002060"/>
              </a:buClr>
            </a:pPr>
            <a:r>
              <a:rPr lang="cs-CZ" dirty="0">
                <a:solidFill>
                  <a:srgbClr val="002060"/>
                </a:solidFill>
              </a:rPr>
              <a:t>Upřesníme způsob </a:t>
            </a:r>
            <a:r>
              <a:rPr lang="cs-CZ" dirty="0" smtClean="0">
                <a:solidFill>
                  <a:srgbClr val="002060"/>
                </a:solidFill>
              </a:rPr>
              <a:t>řazení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V našem případě proběhlo seřazení podle PRVNÍHO písmene (čili podle  jména, nikoliv příjmení)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Clr>
                <a:srgbClr val="002060"/>
              </a:buClr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Seřazování odstavce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01" y="5258519"/>
            <a:ext cx="1238250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75" y="5258519"/>
            <a:ext cx="1323975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41" y="1484785"/>
            <a:ext cx="264989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41" y="4158848"/>
            <a:ext cx="2649894" cy="211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10" y="5258519"/>
            <a:ext cx="1314450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64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ZÁKLADní</a:t>
            </a:r>
            <a:r>
              <a:rPr lang="cs-CZ" b="1" dirty="0">
                <a:solidFill>
                  <a:srgbClr val="FF0000"/>
                </a:solidFill>
              </a:rPr>
              <a:t> verze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zarovnání vlevo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řádkování 1.15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bez odsazení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bez podbarvení</a:t>
            </a:r>
          </a:p>
          <a:p>
            <a:pPr>
              <a:buClr>
                <a:srgbClr val="002060"/>
              </a:buClr>
            </a:pPr>
            <a:r>
              <a:rPr lang="cs-CZ" dirty="0">
                <a:solidFill>
                  <a:srgbClr val="002060"/>
                </a:solidFill>
              </a:rPr>
              <a:t>b</a:t>
            </a:r>
            <a:r>
              <a:rPr lang="cs-CZ" dirty="0" smtClean="0">
                <a:solidFill>
                  <a:srgbClr val="002060"/>
                </a:solidFill>
              </a:rPr>
              <a:t>ez rámečku 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7390445" cy="291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909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NABÍDKY, upřesnění,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8000" y="1484784"/>
            <a:ext cx="3383960" cy="522000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Rozbalení nabídky </a:t>
            </a:r>
            <a:r>
              <a:rPr lang="cs-CZ" b="1" dirty="0" smtClean="0">
                <a:solidFill>
                  <a:srgbClr val="002060"/>
                </a:solidFill>
              </a:rPr>
              <a:t>Odstavec </a:t>
            </a:r>
            <a:r>
              <a:rPr lang="cs-CZ" dirty="0" smtClean="0">
                <a:solidFill>
                  <a:srgbClr val="002060"/>
                </a:solidFill>
              </a:rPr>
              <a:t>zpřístupní detailní nastavení odstavce</a:t>
            </a:r>
          </a:p>
          <a:p>
            <a:pPr>
              <a:buClr>
                <a:srgbClr val="002060"/>
              </a:buClr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10354" cy="492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098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FINÁLE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8000" y="1484784"/>
            <a:ext cx="8064480" cy="52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Některé možnosti odstavce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Zarovnání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Řádkování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Vodorovná čára jako orámování odsazeného odstavce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Zarovnání vlevo i vpravo najednou ale není možné, </a:t>
            </a:r>
            <a:r>
              <a:rPr lang="cs-CZ" sz="1800" dirty="0" smtClean="0">
                <a:solidFill>
                  <a:srgbClr val="002060"/>
                </a:solidFill>
              </a:rPr>
              <a:t>(museli bychom si pomoci tabulkou a každou buňku zarovnat samostatně)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3241675" cy="179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026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 txBox="1">
            <a:spLocks/>
          </p:cNvSpPr>
          <p:nvPr/>
        </p:nvSpPr>
        <p:spPr>
          <a:xfrm>
            <a:off x="1403648" y="260648"/>
            <a:ext cx="7406640" cy="172819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0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ODSTAVCE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403648" y="2564904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Předmět:</a:t>
            </a:r>
            <a:r>
              <a:rPr lang="cs-CZ" dirty="0" smtClean="0">
                <a:solidFill>
                  <a:srgbClr val="002060"/>
                </a:solidFill>
              </a:rPr>
              <a:t>		Informační a komunikační technologie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Ročník:	</a:t>
            </a:r>
            <a:r>
              <a:rPr lang="cs-CZ" dirty="0" smtClean="0">
                <a:solidFill>
                  <a:srgbClr val="002060"/>
                </a:solidFill>
              </a:rPr>
              <a:t>		2. ročník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Klíčová slova:</a:t>
            </a:r>
            <a:r>
              <a:rPr lang="cs-CZ" dirty="0" smtClean="0">
                <a:solidFill>
                  <a:srgbClr val="002060"/>
                </a:solidFill>
              </a:rPr>
              <a:t>		</a:t>
            </a:r>
            <a:r>
              <a:rPr lang="cs-CZ" dirty="0">
                <a:solidFill>
                  <a:srgbClr val="002060"/>
                </a:solidFill>
              </a:rPr>
              <a:t>Odstavce, formát odstavce, zarovnávání, 			</a:t>
            </a:r>
            <a:r>
              <a:rPr lang="cs-CZ" dirty="0" smtClean="0">
                <a:solidFill>
                  <a:srgbClr val="002060"/>
                </a:solidFill>
              </a:rPr>
              <a:t>odsazení, řádkování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Autor:		</a:t>
            </a:r>
            <a:r>
              <a:rPr lang="cs-CZ" dirty="0" smtClean="0">
                <a:solidFill>
                  <a:srgbClr val="002060"/>
                </a:solidFill>
              </a:rPr>
              <a:t>	Mgr. Pavel Navrátil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Škola – adresa:	</a:t>
            </a:r>
            <a:r>
              <a:rPr lang="cs-CZ" dirty="0" smtClean="0">
                <a:solidFill>
                  <a:srgbClr val="002060"/>
                </a:solidFill>
              </a:rPr>
              <a:t>	Střední škola služeb a podnikání, 				Ostrava-Poruba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			příspěvková organizace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			Příčná 1108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			708 00 Ostrava-Poruba				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05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SHRNUTÍ, opakování,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Odstavec je část textu zakončená ENTER</a:t>
            </a:r>
          </a:p>
          <a:p>
            <a:pPr>
              <a:buClr>
                <a:srgbClr val="002060"/>
              </a:buClr>
            </a:pPr>
            <a:r>
              <a:rPr lang="cs-CZ" dirty="0">
                <a:solidFill>
                  <a:srgbClr val="002060"/>
                </a:solidFill>
              </a:rPr>
              <a:t>Centrování nadpisů</a:t>
            </a:r>
          </a:p>
          <a:p>
            <a:pPr>
              <a:buClr>
                <a:srgbClr val="002060"/>
              </a:buClr>
            </a:pPr>
            <a:r>
              <a:rPr lang="cs-CZ" dirty="0">
                <a:solidFill>
                  <a:srgbClr val="002060"/>
                </a:solidFill>
              </a:rPr>
              <a:t>Změna řádkování – norma </a:t>
            </a:r>
            <a:r>
              <a:rPr lang="cs-CZ" sz="1800" dirty="0">
                <a:solidFill>
                  <a:srgbClr val="002060"/>
                </a:solidFill>
              </a:rPr>
              <a:t>x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úprava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Mezery před a za odstavcem (NIKOLIV ENTER!!!)</a:t>
            </a:r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cs-CZ" dirty="0">
                <a:solidFill>
                  <a:srgbClr val="002060"/>
                </a:solidFill>
              </a:rPr>
              <a:t>Podbarvení (stínování) odstavce</a:t>
            </a:r>
          </a:p>
          <a:p>
            <a:pPr>
              <a:buClr>
                <a:srgbClr val="002060"/>
              </a:buClr>
            </a:pPr>
            <a:r>
              <a:rPr lang="cs-CZ" dirty="0">
                <a:solidFill>
                  <a:srgbClr val="002060"/>
                </a:solidFill>
              </a:rPr>
              <a:t>Ohraničení a rámečky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Odsazení </a:t>
            </a:r>
            <a:r>
              <a:rPr lang="cs-CZ" dirty="0">
                <a:solidFill>
                  <a:srgbClr val="002060"/>
                </a:solidFill>
              </a:rPr>
              <a:t>odstavců a jejich umístění na </a:t>
            </a:r>
            <a:r>
              <a:rPr lang="cs-CZ" dirty="0" smtClean="0">
                <a:solidFill>
                  <a:srgbClr val="002060"/>
                </a:solidFill>
              </a:rPr>
              <a:t>stránce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Seřazení </a:t>
            </a:r>
            <a:r>
              <a:rPr lang="cs-CZ" dirty="0">
                <a:solidFill>
                  <a:srgbClr val="002060"/>
                </a:solidFill>
              </a:rPr>
              <a:t>odstavců podle abecedy, popř. čísla, nebo data</a:t>
            </a:r>
          </a:p>
          <a:p>
            <a:pPr>
              <a:buClr>
                <a:srgbClr val="002060"/>
              </a:buClr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39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331641" y="836712"/>
            <a:ext cx="7128792" cy="5832648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  <a:latin typeface="+mn-lt"/>
              </a:rPr>
              <a:t>1) Na Wikipedii najdi stránku o žirafě. Vyber si dostatečně dlouhý odstavec a rozkopíruj jej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4x. 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2000" dirty="0" smtClean="0">
                <a:solidFill>
                  <a:schemeClr val="tx1"/>
                </a:solidFill>
                <a:latin typeface="+mn-lt"/>
              </a:rPr>
            </a:b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Za každý odstavec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vlož prázdný řádek obarvený světle žlutou barvou.</a:t>
            </a:r>
            <a:br>
              <a:rPr lang="cs-CZ" sz="2000" dirty="0">
                <a:solidFill>
                  <a:schemeClr val="tx1"/>
                </a:solidFill>
                <a:latin typeface="+mn-lt"/>
              </a:rPr>
            </a:b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2) První odstavec zarovnej na střed a nastav řádkování1,5. </a:t>
            </a:r>
            <a:br>
              <a:rPr lang="cs-CZ" sz="2000" dirty="0" smtClean="0">
                <a:solidFill>
                  <a:schemeClr val="tx1"/>
                </a:solidFill>
                <a:latin typeface="+mn-lt"/>
              </a:rPr>
            </a:b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3) Druhý odstavec zarovnej doprava a nastav řádkování 1,15 násobek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2000" dirty="0" smtClean="0">
                <a:solidFill>
                  <a:schemeClr val="tx1"/>
                </a:solidFill>
                <a:latin typeface="+mn-lt"/>
              </a:rPr>
            </a:b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4) Třetí odstavec bude mít světlemodrý podklad a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tmavěmodré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orámování čárkovanou čarou tloušťky 2,25 bodů. Před odstavcem bude mezera 6 bodů, za odstavcem 10 bodů. </a:t>
            </a:r>
            <a:br>
              <a:rPr lang="cs-CZ" sz="2000" dirty="0" smtClean="0">
                <a:solidFill>
                  <a:schemeClr val="tx1"/>
                </a:solidFill>
                <a:latin typeface="+mn-lt"/>
              </a:rPr>
            </a:b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5) Čtvrtý odstavec bude mít odsazení zleva i zprava 2 cm a první řádek bude odsazen ještě 1,5 cm.</a:t>
            </a:r>
            <a:br>
              <a:rPr lang="cs-CZ" sz="2000" dirty="0" smtClean="0">
                <a:solidFill>
                  <a:schemeClr val="tx1"/>
                </a:solidFill>
                <a:latin typeface="+mn-lt"/>
              </a:rPr>
            </a:b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6) Výsledek práce ulož pod názvem odstavce a zašli emailem</a:t>
            </a:r>
            <a:br>
              <a:rPr lang="cs-CZ" sz="2000" dirty="0" smtClean="0">
                <a:solidFill>
                  <a:schemeClr val="tx1"/>
                </a:solidFill>
                <a:latin typeface="+mn-lt"/>
              </a:rPr>
            </a:b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  vyučujícímu.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27584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ÚKOL(y)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7" name="Picture 8" descr="C:\Users\Pavel\AppData\Local\Microsoft\Windows\Temporary Internet Files\Content.IE5\8HMO9EV2\MC90044216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9200"/>
            <a:ext cx="1194229" cy="119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avel\AppData\Local\Microsoft\Windows\Temporary Internet Files\Content.IE5\KPBO5JPA\MC900286318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6996">
            <a:off x="199617" y="1963770"/>
            <a:ext cx="1092947" cy="77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34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CITACE a zdroje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cs-CZ" i="1" dirty="0"/>
              <a:t>MS Office 2010</a:t>
            </a:r>
            <a:r>
              <a:rPr lang="cs-CZ" dirty="0"/>
              <a:t>. 2010.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cs-CZ" dirty="0"/>
              <a:t>Karlštejn - Wikipedie. In: 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</a:t>
            </a:r>
            <a:r>
              <a:rPr lang="cs-CZ" dirty="0" smtClean="0"/>
              <a:t>2012-10-09]. </a:t>
            </a:r>
            <a:r>
              <a:rPr lang="cs-CZ" dirty="0"/>
              <a:t>Dostupné z: http://cs.wikipedia.org/wiki/Karlštejn 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cs-CZ" dirty="0" err="1"/>
              <a:t>Serpico</a:t>
            </a:r>
            <a:r>
              <a:rPr lang="cs-CZ" dirty="0"/>
              <a:t> (1973). </a:t>
            </a:r>
            <a:r>
              <a:rPr lang="cs-CZ" i="1" dirty="0"/>
              <a:t>Www.fdb.cz</a:t>
            </a:r>
            <a:r>
              <a:rPr lang="cs-CZ" dirty="0"/>
              <a:t> [online]. 2012 [cit. </a:t>
            </a:r>
            <a:r>
              <a:rPr lang="cs-CZ" dirty="0" smtClean="0"/>
              <a:t>2012-10-09]. </a:t>
            </a:r>
            <a:r>
              <a:rPr lang="cs-CZ" dirty="0"/>
              <a:t>Dostupné z: http://www.fdb.cz/film/serpico/18661 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cs-CZ" dirty="0"/>
              <a:t>Řeka (typografie) - </a:t>
            </a:r>
            <a:r>
              <a:rPr lang="cs-CZ" dirty="0" err="1"/>
              <a:t>Wikipedia</a:t>
            </a:r>
            <a:r>
              <a:rPr lang="cs-CZ" dirty="0"/>
              <a:t>. In: 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</a:t>
            </a:r>
            <a:r>
              <a:rPr lang="cs-CZ" dirty="0" smtClean="0"/>
              <a:t>2012-10-09]. </a:t>
            </a:r>
            <a:r>
              <a:rPr lang="cs-CZ" dirty="0"/>
              <a:t>Dostupné z: http://cs.wikipedia.org/wiki/Řeka_(typografie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85184"/>
            <a:ext cx="1757363" cy="159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298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ODSTAVCE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838528" cy="931912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Motto: I obyčejný odstavec může být zajímavý…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46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cs-CZ" dirty="0">
                <a:solidFill>
                  <a:srgbClr val="002060"/>
                </a:solidFill>
              </a:rPr>
              <a:t>Část textu zakončená klávesou </a:t>
            </a:r>
            <a:r>
              <a:rPr lang="cs-CZ" b="1" dirty="0">
                <a:solidFill>
                  <a:srgbClr val="002060"/>
                </a:solidFill>
              </a:rPr>
              <a:t>ENTER</a:t>
            </a:r>
            <a:r>
              <a:rPr lang="cs-CZ" dirty="0">
                <a:solidFill>
                  <a:srgbClr val="002060"/>
                </a:solidFill>
              </a:rPr>
              <a:t> se nazývá </a:t>
            </a:r>
            <a:r>
              <a:rPr lang="cs-CZ" b="1" dirty="0">
                <a:solidFill>
                  <a:srgbClr val="002060"/>
                </a:solidFill>
              </a:rPr>
              <a:t>odstavec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Někdo stiskne </a:t>
            </a:r>
            <a:r>
              <a:rPr lang="cs-CZ" b="1" dirty="0" smtClean="0">
                <a:solidFill>
                  <a:srgbClr val="002060"/>
                </a:solidFill>
              </a:rPr>
              <a:t>ENTER</a:t>
            </a:r>
            <a:r>
              <a:rPr lang="cs-CZ" dirty="0" smtClean="0">
                <a:solidFill>
                  <a:srgbClr val="002060"/>
                </a:solidFill>
              </a:rPr>
              <a:t> na konci každé řádky – </a:t>
            </a:r>
            <a:r>
              <a:rPr lang="cs-CZ" b="1" dirty="0" smtClean="0">
                <a:solidFill>
                  <a:srgbClr val="002060"/>
                </a:solidFill>
              </a:rPr>
              <a:t>chyba!!!</a:t>
            </a:r>
            <a:endParaRPr lang="cs-CZ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Nadpis je také odstavec textu</a:t>
            </a:r>
          </a:p>
          <a:p>
            <a:pPr>
              <a:buClr>
                <a:srgbClr val="002060"/>
              </a:buClr>
            </a:pPr>
            <a:r>
              <a:rPr lang="cs-CZ" dirty="0" smtClean="0">
                <a:solidFill>
                  <a:srgbClr val="002060"/>
                </a:solidFill>
              </a:rPr>
              <a:t>Při zobrazení neviditelných znaků ve </a:t>
            </a:r>
            <a:r>
              <a:rPr lang="cs-CZ" dirty="0" err="1" smtClean="0">
                <a:solidFill>
                  <a:srgbClr val="002060"/>
                </a:solidFill>
              </a:rPr>
              <a:t>WORDu</a:t>
            </a:r>
            <a:r>
              <a:rPr lang="cs-CZ" dirty="0" smtClean="0">
                <a:solidFill>
                  <a:srgbClr val="002060"/>
                </a:solidFill>
              </a:rPr>
              <a:t> je konec odstavce znázorněn touto značkou: 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1656184" cy="98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504056" cy="52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49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Panel nástrojů odstavec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9" name="obrázek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89737"/>
            <a:ext cx="4104456" cy="186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" y="1412776"/>
            <a:ext cx="8428037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ený obdélníkový popisek 7"/>
          <p:cNvSpPr/>
          <p:nvPr/>
        </p:nvSpPr>
        <p:spPr>
          <a:xfrm>
            <a:off x="3923928" y="1628800"/>
            <a:ext cx="2304256" cy="1008112"/>
          </a:xfrm>
          <a:prstGeom prst="wedgeRoundRectCallout">
            <a:avLst>
              <a:gd name="adj1" fmla="val -49856"/>
              <a:gd name="adj2" fmla="val 1572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572866" y="270617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Odsazení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06437" y="2585825"/>
            <a:ext cx="2528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Seznamy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Odrážky, Číslování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Víceúrovňový seznam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80216" y="5882787"/>
            <a:ext cx="374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>
                <a:solidFill>
                  <a:srgbClr val="002060"/>
                </a:solidFill>
              </a:rPr>
              <a:t>Zarovnávání</a:t>
            </a:r>
          </a:p>
          <a:p>
            <a:pPr algn="r"/>
            <a:r>
              <a:rPr lang="cs-CZ" dirty="0">
                <a:solidFill>
                  <a:srgbClr val="002060"/>
                </a:solidFill>
              </a:rPr>
              <a:t>Vlevo, Na střed, Vpravo, Do bloku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068098" y="5882787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Řádkování</a:t>
            </a:r>
          </a:p>
          <a:p>
            <a:r>
              <a:rPr lang="cs-CZ" dirty="0">
                <a:solidFill>
                  <a:srgbClr val="002060"/>
                </a:solidFill>
              </a:rPr>
              <a:t>a mezery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524035" y="615978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Výplň a obrys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4481756" y="4941168"/>
            <a:ext cx="0" cy="993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5293778" y="5105039"/>
            <a:ext cx="934406" cy="10547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2843808" y="4927456"/>
            <a:ext cx="428069" cy="9553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4572000" y="2890842"/>
            <a:ext cx="2000867" cy="10907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7419963" y="316063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Seřazení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151147" y="3699856"/>
            <a:ext cx="19928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Zobrazení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„netisknutelných“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znaků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41" name="Přímá spojnice se šipkou 40"/>
          <p:cNvCxnSpPr/>
          <p:nvPr/>
        </p:nvCxnSpPr>
        <p:spPr>
          <a:xfrm flipH="1">
            <a:off x="5436096" y="3345297"/>
            <a:ext cx="1983868" cy="636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H="1">
            <a:off x="5940152" y="4255935"/>
            <a:ext cx="116636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7419963" y="5421122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Rozbalení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nabídky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Odstavce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54" name="Přímá spojnice se šipkou 53"/>
          <p:cNvCxnSpPr/>
          <p:nvPr/>
        </p:nvCxnSpPr>
        <p:spPr>
          <a:xfrm flipH="1" flipV="1">
            <a:off x="6067153" y="5385990"/>
            <a:ext cx="1241151" cy="347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2411760" y="3509155"/>
            <a:ext cx="734103" cy="4724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21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03648" y="1484784"/>
            <a:ext cx="4032448" cy="5220000"/>
          </a:xfrm>
        </p:spPr>
        <p:txBody>
          <a:bodyPr>
            <a:normAutofit/>
          </a:bodyPr>
          <a:lstStyle/>
          <a:p>
            <a:pPr>
              <a:lnSpc>
                <a:spcPct val="143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cs-CZ" sz="2000" dirty="0" smtClean="0">
                <a:solidFill>
                  <a:srgbClr val="002060"/>
                </a:solidFill>
              </a:rPr>
              <a:t>Zarovnávání „doleva“ je nejčastější a standardně předvolený způsob (CTRL+L)</a:t>
            </a:r>
          </a:p>
          <a:p>
            <a:pPr>
              <a:lnSpc>
                <a:spcPct val="133000"/>
              </a:lnSpc>
              <a:spcBef>
                <a:spcPts val="0"/>
              </a:spcBef>
              <a:buClr>
                <a:srgbClr val="002060"/>
              </a:buClr>
            </a:pPr>
            <a:r>
              <a:rPr lang="cs-CZ" sz="2000" dirty="0" smtClean="0">
                <a:solidFill>
                  <a:srgbClr val="002060"/>
                </a:solidFill>
              </a:rPr>
              <a:t>Zarovnání „na střed“ je vhodné pro nadpisy a texty uprostřed stránky (CTRL+E)</a:t>
            </a:r>
          </a:p>
          <a:p>
            <a:pPr>
              <a:lnSpc>
                <a:spcPct val="133000"/>
              </a:lnSpc>
              <a:spcBef>
                <a:spcPts val="0"/>
              </a:spcBef>
              <a:buClr>
                <a:srgbClr val="002060"/>
              </a:buClr>
            </a:pPr>
            <a:r>
              <a:rPr lang="cs-CZ" sz="2000" dirty="0" smtClean="0">
                <a:solidFill>
                  <a:srgbClr val="002060"/>
                </a:solidFill>
              </a:rPr>
              <a:t>Zarovnání „doprava“ je  málo běžné (CTRL + R)</a:t>
            </a:r>
          </a:p>
          <a:p>
            <a:pPr>
              <a:lnSpc>
                <a:spcPct val="133000"/>
              </a:lnSpc>
              <a:spcBef>
                <a:spcPts val="0"/>
              </a:spcBef>
              <a:buClr>
                <a:srgbClr val="002060"/>
              </a:buClr>
            </a:pPr>
            <a:r>
              <a:rPr lang="cs-CZ" sz="2000" dirty="0" smtClean="0">
                <a:solidFill>
                  <a:srgbClr val="002060"/>
                </a:solidFill>
              </a:rPr>
              <a:t>Zarovnání „do bloku“ je elegantní, ale může dělat problémy v podobě řek     (CTRL + J) 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Zarovnávání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6" name="Obrázek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096" y="1412776"/>
            <a:ext cx="3384376" cy="117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096" y="2682602"/>
            <a:ext cx="3384376" cy="123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6096" y="4020288"/>
            <a:ext cx="3384376" cy="118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36096" y="5311343"/>
            <a:ext cx="3384376" cy="119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609600" cy="69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89123"/>
            <a:ext cx="609600" cy="59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3494"/>
            <a:ext cx="609600" cy="59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70166"/>
            <a:ext cx="60960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734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60478" y="2555379"/>
            <a:ext cx="4989022" cy="235994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002060"/>
                </a:solidFill>
              </a:rPr>
              <a:t>V typografii se jako </a:t>
            </a:r>
            <a:r>
              <a:rPr lang="cs-CZ" sz="1800" b="1" dirty="0">
                <a:solidFill>
                  <a:srgbClr val="002060"/>
                </a:solidFill>
              </a:rPr>
              <a:t>řeka</a:t>
            </a:r>
            <a:r>
              <a:rPr lang="cs-CZ" sz="1800" dirty="0">
                <a:solidFill>
                  <a:srgbClr val="002060"/>
                </a:solidFill>
              </a:rPr>
              <a:t> označuje pás volného místa, který vizuálně v textu vznikne, když se na několika následujících řádcích dostanou k sobě mezislovní mezery (případně jiná nepotištěná místa</a:t>
            </a:r>
            <a:r>
              <a:rPr lang="cs-CZ" sz="1800" dirty="0" smtClean="0">
                <a:solidFill>
                  <a:srgbClr val="002060"/>
                </a:solidFill>
              </a:rPr>
              <a:t>).</a:t>
            </a:r>
          </a:p>
          <a:p>
            <a:pPr>
              <a:buClr>
                <a:srgbClr val="002060"/>
              </a:buClr>
            </a:pPr>
            <a:r>
              <a:rPr lang="cs-CZ" sz="1800" b="1" dirty="0">
                <a:solidFill>
                  <a:srgbClr val="002060"/>
                </a:solidFill>
              </a:rPr>
              <a:t>Řeky</a:t>
            </a:r>
            <a:r>
              <a:rPr lang="cs-CZ" sz="1800" dirty="0">
                <a:solidFill>
                  <a:srgbClr val="002060"/>
                </a:solidFill>
              </a:rPr>
              <a:t> jsou považovány za nežádoucí, takže se při sazbě pokud možno odstraňují.</a:t>
            </a:r>
          </a:p>
          <a:p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Zarovnání - řeky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40" y="4988289"/>
            <a:ext cx="5040560" cy="134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880320" cy="38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11560" y="1340768"/>
            <a:ext cx="8137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Při zarovnání do bloku (zejména u úzké stránky) mohou vzniknout velké mezery v textu, popřípadě i tzv. řeky.</a:t>
            </a:r>
            <a:endParaRPr lang="cs-CZ" sz="2400" dirty="0">
              <a:solidFill>
                <a:srgbClr val="002060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283968" y="4411576"/>
            <a:ext cx="1800200" cy="6736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3131840" y="4221088"/>
            <a:ext cx="792088" cy="190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964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Zarovnání </a:t>
            </a:r>
            <a:r>
              <a:rPr lang="cs-CZ" sz="2400" b="1" dirty="0" smtClean="0">
                <a:solidFill>
                  <a:srgbClr val="C00000"/>
                </a:solidFill>
              </a:rPr>
              <a:t>– blok a 1. písmeno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58773" y="1484784"/>
            <a:ext cx="8137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V některých textových editorech se můžeme setkat s tím, že i poslední řádek byl roztažen do bloku (po celé délce řádku).</a:t>
            </a: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94" y="4766027"/>
            <a:ext cx="4607793" cy="186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3" y="2345195"/>
            <a:ext cx="4607793" cy="158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58773" y="4058141"/>
            <a:ext cx="8137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Jednou z možností také bylo velké 1. písmeno, toto se ale používá spíše pro ozdobné 1. písmeno v knihách. V běžné komunikaci není obvyklé. 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94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697844" y="2041374"/>
            <a:ext cx="826728" cy="427662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>
              <a:buClr>
                <a:srgbClr val="002060"/>
              </a:buClr>
            </a:pPr>
            <a:r>
              <a:rPr lang="cs-CZ" b="1" dirty="0" smtClean="0">
                <a:solidFill>
                  <a:srgbClr val="002060"/>
                </a:solidFill>
              </a:rPr>
              <a:t>1</a:t>
            </a:r>
          </a:p>
          <a:p>
            <a:pPr>
              <a:buClr>
                <a:srgbClr val="002060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cs-CZ" b="1" dirty="0" smtClean="0">
                <a:solidFill>
                  <a:srgbClr val="002060"/>
                </a:solidFill>
              </a:rPr>
              <a:t>1,5</a:t>
            </a:r>
          </a:p>
          <a:p>
            <a:pPr>
              <a:buClr>
                <a:srgbClr val="002060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endParaRPr lang="cs-CZ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cs-CZ" b="1" dirty="0" smtClean="0">
                <a:solidFill>
                  <a:srgbClr val="002060"/>
                </a:solidFill>
              </a:rPr>
              <a:t>2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Řádkování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72" y="2348880"/>
            <a:ext cx="52197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72" y="3479093"/>
            <a:ext cx="5229225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72" y="4797152"/>
            <a:ext cx="5219700" cy="152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11560" y="234888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2060"/>
                </a:solidFill>
              </a:rPr>
              <a:t>Řádkování</a:t>
            </a:r>
          </a:p>
          <a:p>
            <a:pPr algn="ctr"/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4391"/>
            <a:ext cx="2057400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585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a_sablona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aaa_sablona</Template>
  <TotalTime>0</TotalTime>
  <Words>814</Words>
  <Application>Microsoft Office PowerPoint</Application>
  <PresentationFormat>Předvádění na obrazovce (4:3)</PresentationFormat>
  <Paragraphs>162</Paragraphs>
  <Slides>22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aaa_sablona</vt:lpstr>
      <vt:lpstr>Prezentace aplikace PowerPoint</vt:lpstr>
      <vt:lpstr>Prezentace aplikace PowerPoint</vt:lpstr>
      <vt:lpstr>ODSTAVCE</vt:lpstr>
      <vt:lpstr>PŘÍKLADY z praxe</vt:lpstr>
      <vt:lpstr>JAK na to?</vt:lpstr>
      <vt:lpstr>JAK na to?</vt:lpstr>
      <vt:lpstr>JAK na to?</vt:lpstr>
      <vt:lpstr>JAK na to?</vt:lpstr>
      <vt:lpstr>JAK na to?</vt:lpstr>
      <vt:lpstr>JAK na to?</vt:lpstr>
      <vt:lpstr>JAK na to?</vt:lpstr>
      <vt:lpstr>JAK na to?</vt:lpstr>
      <vt:lpstr>JAK na to?</vt:lpstr>
      <vt:lpstr>JAK na to?</vt:lpstr>
      <vt:lpstr>JAK na to?</vt:lpstr>
      <vt:lpstr>JAK na to?</vt:lpstr>
      <vt:lpstr>ZÁKLADní verze</vt:lpstr>
      <vt:lpstr>NABÍDKY, upřesnění, volby</vt:lpstr>
      <vt:lpstr>FINÁLE</vt:lpstr>
      <vt:lpstr>SHRNUTÍ, opakování, dotazy</vt:lpstr>
      <vt:lpstr>1) Na Wikipedii najdi stránku o žirafě. Vyber si dostatečně dlouhý odstavec a rozkopíruj jej 4x.  Za každý odstavec vlož prázdný řádek obarvený světle žlutou barvou. 2) První odstavec zarovnej na střed a nastav řádkování1,5.  3) Druhý odstavec zarovnej doprava a nastav řádkování 1,15 násobek.  4) Třetí odstavec bude mít světlemodrý podklad a tmavěmodré orámování čárkovanou čarou tloušťky 2,25 bodů. Před odstavcem bude mezera 6 bodů, za odstavcem 10 bodů.  5) Čtvrtý odstavec bude mít odsazení zleva i zprava 2 cm a první řádek bude odsazen ještě 1,5 cm. 6) Výsledek práce ulož pod názvem odstavce a zašli emailem    vyučujícímu.</vt:lpstr>
      <vt:lpstr>CITACE a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2013-02-05T15:43:42Z</dcterms:created>
  <dcterms:modified xsi:type="dcterms:W3CDTF">2013-02-07T20:58:19Z</dcterms:modified>
</cp:coreProperties>
</file>