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4" r:id="rId1"/>
  </p:sldMasterIdLst>
  <p:notesMasterIdLst>
    <p:notesMasterId r:id="rId19"/>
  </p:notesMasterIdLst>
  <p:sldIdLst>
    <p:sldId id="258" r:id="rId2"/>
    <p:sldId id="256" r:id="rId3"/>
    <p:sldId id="257" r:id="rId4"/>
    <p:sldId id="260" r:id="rId5"/>
    <p:sldId id="268" r:id="rId6"/>
    <p:sldId id="269" r:id="rId7"/>
    <p:sldId id="263" r:id="rId8"/>
    <p:sldId id="264" r:id="rId9"/>
    <p:sldId id="265" r:id="rId10"/>
    <p:sldId id="272" r:id="rId11"/>
    <p:sldId id="271" r:id="rId12"/>
    <p:sldId id="270" r:id="rId13"/>
    <p:sldId id="266" r:id="rId14"/>
    <p:sldId id="273" r:id="rId15"/>
    <p:sldId id="267" r:id="rId16"/>
    <p:sldId id="261" r:id="rId17"/>
    <p:sldId id="2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12. 10.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Odrážky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VY_32_INOVACE_ICTPS2A0360NAV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cs-CZ" dirty="0">
                <a:solidFill>
                  <a:srgbClr val="002060"/>
                </a:solidFill>
              </a:rPr>
              <a:t>ZOO</a:t>
            </a:r>
          </a:p>
          <a:p>
            <a:pPr lvl="1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Šelmy</a:t>
            </a:r>
          </a:p>
          <a:p>
            <a:pPr lvl="2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Lev</a:t>
            </a:r>
          </a:p>
          <a:p>
            <a:pPr lvl="2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Tygr</a:t>
            </a:r>
          </a:p>
          <a:p>
            <a:pPr lvl="2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Medvěd</a:t>
            </a:r>
          </a:p>
          <a:p>
            <a:pPr lvl="3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Lední</a:t>
            </a:r>
          </a:p>
          <a:p>
            <a:pPr lvl="3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Hnědý</a:t>
            </a:r>
          </a:p>
          <a:p>
            <a:pPr lvl="4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Grizzly</a:t>
            </a:r>
          </a:p>
          <a:p>
            <a:pPr lvl="1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Ptáci</a:t>
            </a:r>
          </a:p>
          <a:p>
            <a:pPr lvl="2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Orel</a:t>
            </a:r>
          </a:p>
          <a:p>
            <a:pPr lvl="2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Sup</a:t>
            </a:r>
          </a:p>
          <a:p>
            <a:pPr lvl="1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Hadi</a:t>
            </a:r>
          </a:p>
          <a:p>
            <a:pPr lvl="2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Anakonda</a:t>
            </a:r>
          </a:p>
          <a:p>
            <a:pPr lvl="2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 err="1">
                <a:solidFill>
                  <a:srgbClr val="002060"/>
                </a:solidFill>
              </a:rPr>
              <a:t>Hroznouš</a:t>
            </a:r>
            <a:endParaRPr lang="cs-CZ" dirty="0">
              <a:solidFill>
                <a:srgbClr val="002060"/>
              </a:solidFill>
            </a:endParaRPr>
          </a:p>
          <a:p>
            <a:pPr lvl="2">
              <a:lnSpc>
                <a:spcPct val="85000"/>
              </a:lnSpc>
              <a:spcBef>
                <a:spcPts val="200"/>
              </a:spcBef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Zmije</a:t>
            </a:r>
          </a:p>
          <a:p>
            <a:pPr>
              <a:buClr>
                <a:srgbClr val="002060"/>
              </a:buClr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337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52120" y="1484784"/>
            <a:ext cx="3096344" cy="3240360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cs-CZ" sz="3600" dirty="0" smtClean="0">
                <a:solidFill>
                  <a:srgbClr val="002060"/>
                </a:solidFill>
              </a:rPr>
              <a:t>Učivo ICT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z="3200" dirty="0" smtClean="0"/>
              <a:t>K</a:t>
            </a:r>
            <a:r>
              <a:rPr lang="cs-CZ" sz="3200" dirty="0" smtClean="0">
                <a:solidFill>
                  <a:srgbClr val="002060"/>
                </a:solidFill>
              </a:rPr>
              <a:t>apitoly</a:t>
            </a:r>
          </a:p>
          <a:p>
            <a:pPr lvl="1">
              <a:buClr>
                <a:srgbClr val="002060"/>
              </a:buClr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002060"/>
                </a:solidFill>
              </a:rPr>
              <a:t>Podkapitoly</a:t>
            </a:r>
            <a:r>
              <a:rPr lang="cs-CZ" sz="3200" dirty="0" smtClean="0">
                <a:solidFill>
                  <a:srgbClr val="002060"/>
                </a:solidFill>
              </a:rPr>
              <a:t> </a:t>
            </a:r>
          </a:p>
          <a:p>
            <a:pPr lvl="2">
              <a:buClr>
                <a:srgbClr val="002060"/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002060"/>
                </a:solidFill>
              </a:rPr>
              <a:t>Příklady</a:t>
            </a:r>
          </a:p>
          <a:p>
            <a:pPr lvl="3">
              <a:buClr>
                <a:srgbClr val="002060"/>
              </a:buClr>
            </a:pPr>
            <a:r>
              <a:rPr lang="cs-CZ" sz="2000" dirty="0" smtClean="0"/>
              <a:t>Poznámky</a:t>
            </a:r>
            <a:endParaRPr lang="cs-CZ" sz="20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cs-CZ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1068"/>
            <a:ext cx="4714875" cy="621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</p:spTree>
    <p:extLst>
      <p:ext uri="{BB962C8B-B14F-4D97-AF65-F5344CB8AC3E}">
        <p14:creationId xmlns:p14="http://schemas.microsoft.com/office/powerpoint/2010/main" val="30031779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Firma - organizační schéma poboček</a:t>
            </a:r>
          </a:p>
          <a:p>
            <a:pPr lvl="1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Praha</a:t>
            </a: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Smíchov</a:t>
            </a: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Podolí </a:t>
            </a:r>
          </a:p>
          <a:p>
            <a:pPr lvl="1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Ostrava</a:t>
            </a: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Poruba</a:t>
            </a: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Zábřeh </a:t>
            </a:r>
          </a:p>
          <a:p>
            <a:pPr lvl="1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Opava</a:t>
            </a: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Centrum</a:t>
            </a: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Kateřinky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8368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V praxi vyzkoušíme v kapitole „</a:t>
            </a:r>
            <a:r>
              <a:rPr lang="cs-CZ" b="1" dirty="0" smtClean="0">
                <a:solidFill>
                  <a:srgbClr val="002060"/>
                </a:solidFill>
              </a:rPr>
              <a:t>Číslování</a:t>
            </a:r>
            <a:r>
              <a:rPr lang="cs-CZ" dirty="0" smtClean="0">
                <a:solidFill>
                  <a:srgbClr val="002060"/>
                </a:solidFill>
              </a:rPr>
              <a:t>“</a:t>
            </a:r>
          </a:p>
          <a:p>
            <a:pPr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Škola </a:t>
            </a:r>
            <a:r>
              <a:rPr lang="cs-CZ" dirty="0">
                <a:solidFill>
                  <a:srgbClr val="002060"/>
                </a:solidFill>
              </a:rPr>
              <a:t>- organizační schéma</a:t>
            </a:r>
          </a:p>
          <a:p>
            <a:pPr lvl="1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1. ročník</a:t>
            </a: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Masér </a:t>
            </a: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Kosmetička </a:t>
            </a: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Fotograf </a:t>
            </a:r>
          </a:p>
          <a:p>
            <a:pPr lvl="1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2. ročník</a:t>
            </a:r>
          </a:p>
          <a:p>
            <a:pPr lvl="2"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Ekonomika a podnikání</a:t>
            </a:r>
            <a:endParaRPr lang="cs-CZ" dirty="0">
              <a:solidFill>
                <a:srgbClr val="002060"/>
              </a:solidFill>
            </a:endParaRPr>
          </a:p>
          <a:p>
            <a:pPr lvl="1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3. ročník</a:t>
            </a:r>
          </a:p>
          <a:p>
            <a:pPr lvl="2"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Kadeřník</a:t>
            </a:r>
            <a:endParaRPr lang="cs-CZ" dirty="0">
              <a:solidFill>
                <a:srgbClr val="002060"/>
              </a:solidFill>
            </a:endParaRPr>
          </a:p>
          <a:p>
            <a:pPr lvl="2"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Fotograf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71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cs-CZ" dirty="0" smtClean="0">
                <a:solidFill>
                  <a:srgbClr val="002060"/>
                </a:solidFill>
              </a:rPr>
              <a:t>Kadeřnické úkony</a:t>
            </a:r>
          </a:p>
          <a:p>
            <a:pPr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Střihy</a:t>
            </a:r>
          </a:p>
          <a:p>
            <a:pPr lvl="1">
              <a:buClr>
                <a:srgbClr val="002060"/>
              </a:buClr>
            </a:pPr>
            <a:r>
              <a:rPr lang="cs-CZ" dirty="0" smtClean="0"/>
              <a:t>Dámské</a:t>
            </a:r>
          </a:p>
          <a:p>
            <a:pPr lvl="2"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Tupý střih</a:t>
            </a:r>
          </a:p>
          <a:p>
            <a:pPr lvl="3">
              <a:buClr>
                <a:srgbClr val="002060"/>
              </a:buClr>
            </a:pPr>
            <a:r>
              <a:rPr lang="cs-CZ" dirty="0" smtClean="0"/>
              <a:t>Dlouhý</a:t>
            </a:r>
          </a:p>
          <a:p>
            <a:pPr lvl="3"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Krátký</a:t>
            </a:r>
          </a:p>
          <a:p>
            <a:pPr lvl="2">
              <a:buClr>
                <a:srgbClr val="002060"/>
              </a:buClr>
            </a:pPr>
            <a:r>
              <a:rPr lang="cs-CZ" dirty="0" smtClean="0"/>
              <a:t>Módní střih</a:t>
            </a:r>
          </a:p>
          <a:p>
            <a:pPr lvl="3"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Dlouhý</a:t>
            </a:r>
          </a:p>
          <a:p>
            <a:pPr lvl="3">
              <a:buClr>
                <a:srgbClr val="002060"/>
              </a:buClr>
            </a:pPr>
            <a:r>
              <a:rPr lang="cs-CZ" dirty="0" smtClean="0"/>
              <a:t>Krátký</a:t>
            </a:r>
          </a:p>
          <a:p>
            <a:pPr lvl="1"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Pánské</a:t>
            </a:r>
          </a:p>
          <a:p>
            <a:pPr lvl="2">
              <a:buClr>
                <a:srgbClr val="002060"/>
              </a:buClr>
            </a:pPr>
            <a:r>
              <a:rPr lang="cs-CZ" dirty="0" smtClean="0"/>
              <a:t>Havel</a:t>
            </a:r>
          </a:p>
          <a:p>
            <a:pPr lvl="2">
              <a:buClr>
                <a:srgbClr val="002060"/>
              </a:buClr>
            </a:pPr>
            <a:r>
              <a:rPr lang="cs-CZ" dirty="0" err="1" smtClean="0">
                <a:solidFill>
                  <a:srgbClr val="002060"/>
                </a:solidFill>
              </a:rPr>
              <a:t>Výtrat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r>
              <a:rPr lang="cs-CZ" dirty="0" smtClean="0"/>
              <a:t>Barvení</a:t>
            </a:r>
          </a:p>
          <a:p>
            <a:pPr lvl="1">
              <a:buClr>
                <a:srgbClr val="002060"/>
              </a:buClr>
            </a:pPr>
            <a:r>
              <a:rPr lang="cs-CZ" dirty="0" err="1" smtClean="0"/>
              <a:t>Odrostů</a:t>
            </a:r>
            <a:endParaRPr lang="cs-CZ" dirty="0" smtClean="0"/>
          </a:p>
          <a:p>
            <a:pPr lvl="1">
              <a:buClr>
                <a:srgbClr val="002060"/>
              </a:buClr>
            </a:pPr>
            <a:r>
              <a:rPr lang="cs-CZ" dirty="0" smtClean="0"/>
              <a:t>Celých vlasů</a:t>
            </a:r>
          </a:p>
          <a:p>
            <a:pPr>
              <a:buClr>
                <a:srgbClr val="002060"/>
              </a:buClr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541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defRPr/>
            </a:pPr>
            <a:r>
              <a:rPr lang="cs-CZ" dirty="0">
                <a:solidFill>
                  <a:srgbClr val="002060"/>
                </a:solidFill>
              </a:rPr>
              <a:t>Program schůze, porady</a:t>
            </a:r>
          </a:p>
          <a:p>
            <a:pPr>
              <a:buClr>
                <a:srgbClr val="002060"/>
              </a:buClr>
              <a:defRPr/>
            </a:pPr>
            <a:r>
              <a:rPr lang="cs-CZ" dirty="0">
                <a:solidFill>
                  <a:srgbClr val="002060"/>
                </a:solidFill>
              </a:rPr>
              <a:t>Libovolné seznamy</a:t>
            </a:r>
          </a:p>
          <a:p>
            <a:pPr>
              <a:buClr>
                <a:srgbClr val="002060"/>
              </a:buClr>
              <a:defRPr/>
            </a:pPr>
            <a:r>
              <a:rPr lang="cs-CZ" dirty="0" smtClean="0">
                <a:solidFill>
                  <a:srgbClr val="002060"/>
                </a:solidFill>
              </a:rPr>
              <a:t>Zapínají</a:t>
            </a:r>
            <a:r>
              <a:rPr lang="cs-CZ" dirty="0">
                <a:solidFill>
                  <a:srgbClr val="002060"/>
                </a:solidFill>
              </a:rPr>
              <a:t>, vypínají se </a:t>
            </a:r>
            <a:r>
              <a:rPr lang="cs-CZ" dirty="0" smtClean="0">
                <a:solidFill>
                  <a:srgbClr val="002060"/>
                </a:solidFill>
              </a:rPr>
              <a:t>tlačítky</a:t>
            </a:r>
          </a:p>
          <a:p>
            <a:pPr>
              <a:buClr>
                <a:srgbClr val="002060"/>
              </a:buClr>
              <a:defRPr/>
            </a:pPr>
            <a:r>
              <a:rPr lang="cs-CZ" dirty="0" smtClean="0">
                <a:solidFill>
                  <a:srgbClr val="002060"/>
                </a:solidFill>
              </a:rPr>
              <a:t>Možnost </a:t>
            </a:r>
            <a:r>
              <a:rPr lang="cs-CZ" dirty="0">
                <a:solidFill>
                  <a:srgbClr val="002060"/>
                </a:solidFill>
              </a:rPr>
              <a:t>víceúrovňových odrážek pomocí odsazení textu</a:t>
            </a:r>
            <a:endParaRPr lang="cs-CZ" sz="2000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defRPr/>
            </a:pPr>
            <a:endParaRPr lang="cs-CZ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defRPr/>
            </a:pPr>
            <a:endParaRPr lang="cs-CZ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defRPr/>
            </a:pPr>
            <a:endParaRPr lang="cs-CZ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r>
              <a:rPr lang="cs-CZ" dirty="0">
                <a:solidFill>
                  <a:srgbClr val="002060"/>
                </a:solidFill>
              </a:rPr>
              <a:t>Další nastavení </a:t>
            </a:r>
            <a:r>
              <a:rPr lang="cs-CZ" dirty="0" smtClean="0">
                <a:solidFill>
                  <a:srgbClr val="002060"/>
                </a:solidFill>
              </a:rPr>
              <a:t>doporučuji případnému samostudiu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999"/>
            <a:ext cx="4103687" cy="919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1115616" y="2708920"/>
            <a:ext cx="108012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5219303" y="3329372"/>
            <a:ext cx="1944985" cy="3156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200"/>
              </a:spcAft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Napiš seznam surovin potřebných do leča.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Napiš seznam pamětihodností v okolí bydliště.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Napiš víceúrovňový seznam oborů naší školy.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Napiš víceúrovňový seznam zvířat v ZOO (3 pavilony po 4 zvířatech, jedno zvíře bude ještě rozděleno na dva druhy, např. medvěd hnědý a lední).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Výsledek práce ulož pod názvem odrazky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r>
              <a:rPr lang="cs-CZ" sz="2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dirty="0" smtClean="0">
                <a:solidFill>
                  <a:srgbClr val="002060"/>
                </a:solidFill>
                <a:latin typeface="+mn-lt"/>
              </a:rPr>
            </a:br>
            <a:endParaRPr lang="cs-CZ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rgbClr val="002060"/>
              </a:buClr>
              <a:buAutoNum type="arabicParenR"/>
            </a:pPr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ODRÁŽKY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002060"/>
                </a:solidFill>
              </a:rPr>
              <a:t>Všelijaké seznamy, nejen </a:t>
            </a:r>
            <a:r>
              <a:rPr lang="cs-CZ" dirty="0">
                <a:solidFill>
                  <a:srgbClr val="002060"/>
                </a:solidFill>
              </a:rPr>
              <a:t>„Guláš tří paprik</a:t>
            </a:r>
            <a:r>
              <a:rPr lang="cs-CZ" dirty="0" smtClean="0">
                <a:solidFill>
                  <a:srgbClr val="002060"/>
                </a:solidFill>
              </a:rPr>
              <a:t>“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Program schůze, porady</a:t>
            </a:r>
          </a:p>
          <a:p>
            <a:pPr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Položky nákupu</a:t>
            </a:r>
          </a:p>
          <a:p>
            <a:pPr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Seznam </a:t>
            </a:r>
            <a:r>
              <a:rPr lang="cs-CZ" dirty="0">
                <a:solidFill>
                  <a:srgbClr val="002060"/>
                </a:solidFill>
              </a:rPr>
              <a:t>žáků</a:t>
            </a:r>
          </a:p>
          <a:p>
            <a:pPr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Seznam </a:t>
            </a:r>
            <a:r>
              <a:rPr lang="cs-CZ" dirty="0">
                <a:solidFill>
                  <a:srgbClr val="002060"/>
                </a:solidFill>
              </a:rPr>
              <a:t>surovin </a:t>
            </a:r>
            <a:r>
              <a:rPr lang="cs-CZ" dirty="0" smtClean="0">
                <a:solidFill>
                  <a:srgbClr val="002060"/>
                </a:solidFill>
              </a:rPr>
              <a:t>(a </a:t>
            </a:r>
            <a:r>
              <a:rPr lang="cs-CZ" dirty="0">
                <a:solidFill>
                  <a:srgbClr val="002060"/>
                </a:solidFill>
              </a:rPr>
              <a:t>pracovní </a:t>
            </a:r>
            <a:r>
              <a:rPr lang="cs-CZ" dirty="0" smtClean="0">
                <a:solidFill>
                  <a:srgbClr val="002060"/>
                </a:solidFill>
              </a:rPr>
              <a:t>postup)</a:t>
            </a:r>
            <a:endParaRPr lang="cs-CZ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r>
              <a:rPr lang="cs-CZ" dirty="0" smtClean="0">
                <a:solidFill>
                  <a:srgbClr val="002060"/>
                </a:solidFill>
              </a:rPr>
              <a:t>Víceúrovňové odrážky</a:t>
            </a:r>
            <a:endParaRPr lang="cs-CZ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/>
              <a:t>Napíšu text, označím myší, </a:t>
            </a:r>
            <a:r>
              <a:rPr lang="cs-CZ" dirty="0" smtClean="0"/>
              <a:t>na kartě Domů, oddíl Odstavec, klepnu </a:t>
            </a:r>
            <a:r>
              <a:rPr lang="cs-CZ" dirty="0"/>
              <a:t>na ikonu </a:t>
            </a:r>
            <a:r>
              <a:rPr lang="cs-CZ" b="1" dirty="0" smtClean="0"/>
              <a:t>odrážek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C00000"/>
                </a:solidFill>
              </a:rPr>
              <a:t>1. způsob použití odrážek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52266"/>
            <a:ext cx="4103688" cy="920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1907704" y="2204864"/>
            <a:ext cx="2822574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22" y="3843486"/>
            <a:ext cx="2676525" cy="2562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272" y="3843486"/>
            <a:ext cx="3124200" cy="2609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ovéPole 3"/>
          <p:cNvSpPr txBox="1">
            <a:spLocks noChangeArrowheads="1"/>
          </p:cNvSpPr>
          <p:nvPr/>
        </p:nvSpPr>
        <p:spPr bwMode="auto">
          <a:xfrm>
            <a:off x="4010347" y="3843486"/>
            <a:ext cx="14398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2060"/>
                </a:solidFill>
              </a:rPr>
              <a:t>Odrážky jsou více „odsazeny“ od okraje</a:t>
            </a:r>
          </a:p>
        </p:txBody>
      </p: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defRPr/>
            </a:pPr>
            <a:r>
              <a:rPr lang="cs-CZ" dirty="0">
                <a:solidFill>
                  <a:srgbClr val="002060"/>
                </a:solidFill>
              </a:rPr>
              <a:t>Klepnu na ikonu </a:t>
            </a:r>
            <a:r>
              <a:rPr lang="cs-CZ" b="1" dirty="0" smtClean="0">
                <a:solidFill>
                  <a:srgbClr val="002060"/>
                </a:solidFill>
              </a:rPr>
              <a:t>odrážek</a:t>
            </a:r>
            <a:endParaRPr lang="cs-CZ" b="1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defRPr/>
            </a:pPr>
            <a:r>
              <a:rPr lang="cs-CZ" dirty="0">
                <a:solidFill>
                  <a:srgbClr val="002060"/>
                </a:solidFill>
              </a:rPr>
              <a:t>Píšu text</a:t>
            </a:r>
          </a:p>
          <a:p>
            <a:pPr>
              <a:buClr>
                <a:srgbClr val="002060"/>
              </a:buClr>
              <a:defRPr/>
            </a:pPr>
            <a:r>
              <a:rPr lang="cs-CZ" dirty="0">
                <a:solidFill>
                  <a:srgbClr val="002060"/>
                </a:solidFill>
              </a:rPr>
              <a:t>Každý ENTER znamená novou položku 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defRPr/>
            </a:pPr>
            <a:r>
              <a:rPr lang="cs-CZ" dirty="0" smtClean="0">
                <a:solidFill>
                  <a:srgbClr val="002060"/>
                </a:solidFill>
              </a:rPr>
              <a:t>Když </a:t>
            </a:r>
            <a:r>
              <a:rPr lang="cs-CZ" dirty="0">
                <a:solidFill>
                  <a:srgbClr val="002060"/>
                </a:solidFill>
              </a:rPr>
              <a:t>chci ukončit seznam, odřádkuji a odřádkuji ještě jednou </a:t>
            </a:r>
            <a:r>
              <a:rPr lang="cs-CZ" sz="2000" dirty="0">
                <a:solidFill>
                  <a:srgbClr val="002060"/>
                </a:solidFill>
              </a:rPr>
              <a:t>(přejdu do normálního textu)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C00000"/>
                </a:solidFill>
              </a:rPr>
              <a:t>2. způsob použití odrážek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887788"/>
            <a:ext cx="2395538" cy="1412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903663"/>
            <a:ext cx="2565400" cy="139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919538"/>
            <a:ext cx="2227263" cy="1381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6156176" y="3212976"/>
            <a:ext cx="504056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4067944" y="3212976"/>
            <a:ext cx="1296144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532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defRPr/>
            </a:pPr>
            <a:r>
              <a:rPr lang="cs-CZ" dirty="0">
                <a:solidFill>
                  <a:srgbClr val="002060"/>
                </a:solidFill>
              </a:rPr>
              <a:t>Klepnutím na značku </a:t>
            </a:r>
            <a:r>
              <a:rPr lang="cs-CZ" b="1" dirty="0">
                <a:solidFill>
                  <a:srgbClr val="002060"/>
                </a:solidFill>
              </a:rPr>
              <a:t>zvětším</a:t>
            </a:r>
            <a:r>
              <a:rPr lang="cs-CZ" dirty="0">
                <a:solidFill>
                  <a:srgbClr val="002060"/>
                </a:solidFill>
              </a:rPr>
              <a:t> odsazení</a:t>
            </a:r>
          </a:p>
          <a:p>
            <a:pPr>
              <a:buClr>
                <a:srgbClr val="002060"/>
              </a:buClr>
              <a:defRPr/>
            </a:pPr>
            <a:r>
              <a:rPr lang="cs-CZ" dirty="0">
                <a:solidFill>
                  <a:srgbClr val="002060"/>
                </a:solidFill>
              </a:rPr>
              <a:t>Klepnutím na značku </a:t>
            </a:r>
            <a:r>
              <a:rPr lang="cs-CZ" b="1" dirty="0">
                <a:solidFill>
                  <a:srgbClr val="002060"/>
                </a:solidFill>
              </a:rPr>
              <a:t>zmenším</a:t>
            </a:r>
            <a:r>
              <a:rPr lang="cs-CZ" dirty="0">
                <a:solidFill>
                  <a:srgbClr val="002060"/>
                </a:solidFill>
              </a:rPr>
              <a:t> odsazení</a:t>
            </a:r>
            <a:endParaRPr lang="cs-CZ" b="1" dirty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347864" y="76470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3. způsob použití – </a:t>
            </a:r>
            <a:r>
              <a:rPr lang="cs-CZ" sz="2200" dirty="0" smtClean="0">
                <a:solidFill>
                  <a:srgbClr val="C00000"/>
                </a:solidFill>
              </a:rPr>
              <a:t>Víceúrovňové odrážky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24723"/>
            <a:ext cx="1512887" cy="153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13" y="2780928"/>
            <a:ext cx="196215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25" y="4724723"/>
            <a:ext cx="2236788" cy="153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724723"/>
            <a:ext cx="1798637" cy="153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780928"/>
            <a:ext cx="2000250" cy="15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ovéPole 18"/>
          <p:cNvSpPr txBox="1">
            <a:spLocks noChangeArrowheads="1"/>
          </p:cNvSpPr>
          <p:nvPr/>
        </p:nvSpPr>
        <p:spPr bwMode="auto">
          <a:xfrm>
            <a:off x="3203848" y="2780928"/>
            <a:ext cx="266429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/>
              <a:t>Pomocí</a:t>
            </a:r>
            <a:r>
              <a:rPr lang="cs-CZ" b="1" dirty="0" smtClean="0"/>
              <a:t> Zvětšení odsazení </a:t>
            </a:r>
            <a:r>
              <a:rPr lang="cs-CZ" dirty="0" smtClean="0"/>
              <a:t>vytvoříme víceúrovňový seznam</a:t>
            </a:r>
          </a:p>
          <a:p>
            <a:pPr eaLnBrk="1" hangingPunct="1"/>
            <a:r>
              <a:rPr lang="cs-CZ" b="1" dirty="0" smtClean="0"/>
              <a:t>Zvětšení</a:t>
            </a:r>
            <a:r>
              <a:rPr lang="cs-CZ" dirty="0" smtClean="0"/>
              <a:t> </a:t>
            </a:r>
            <a:r>
              <a:rPr lang="cs-CZ" dirty="0"/>
              <a:t>odsazení značí podkapitolu, součást celku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4860032" y="2348880"/>
            <a:ext cx="138590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1115616" y="1916832"/>
            <a:ext cx="331236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860032" y="4535254"/>
            <a:ext cx="1220093" cy="5135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423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verze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157" y="1844824"/>
            <a:ext cx="3816350" cy="438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2809875" cy="438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09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>
                <a:solidFill>
                  <a:srgbClr val="002060"/>
                </a:solidFill>
              </a:rPr>
              <a:t>Odrážky </a:t>
            </a:r>
            <a:r>
              <a:rPr lang="cs-CZ" dirty="0" smtClean="0">
                <a:solidFill>
                  <a:srgbClr val="002060"/>
                </a:solidFill>
              </a:rPr>
              <a:t>skrývají </a:t>
            </a:r>
            <a:r>
              <a:rPr lang="cs-CZ" sz="2000" dirty="0">
                <a:solidFill>
                  <a:srgbClr val="002060"/>
                </a:solidFill>
              </a:rPr>
              <a:t>(po rozbalení) </a:t>
            </a:r>
            <a:r>
              <a:rPr lang="cs-CZ" dirty="0">
                <a:solidFill>
                  <a:srgbClr val="002060"/>
                </a:solidFill>
              </a:rPr>
              <a:t>další možnosti</a:t>
            </a:r>
          </a:p>
          <a:p>
            <a:endParaRPr lang="cs-CZ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2819400" cy="2047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H="1">
            <a:off x="1331640" y="1988840"/>
            <a:ext cx="288032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3887788" cy="469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s-doomky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ss-doomky</Template>
  <TotalTime>0</TotalTime>
  <Words>313</Words>
  <Application>Microsoft Office PowerPoint</Application>
  <PresentationFormat>Předvádění na obrazovce (4:3)</PresentationFormat>
  <Paragraphs>113</Paragraphs>
  <Slides>17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ss-doomky</vt:lpstr>
      <vt:lpstr>Prezentace aplikace PowerPoint</vt:lpstr>
      <vt:lpstr>ODRÁŽKY</vt:lpstr>
      <vt:lpstr>PŘÍKLADY z praxe</vt:lpstr>
      <vt:lpstr>JAK na to?</vt:lpstr>
      <vt:lpstr>JAK na to?</vt:lpstr>
      <vt:lpstr>JAK na to?</vt:lpstr>
      <vt:lpstr>ZÁKLADní verze</vt:lpstr>
      <vt:lpstr>NABÍDKY, upřesnění, volby</vt:lpstr>
      <vt:lpstr>FINÁLE</vt:lpstr>
      <vt:lpstr>PŘÍKLADY</vt:lpstr>
      <vt:lpstr>PŘÍKLADY</vt:lpstr>
      <vt:lpstr>PŘÍKLADY</vt:lpstr>
      <vt:lpstr>PŘÍKLADY</vt:lpstr>
      <vt:lpstr>PŘÍKLADY</vt:lpstr>
      <vt:lpstr>SHRNUTÍ, opakování, dotazy</vt:lpstr>
      <vt:lpstr>1) Napiš seznam surovin potřebných do leča.  2) Napiš seznam pamětihodností v okolí bydliště. 3) Napiš víceúrovňový seznam oborů naší školy. 4) Napiš víceúrovňový seznam zvířat v ZOO (3 pavilony po 4 zvířatech, jedno zvíře bude ještě rozděleno na dva druhy, např. medvěd hnědý a lední). 5) Výsledek práce ulož pod názvem odrazky a zašli emailem    vyučujícímu.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2013-02-05T15:46:44Z</dcterms:created>
  <dcterms:modified xsi:type="dcterms:W3CDTF">2013-02-07T20:59:39Z</dcterms:modified>
</cp:coreProperties>
</file>