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notesMasterIdLst>
    <p:notesMasterId r:id="rId18"/>
  </p:notesMasterIdLst>
  <p:sldIdLst>
    <p:sldId id="258" r:id="rId2"/>
    <p:sldId id="256" r:id="rId3"/>
    <p:sldId id="257" r:id="rId4"/>
    <p:sldId id="260" r:id="rId5"/>
    <p:sldId id="268" r:id="rId6"/>
    <p:sldId id="270" r:id="rId7"/>
    <p:sldId id="263" r:id="rId8"/>
    <p:sldId id="264" r:id="rId9"/>
    <p:sldId id="265" r:id="rId10"/>
    <p:sldId id="266" r:id="rId11"/>
    <p:sldId id="271" r:id="rId12"/>
    <p:sldId id="272" r:id="rId13"/>
    <p:sldId id="273" r:id="rId14"/>
    <p:sldId id="267" r:id="rId15"/>
    <p:sldId id="261" r:id="rId16"/>
    <p:sldId id="262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984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7.2.2013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7.2.2013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15. 10.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2012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Podnikání (64-41-L/51) 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ročník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Číslování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VY_32_INOVACE_ICTPS2A0460NAV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31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2060"/>
              </a:buClr>
            </a:pPr>
            <a:r>
              <a:rPr lang="cs-CZ" dirty="0"/>
              <a:t>Škola - organizační </a:t>
            </a:r>
            <a:r>
              <a:rPr lang="cs-CZ" dirty="0" smtClean="0"/>
              <a:t>schéma</a:t>
            </a:r>
            <a:endParaRPr lang="cs-CZ" dirty="0"/>
          </a:p>
          <a:p>
            <a:pPr lvl="1">
              <a:buClr>
                <a:srgbClr val="002060"/>
              </a:buClr>
            </a:pPr>
            <a:r>
              <a:rPr lang="cs-CZ" dirty="0"/>
              <a:t>1. ročník</a:t>
            </a:r>
          </a:p>
          <a:p>
            <a:pPr marL="891540" lvl="2" indent="-342900">
              <a:buClr>
                <a:srgbClr val="002060"/>
              </a:buClr>
              <a:buFont typeface="+mj-lt"/>
              <a:buAutoNum type="alphaLcPeriod"/>
            </a:pPr>
            <a:r>
              <a:rPr lang="cs-CZ" dirty="0"/>
              <a:t>Masér </a:t>
            </a:r>
          </a:p>
          <a:p>
            <a:pPr marL="891540" lvl="2" indent="-342900">
              <a:buClr>
                <a:srgbClr val="002060"/>
              </a:buClr>
              <a:buFont typeface="+mj-lt"/>
              <a:buAutoNum type="alphaLcPeriod"/>
            </a:pPr>
            <a:r>
              <a:rPr lang="cs-CZ" dirty="0"/>
              <a:t>Kosmetička </a:t>
            </a:r>
          </a:p>
          <a:p>
            <a:pPr marL="891540" lvl="2" indent="-342900">
              <a:buClr>
                <a:srgbClr val="002060"/>
              </a:buClr>
              <a:buFont typeface="+mj-lt"/>
              <a:buAutoNum type="alphaLcPeriod"/>
            </a:pPr>
            <a:r>
              <a:rPr lang="cs-CZ" dirty="0"/>
              <a:t>Fotograf </a:t>
            </a:r>
          </a:p>
          <a:p>
            <a:pPr lvl="1">
              <a:buClr>
                <a:srgbClr val="002060"/>
              </a:buClr>
            </a:pPr>
            <a:r>
              <a:rPr lang="cs-CZ" dirty="0"/>
              <a:t>2. ročník</a:t>
            </a:r>
          </a:p>
          <a:p>
            <a:pPr marL="891540" lvl="2" indent="-342900">
              <a:buClr>
                <a:srgbClr val="002060"/>
              </a:buClr>
              <a:buFont typeface="+mj-lt"/>
              <a:buAutoNum type="alphaLcPeriod"/>
            </a:pPr>
            <a:r>
              <a:rPr lang="cs-CZ" dirty="0" smtClean="0"/>
              <a:t>Ekonomika a podnikání</a:t>
            </a:r>
            <a:endParaRPr lang="cs-CZ" dirty="0"/>
          </a:p>
          <a:p>
            <a:pPr lvl="1">
              <a:buClr>
                <a:srgbClr val="002060"/>
              </a:buClr>
            </a:pPr>
            <a:r>
              <a:rPr lang="cs-CZ" dirty="0"/>
              <a:t>3. ročník</a:t>
            </a:r>
          </a:p>
          <a:p>
            <a:pPr marL="891540" lvl="2" indent="-342900">
              <a:buClr>
                <a:srgbClr val="002060"/>
              </a:buClr>
              <a:buFont typeface="+mj-lt"/>
              <a:buAutoNum type="alphaLcPeriod"/>
            </a:pPr>
            <a:r>
              <a:rPr lang="cs-CZ" dirty="0" smtClean="0"/>
              <a:t>Kadeřník</a:t>
            </a:r>
            <a:endParaRPr lang="cs-CZ" dirty="0"/>
          </a:p>
          <a:p>
            <a:pPr marL="891540" lvl="2" indent="-342900">
              <a:buClr>
                <a:srgbClr val="002060"/>
              </a:buClr>
              <a:buFont typeface="+mj-lt"/>
              <a:buAutoNum type="alphaLcPeriod"/>
            </a:pPr>
            <a:r>
              <a:rPr lang="cs-CZ" dirty="0"/>
              <a:t>Fotograf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371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2060"/>
              </a:buClr>
              <a:buNone/>
              <a:defRPr/>
            </a:pPr>
            <a:r>
              <a:rPr lang="cs-CZ" dirty="0"/>
              <a:t>Testy</a:t>
            </a:r>
          </a:p>
          <a:p>
            <a:pPr marL="804863" lvl="1" indent="-457200">
              <a:spcBef>
                <a:spcPts val="200"/>
              </a:spcBef>
              <a:spcAft>
                <a:spcPts val="200"/>
              </a:spcAft>
              <a:buClr>
                <a:srgbClr val="002060"/>
              </a:buClr>
              <a:buFont typeface="+mj-lt"/>
              <a:buAutoNum type="arabicPeriod"/>
              <a:defRPr/>
            </a:pPr>
            <a:r>
              <a:rPr lang="cs-CZ" dirty="0"/>
              <a:t>Pes</a:t>
            </a:r>
          </a:p>
          <a:p>
            <a:pPr marL="1060450" lvl="2" indent="-457200">
              <a:spcBef>
                <a:spcPts val="200"/>
              </a:spcBef>
              <a:spcAft>
                <a:spcPts val="200"/>
              </a:spcAft>
              <a:buClr>
                <a:srgbClr val="002060"/>
              </a:buClr>
              <a:buFont typeface="+mj-lt"/>
              <a:buAutoNum type="alphaLcParenR"/>
              <a:defRPr/>
            </a:pPr>
            <a:r>
              <a:rPr lang="cs-CZ" dirty="0" err="1"/>
              <a:t>cat</a:t>
            </a:r>
            <a:endParaRPr lang="cs-CZ" dirty="0"/>
          </a:p>
          <a:p>
            <a:pPr marL="1060450" lvl="2" indent="-457200">
              <a:spcBef>
                <a:spcPts val="200"/>
              </a:spcBef>
              <a:spcAft>
                <a:spcPts val="200"/>
              </a:spcAft>
              <a:buClr>
                <a:srgbClr val="002060"/>
              </a:buClr>
              <a:buFont typeface="+mj-lt"/>
              <a:buAutoNum type="alphaLcParenR"/>
              <a:defRPr/>
            </a:pPr>
            <a:r>
              <a:rPr lang="cs-CZ" dirty="0"/>
              <a:t>dog</a:t>
            </a:r>
          </a:p>
          <a:p>
            <a:pPr marL="1060450" lvl="2" indent="-457200">
              <a:spcBef>
                <a:spcPts val="200"/>
              </a:spcBef>
              <a:spcAft>
                <a:spcPts val="200"/>
              </a:spcAft>
              <a:buClr>
                <a:srgbClr val="002060"/>
              </a:buClr>
              <a:buFont typeface="+mj-lt"/>
              <a:buAutoNum type="alphaLcParenR"/>
              <a:defRPr/>
            </a:pPr>
            <a:r>
              <a:rPr lang="cs-CZ" dirty="0" err="1"/>
              <a:t>tiger</a:t>
            </a:r>
            <a:endParaRPr lang="cs-CZ" dirty="0"/>
          </a:p>
          <a:p>
            <a:pPr marL="804863" lvl="1" indent="-457200">
              <a:spcBef>
                <a:spcPts val="200"/>
              </a:spcBef>
              <a:spcAft>
                <a:spcPts val="200"/>
              </a:spcAft>
              <a:buClr>
                <a:srgbClr val="002060"/>
              </a:buClr>
              <a:buFont typeface="+mj-lt"/>
              <a:buAutoNum type="arabicPeriod"/>
              <a:defRPr/>
            </a:pPr>
            <a:r>
              <a:rPr lang="cs-CZ" dirty="0"/>
              <a:t>Modrý</a:t>
            </a:r>
          </a:p>
          <a:p>
            <a:pPr marL="1042988" lvl="2" indent="-457200">
              <a:spcBef>
                <a:spcPts val="200"/>
              </a:spcBef>
              <a:spcAft>
                <a:spcPts val="200"/>
              </a:spcAft>
              <a:buClr>
                <a:srgbClr val="002060"/>
              </a:buClr>
              <a:buFont typeface="+mj-lt"/>
              <a:buAutoNum type="alphaLcParenR"/>
              <a:defRPr/>
            </a:pPr>
            <a:r>
              <a:rPr lang="cs-CZ" dirty="0" err="1"/>
              <a:t>Red</a:t>
            </a:r>
            <a:endParaRPr lang="cs-CZ" dirty="0"/>
          </a:p>
          <a:p>
            <a:pPr marL="1042988" lvl="2" indent="-457200">
              <a:spcBef>
                <a:spcPts val="200"/>
              </a:spcBef>
              <a:spcAft>
                <a:spcPts val="200"/>
              </a:spcAft>
              <a:buClr>
                <a:srgbClr val="002060"/>
              </a:buClr>
              <a:buFont typeface="+mj-lt"/>
              <a:buAutoNum type="alphaLcParenR"/>
              <a:defRPr/>
            </a:pPr>
            <a:r>
              <a:rPr lang="cs-CZ" dirty="0" err="1"/>
              <a:t>Yellow</a:t>
            </a:r>
            <a:endParaRPr lang="cs-CZ" dirty="0"/>
          </a:p>
          <a:p>
            <a:pPr marL="1042988" lvl="2" indent="-457200">
              <a:spcBef>
                <a:spcPts val="200"/>
              </a:spcBef>
              <a:spcAft>
                <a:spcPts val="200"/>
              </a:spcAft>
              <a:buClr>
                <a:srgbClr val="002060"/>
              </a:buClr>
              <a:buFont typeface="+mj-lt"/>
              <a:buAutoNum type="alphaLcParenR"/>
              <a:defRPr/>
            </a:pPr>
            <a:r>
              <a:rPr lang="cs-CZ" dirty="0"/>
              <a:t>Blue</a:t>
            </a:r>
          </a:p>
          <a:p>
            <a:pPr marL="804863" lvl="1" indent="-457200">
              <a:spcBef>
                <a:spcPts val="200"/>
              </a:spcBef>
              <a:spcAft>
                <a:spcPts val="200"/>
              </a:spcAft>
              <a:buClr>
                <a:srgbClr val="002060"/>
              </a:buClr>
              <a:buFont typeface="+mj-lt"/>
              <a:buAutoNum type="arabicPeriod"/>
              <a:defRPr/>
            </a:pPr>
            <a:r>
              <a:rPr lang="cs-CZ" dirty="0"/>
              <a:t>Auto</a:t>
            </a:r>
          </a:p>
          <a:p>
            <a:pPr marL="1042988" lvl="2" indent="-457200">
              <a:spcBef>
                <a:spcPts val="200"/>
              </a:spcBef>
              <a:spcAft>
                <a:spcPts val="200"/>
              </a:spcAft>
              <a:buClr>
                <a:srgbClr val="002060"/>
              </a:buClr>
              <a:buFont typeface="+mj-lt"/>
              <a:buAutoNum type="alphaLcParenR"/>
              <a:defRPr/>
            </a:pPr>
            <a:r>
              <a:rPr lang="cs-CZ" dirty="0"/>
              <a:t>Bus</a:t>
            </a:r>
          </a:p>
          <a:p>
            <a:pPr marL="1042988" lvl="2" indent="-457200">
              <a:spcBef>
                <a:spcPts val="200"/>
              </a:spcBef>
              <a:spcAft>
                <a:spcPts val="200"/>
              </a:spcAft>
              <a:buClr>
                <a:srgbClr val="002060"/>
              </a:buClr>
              <a:buFont typeface="+mj-lt"/>
              <a:buAutoNum type="alphaLcParenR"/>
              <a:defRPr/>
            </a:pPr>
            <a:r>
              <a:rPr lang="cs-CZ" dirty="0"/>
              <a:t>Car</a:t>
            </a:r>
          </a:p>
          <a:p>
            <a:pPr marL="1042988" lvl="2" indent="-457200">
              <a:spcBef>
                <a:spcPts val="200"/>
              </a:spcBef>
              <a:spcAft>
                <a:spcPts val="200"/>
              </a:spcAft>
              <a:buClr>
                <a:srgbClr val="002060"/>
              </a:buClr>
              <a:buFont typeface="+mj-lt"/>
              <a:buAutoNum type="alphaLcParenR"/>
              <a:defRPr/>
            </a:pPr>
            <a:r>
              <a:rPr lang="cs-CZ" dirty="0" err="1"/>
              <a:t>Ship</a:t>
            </a:r>
            <a:endParaRPr lang="cs-CZ" dirty="0"/>
          </a:p>
          <a:p>
            <a:pPr lvl="1">
              <a:defRPr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625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2060"/>
              </a:buClr>
            </a:pPr>
            <a:r>
              <a:rPr lang="cs-CZ" dirty="0"/>
              <a:t>Firma - organizační schéma poboček</a:t>
            </a:r>
          </a:p>
          <a:p>
            <a:pPr marL="731520" lvl="1" indent="-457200">
              <a:spcAft>
                <a:spcPts val="200"/>
              </a:spcAft>
              <a:buClr>
                <a:srgbClr val="002060"/>
              </a:buClr>
              <a:buFont typeface="+mj-lt"/>
              <a:buAutoNum type="arabicPeriod"/>
            </a:pPr>
            <a:r>
              <a:rPr lang="cs-CZ" dirty="0"/>
              <a:t>Praha</a:t>
            </a:r>
          </a:p>
          <a:p>
            <a:pPr marL="891540" lvl="2" indent="-342900">
              <a:spcAft>
                <a:spcPts val="200"/>
              </a:spcAft>
              <a:buClr>
                <a:srgbClr val="002060"/>
              </a:buClr>
              <a:buFont typeface="+mj-lt"/>
              <a:buAutoNum type="alphaLcParenR"/>
            </a:pPr>
            <a:r>
              <a:rPr lang="cs-CZ" dirty="0"/>
              <a:t>Smíchov</a:t>
            </a:r>
          </a:p>
          <a:p>
            <a:pPr marL="891540" lvl="2" indent="-342900">
              <a:spcAft>
                <a:spcPts val="200"/>
              </a:spcAft>
              <a:buClr>
                <a:srgbClr val="002060"/>
              </a:buClr>
              <a:buFont typeface="+mj-lt"/>
              <a:buAutoNum type="alphaLcParenR"/>
            </a:pPr>
            <a:r>
              <a:rPr lang="cs-CZ" dirty="0"/>
              <a:t>Podolí </a:t>
            </a:r>
          </a:p>
          <a:p>
            <a:pPr marL="731520" lvl="1" indent="-457200">
              <a:spcAft>
                <a:spcPts val="200"/>
              </a:spcAft>
              <a:buClr>
                <a:srgbClr val="002060"/>
              </a:buClr>
              <a:buFont typeface="+mj-lt"/>
              <a:buAutoNum type="arabicPeriod"/>
            </a:pPr>
            <a:r>
              <a:rPr lang="cs-CZ" dirty="0"/>
              <a:t>Ostrava</a:t>
            </a:r>
          </a:p>
          <a:p>
            <a:pPr marL="891540" lvl="2" indent="-342900">
              <a:spcAft>
                <a:spcPts val="200"/>
              </a:spcAft>
              <a:buClr>
                <a:srgbClr val="002060"/>
              </a:buClr>
              <a:buFont typeface="+mj-lt"/>
              <a:buAutoNum type="alphaLcParenR"/>
            </a:pPr>
            <a:r>
              <a:rPr lang="cs-CZ" dirty="0"/>
              <a:t>Poruba</a:t>
            </a:r>
          </a:p>
          <a:p>
            <a:pPr marL="891540" lvl="2" indent="-342900">
              <a:spcAft>
                <a:spcPts val="200"/>
              </a:spcAft>
              <a:buClr>
                <a:srgbClr val="002060"/>
              </a:buClr>
              <a:buFont typeface="+mj-lt"/>
              <a:buAutoNum type="alphaLcParenR"/>
            </a:pPr>
            <a:r>
              <a:rPr lang="cs-CZ" dirty="0" smtClean="0"/>
              <a:t>Zábřeh</a:t>
            </a:r>
          </a:p>
          <a:p>
            <a:pPr marL="891540" lvl="2" indent="-342900">
              <a:spcAft>
                <a:spcPts val="200"/>
              </a:spcAft>
              <a:buClr>
                <a:srgbClr val="002060"/>
              </a:buClr>
              <a:buFont typeface="+mj-lt"/>
              <a:buAutoNum type="alphaLcParenR"/>
            </a:pPr>
            <a:r>
              <a:rPr lang="cs-CZ" dirty="0" smtClean="0"/>
              <a:t>Hrabůvka </a:t>
            </a:r>
            <a:endParaRPr lang="cs-CZ" dirty="0"/>
          </a:p>
          <a:p>
            <a:pPr marL="731520" lvl="1" indent="-457200">
              <a:spcAft>
                <a:spcPts val="200"/>
              </a:spcAft>
              <a:buClr>
                <a:srgbClr val="002060"/>
              </a:buClr>
              <a:buFont typeface="+mj-lt"/>
              <a:buAutoNum type="arabicPeriod"/>
            </a:pPr>
            <a:r>
              <a:rPr lang="cs-CZ" dirty="0"/>
              <a:t>Opava</a:t>
            </a:r>
          </a:p>
          <a:p>
            <a:pPr marL="891540" lvl="2" indent="-342900">
              <a:spcAft>
                <a:spcPts val="200"/>
              </a:spcAft>
              <a:buClr>
                <a:srgbClr val="002060"/>
              </a:buClr>
              <a:buFont typeface="+mj-lt"/>
              <a:buAutoNum type="alphaLcParenR"/>
            </a:pPr>
            <a:r>
              <a:rPr lang="cs-CZ" dirty="0"/>
              <a:t>Centrum</a:t>
            </a:r>
          </a:p>
          <a:p>
            <a:pPr marL="891540" lvl="2" indent="-342900">
              <a:spcAft>
                <a:spcPts val="200"/>
              </a:spcAft>
              <a:buClr>
                <a:srgbClr val="002060"/>
              </a:buClr>
              <a:buFont typeface="+mj-lt"/>
              <a:buAutoNum type="alphaLcParenR"/>
            </a:pPr>
            <a:r>
              <a:rPr lang="cs-CZ" dirty="0"/>
              <a:t>Kateřinky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502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2060"/>
              </a:buClr>
            </a:pPr>
            <a:r>
              <a:rPr lang="cs-CZ" dirty="0" smtClean="0"/>
              <a:t>Směr prohlídky (hradu, ZOO, muzea)</a:t>
            </a:r>
          </a:p>
          <a:p>
            <a:pPr>
              <a:buClr>
                <a:srgbClr val="002060"/>
              </a:buClr>
            </a:pPr>
            <a:r>
              <a:rPr lang="cs-CZ" dirty="0" smtClean="0"/>
              <a:t>Program akce, závodů, Dětského dne, schůze</a:t>
            </a:r>
          </a:p>
          <a:p>
            <a:pPr>
              <a:buClr>
                <a:srgbClr val="002060"/>
              </a:buClr>
            </a:pPr>
            <a:r>
              <a:rPr lang="cs-CZ" dirty="0" smtClean="0"/>
              <a:t>Plán výletu</a:t>
            </a:r>
          </a:p>
          <a:p>
            <a:pPr>
              <a:buClr>
                <a:srgbClr val="002060"/>
              </a:buClr>
            </a:pPr>
            <a:r>
              <a:rPr lang="cs-CZ" dirty="0" smtClean="0"/>
              <a:t>Zápis porady</a:t>
            </a:r>
          </a:p>
          <a:p>
            <a:pPr>
              <a:buClr>
                <a:srgbClr val="002060"/>
              </a:buClr>
            </a:pPr>
            <a:endParaRPr lang="cs-CZ" dirty="0" smtClean="0"/>
          </a:p>
          <a:p>
            <a:pPr>
              <a:buClr>
                <a:srgbClr val="002060"/>
              </a:buClr>
            </a:pPr>
            <a:r>
              <a:rPr lang="cs-CZ" dirty="0" smtClean="0"/>
              <a:t>Pracovní postup </a:t>
            </a:r>
          </a:p>
          <a:p>
            <a:pPr marL="0" indent="0">
              <a:buClr>
                <a:srgbClr val="002060"/>
              </a:buClr>
              <a:buNone/>
            </a:pPr>
            <a:r>
              <a:rPr lang="cs-CZ" sz="2000" dirty="0" smtClean="0"/>
              <a:t>  (obecný, nebo </a:t>
            </a:r>
            <a:r>
              <a:rPr lang="cs-CZ" sz="2000" dirty="0"/>
              <a:t>podle </a:t>
            </a:r>
            <a:r>
              <a:rPr lang="cs-CZ" sz="2000" dirty="0" smtClean="0"/>
              <a:t>oborů, možnost </a:t>
            </a:r>
            <a:r>
              <a:rPr lang="cs-CZ" sz="2000" dirty="0"/>
              <a:t>vkládání obrázků)</a:t>
            </a:r>
          </a:p>
          <a:p>
            <a:pPr lvl="1">
              <a:buClr>
                <a:srgbClr val="002060"/>
              </a:buClr>
            </a:pPr>
            <a:r>
              <a:rPr lang="cs-CZ" dirty="0" smtClean="0"/>
              <a:t>Drak (jiný výrobek), lečo (jiné jídlo)</a:t>
            </a:r>
          </a:p>
          <a:p>
            <a:pPr lvl="1">
              <a:buClr>
                <a:srgbClr val="002060"/>
              </a:buClr>
            </a:pPr>
            <a:r>
              <a:rPr lang="cs-CZ" dirty="0" smtClean="0"/>
              <a:t>Zhotovení oděvů nebo jeho části</a:t>
            </a:r>
          </a:p>
          <a:p>
            <a:pPr lvl="1">
              <a:buClr>
                <a:srgbClr val="002060"/>
              </a:buClr>
            </a:pPr>
            <a:r>
              <a:rPr lang="cs-CZ" dirty="0" smtClean="0"/>
              <a:t>Masáž části těla</a:t>
            </a:r>
          </a:p>
          <a:p>
            <a:pPr lvl="1">
              <a:buClr>
                <a:srgbClr val="002060"/>
              </a:buClr>
            </a:pPr>
            <a:r>
              <a:rPr lang="cs-CZ" dirty="0" smtClean="0"/>
              <a:t>Účes nebo líčení</a:t>
            </a:r>
          </a:p>
          <a:p>
            <a:pPr lvl="1">
              <a:buClr>
                <a:srgbClr val="002060"/>
              </a:buClr>
            </a:pPr>
            <a:r>
              <a:rPr lang="cs-CZ" dirty="0" smtClean="0"/>
              <a:t>Postup zpracování fotografie</a:t>
            </a:r>
          </a:p>
          <a:p>
            <a:pPr>
              <a:buClr>
                <a:srgbClr val="002060"/>
              </a:buClr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765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2060"/>
              </a:buClr>
              <a:defRPr/>
            </a:pPr>
            <a:r>
              <a:rPr lang="cs-CZ" dirty="0"/>
              <a:t>Program schůze, porady</a:t>
            </a:r>
          </a:p>
          <a:p>
            <a:pPr>
              <a:buClr>
                <a:srgbClr val="002060"/>
              </a:buClr>
              <a:defRPr/>
            </a:pPr>
            <a:r>
              <a:rPr lang="cs-CZ" dirty="0"/>
              <a:t>Libovolné seznamy</a:t>
            </a:r>
          </a:p>
          <a:p>
            <a:pPr>
              <a:buClr>
                <a:srgbClr val="002060"/>
              </a:buClr>
              <a:defRPr/>
            </a:pPr>
            <a:r>
              <a:rPr lang="cs-CZ" dirty="0"/>
              <a:t>Číslování kapitol knihy</a:t>
            </a:r>
          </a:p>
          <a:p>
            <a:pPr>
              <a:buClr>
                <a:srgbClr val="002060"/>
              </a:buClr>
              <a:defRPr/>
            </a:pPr>
            <a:r>
              <a:rPr lang="cs-CZ" dirty="0"/>
              <a:t>Možnost víceúrovňového číslování </a:t>
            </a:r>
            <a:r>
              <a:rPr lang="cs-CZ" sz="2000" dirty="0"/>
              <a:t>(diplomka, ročníková práce)</a:t>
            </a:r>
          </a:p>
          <a:p>
            <a:pPr>
              <a:buClr>
                <a:srgbClr val="002060"/>
              </a:buClr>
              <a:defRPr/>
            </a:pPr>
            <a:r>
              <a:rPr lang="cs-CZ" dirty="0"/>
              <a:t>Zapínají, vypínají se tlačítky</a:t>
            </a:r>
          </a:p>
          <a:p>
            <a:pPr>
              <a:buClr>
                <a:srgbClr val="002060"/>
              </a:buClr>
              <a:defRPr/>
            </a:pPr>
            <a:endParaRPr lang="cs-CZ" dirty="0"/>
          </a:p>
          <a:p>
            <a:pPr>
              <a:buClr>
                <a:srgbClr val="002060"/>
              </a:buClr>
              <a:defRPr/>
            </a:pPr>
            <a:endParaRPr lang="cs-CZ" dirty="0"/>
          </a:p>
          <a:p>
            <a:pPr>
              <a:lnSpc>
                <a:spcPct val="150000"/>
              </a:lnSpc>
              <a:buClr>
                <a:srgbClr val="002060"/>
              </a:buClr>
              <a:defRPr/>
            </a:pPr>
            <a:r>
              <a:rPr lang="cs-CZ" dirty="0"/>
              <a:t>Další nastavení </a:t>
            </a:r>
            <a:r>
              <a:rPr lang="cs-CZ" dirty="0" smtClean="0"/>
              <a:t>nechávám k samostudiu</a:t>
            </a:r>
            <a:endParaRPr lang="cs-CZ" dirty="0"/>
          </a:p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1757" y="4005064"/>
            <a:ext cx="4103687" cy="9191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H="1">
            <a:off x="4788024" y="3212976"/>
            <a:ext cx="2664297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13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1619672" y="836712"/>
            <a:ext cx="6840760" cy="583264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1) Vytvoř seznam pěti členů sportovního oddílu 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2) Zapiš program zábavného odpoledne.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3) Popiš postup vaření leča (nebo jakéhokoliv jiného jídla –   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>
                <a:solidFill>
                  <a:srgbClr val="002060"/>
                </a:solidFill>
                <a:latin typeface="+mn-lt"/>
              </a:rPr>
              <a:t>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nejméně 4 kroky)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4)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Vytvoř víceúrovňový seznam ročníků a tříd naší školy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.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5)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Vytvoř krátký víceúrovňový test na slovíčka cizího jazyka.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6) Výsledek práce ulož pod názvem 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cislovani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a zašli emailem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  vyučujícímu.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endParaRPr lang="cs-CZ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194229" cy="1194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199617" y="1963770"/>
            <a:ext cx="1092947" cy="772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734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2060"/>
              </a:buClr>
            </a:pPr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2010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72981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ČÍSLOVÁNÍ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910536" cy="1752600"/>
          </a:xfrm>
        </p:spPr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Seznamy všeho </a:t>
            </a:r>
            <a:r>
              <a:rPr lang="cs-CZ" dirty="0">
                <a:solidFill>
                  <a:srgbClr val="002060"/>
                </a:solidFill>
              </a:rPr>
              <a:t>druhu, nejen „Guláš tří paprik“</a:t>
            </a:r>
          </a:p>
          <a:p>
            <a:endParaRPr lang="cs-CZ" dirty="0" smtClean="0">
              <a:solidFill>
                <a:srgbClr val="00206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94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2060"/>
              </a:buClr>
            </a:pPr>
            <a:r>
              <a:rPr lang="cs-CZ" dirty="0"/>
              <a:t>Program schůze, porady</a:t>
            </a:r>
          </a:p>
          <a:p>
            <a:pPr>
              <a:buClr>
                <a:srgbClr val="002060"/>
              </a:buClr>
            </a:pPr>
            <a:r>
              <a:rPr lang="cs-CZ" dirty="0" smtClean="0"/>
              <a:t>Seznamu </a:t>
            </a:r>
            <a:r>
              <a:rPr lang="cs-CZ" dirty="0"/>
              <a:t>žáků</a:t>
            </a:r>
          </a:p>
          <a:p>
            <a:pPr>
              <a:buClr>
                <a:srgbClr val="002060"/>
              </a:buClr>
            </a:pPr>
            <a:r>
              <a:rPr lang="cs-CZ" dirty="0"/>
              <a:t>Seznamu surovin a pracovní postup</a:t>
            </a:r>
          </a:p>
          <a:p>
            <a:pPr>
              <a:buClr>
                <a:srgbClr val="002060"/>
              </a:buClr>
            </a:pPr>
            <a:r>
              <a:rPr lang="cs-CZ" dirty="0"/>
              <a:t>Číslování kapitol knihy</a:t>
            </a:r>
          </a:p>
          <a:p>
            <a:pPr>
              <a:buClr>
                <a:srgbClr val="002060"/>
              </a:buClr>
            </a:pPr>
            <a:r>
              <a:rPr lang="cs-CZ" dirty="0"/>
              <a:t>Víceúrovňové číslování </a:t>
            </a:r>
            <a:r>
              <a:rPr lang="cs-CZ" sz="2000" dirty="0"/>
              <a:t>(diplomka, ročníková práce)</a:t>
            </a:r>
          </a:p>
          <a:p>
            <a:pPr>
              <a:buClr>
                <a:srgbClr val="002060"/>
              </a:buClr>
            </a:pPr>
            <a:r>
              <a:rPr lang="cs-CZ" dirty="0"/>
              <a:t>Pořadí </a:t>
            </a:r>
          </a:p>
          <a:p>
            <a:pPr>
              <a:buClr>
                <a:srgbClr val="002060"/>
              </a:buClr>
            </a:pPr>
            <a:r>
              <a:rPr lang="cs-CZ" dirty="0"/>
              <a:t>Výsledky závodů </a:t>
            </a:r>
            <a:r>
              <a:rPr lang="cs-CZ" dirty="0" smtClean="0"/>
              <a:t>:-)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049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2060"/>
              </a:buClr>
            </a:pPr>
            <a:r>
              <a:rPr lang="cs-CZ" dirty="0"/>
              <a:t>Napíšu text, označím myší, klepnu na ikonu </a:t>
            </a:r>
            <a:r>
              <a:rPr lang="cs-CZ" b="1" dirty="0" smtClean="0"/>
              <a:t>číslování</a:t>
            </a:r>
            <a:endParaRPr lang="cs-CZ" b="1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rgbClr val="C00000"/>
                </a:solidFill>
              </a:rPr>
              <a:t>1. způsob použití </a:t>
            </a:r>
            <a:r>
              <a:rPr lang="cs-CZ" sz="2400" dirty="0" smtClean="0">
                <a:solidFill>
                  <a:srgbClr val="C00000"/>
                </a:solidFill>
              </a:rPr>
              <a:t>číslování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508250"/>
            <a:ext cx="3240360" cy="7270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Přímá spojnice se šipkou 8"/>
          <p:cNvCxnSpPr/>
          <p:nvPr/>
        </p:nvCxnSpPr>
        <p:spPr>
          <a:xfrm flipH="1">
            <a:off x="2390825" y="1916832"/>
            <a:ext cx="5061495" cy="8640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97498"/>
            <a:ext cx="1419225" cy="2619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3"/>
          <p:cNvSpPr txBox="1">
            <a:spLocks noChangeArrowheads="1"/>
          </p:cNvSpPr>
          <p:nvPr/>
        </p:nvSpPr>
        <p:spPr bwMode="auto">
          <a:xfrm>
            <a:off x="4427984" y="2505670"/>
            <a:ext cx="453650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285750" indent="-285750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>
                <a:solidFill>
                  <a:srgbClr val="002060"/>
                </a:solidFill>
              </a:rPr>
              <a:t>Číslování je „odsazeno“ </a:t>
            </a:r>
            <a:r>
              <a:rPr lang="cs-CZ" dirty="0">
                <a:solidFill>
                  <a:srgbClr val="002060"/>
                </a:solidFill>
              </a:rPr>
              <a:t>od </a:t>
            </a:r>
            <a:r>
              <a:rPr lang="cs-CZ" dirty="0" smtClean="0">
                <a:solidFill>
                  <a:srgbClr val="002060"/>
                </a:solidFill>
              </a:rPr>
              <a:t>okraje</a:t>
            </a:r>
          </a:p>
          <a:p>
            <a:pPr marL="285750" indent="-285750" eaLnBrk="1" hangingPunct="1">
              <a:lnSpc>
                <a:spcPct val="150000"/>
              </a:lnSpc>
              <a:buFont typeface="Arial" pitchFamily="34" charset="0"/>
              <a:buChar char="•"/>
            </a:pPr>
            <a:r>
              <a:rPr lang="cs-CZ" dirty="0" smtClean="0">
                <a:solidFill>
                  <a:srgbClr val="002060"/>
                </a:solidFill>
              </a:rPr>
              <a:t>Mohou se změnit mezery mezi odstavci</a:t>
            </a: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749873"/>
            <a:ext cx="1790700" cy="266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159448"/>
            <a:ext cx="1952625" cy="2257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Přímá spojnice se šipkou 11"/>
          <p:cNvCxnSpPr/>
          <p:nvPr/>
        </p:nvCxnSpPr>
        <p:spPr>
          <a:xfrm flipH="1">
            <a:off x="6948264" y="3429000"/>
            <a:ext cx="656456" cy="7304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H="1">
            <a:off x="7276492" y="3429000"/>
            <a:ext cx="328228" cy="19442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5218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2060"/>
              </a:buClr>
              <a:defRPr/>
            </a:pPr>
            <a:r>
              <a:rPr lang="cs-CZ" dirty="0"/>
              <a:t>Klepnu na ikonu </a:t>
            </a:r>
            <a:r>
              <a:rPr lang="cs-CZ" b="1" dirty="0" smtClean="0"/>
              <a:t>číslování</a:t>
            </a:r>
            <a:endParaRPr lang="cs-CZ" b="1" dirty="0"/>
          </a:p>
          <a:p>
            <a:pPr>
              <a:buClr>
                <a:srgbClr val="002060"/>
              </a:buClr>
              <a:defRPr/>
            </a:pPr>
            <a:r>
              <a:rPr lang="cs-CZ" dirty="0"/>
              <a:t>Píšu text</a:t>
            </a:r>
          </a:p>
          <a:p>
            <a:pPr>
              <a:buClr>
                <a:srgbClr val="002060"/>
              </a:buClr>
              <a:defRPr/>
            </a:pPr>
            <a:r>
              <a:rPr lang="cs-CZ" dirty="0"/>
              <a:t>Každý ENTER znamená novou položku </a:t>
            </a:r>
            <a:endParaRPr lang="cs-CZ" dirty="0" smtClean="0"/>
          </a:p>
          <a:p>
            <a:pPr>
              <a:buClr>
                <a:srgbClr val="002060"/>
              </a:buClr>
              <a:defRPr/>
            </a:pPr>
            <a:r>
              <a:rPr lang="cs-CZ" dirty="0" smtClean="0"/>
              <a:t>Když </a:t>
            </a:r>
            <a:r>
              <a:rPr lang="cs-CZ" dirty="0"/>
              <a:t>chci ukončit seznam, odřádkuji a odřádkuji ještě jednou </a:t>
            </a:r>
            <a:r>
              <a:rPr lang="cs-CZ" sz="2000" dirty="0"/>
              <a:t>(přejdu do normálního textu) </a:t>
            </a:r>
          </a:p>
          <a:p>
            <a:pPr>
              <a:buClr>
                <a:srgbClr val="002060"/>
              </a:buClr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rgbClr val="C00000"/>
                </a:solidFill>
              </a:rPr>
              <a:t>2. způsob použití </a:t>
            </a:r>
            <a:r>
              <a:rPr lang="cs-CZ" sz="2400" dirty="0" smtClean="0">
                <a:solidFill>
                  <a:srgbClr val="C00000"/>
                </a:solidFill>
              </a:rPr>
              <a:t>číslování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 flipH="1">
            <a:off x="1979712" y="2780928"/>
            <a:ext cx="504056" cy="11521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77072"/>
            <a:ext cx="2395538" cy="1412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7000" y="4092947"/>
            <a:ext cx="2565400" cy="1397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se šipkou 9"/>
          <p:cNvCxnSpPr/>
          <p:nvPr/>
        </p:nvCxnSpPr>
        <p:spPr>
          <a:xfrm>
            <a:off x="3923928" y="3645024"/>
            <a:ext cx="1368152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96893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2060"/>
              </a:buClr>
              <a:defRPr/>
            </a:pPr>
            <a:r>
              <a:rPr lang="cs-CZ" dirty="0"/>
              <a:t>Klepnutím na značku </a:t>
            </a:r>
            <a:r>
              <a:rPr lang="cs-CZ" b="1" dirty="0"/>
              <a:t>zvětším</a:t>
            </a:r>
            <a:r>
              <a:rPr lang="cs-CZ" dirty="0"/>
              <a:t> odsazení</a:t>
            </a:r>
          </a:p>
          <a:p>
            <a:pPr>
              <a:buClr>
                <a:srgbClr val="002060"/>
              </a:buClr>
              <a:defRPr/>
            </a:pPr>
            <a:r>
              <a:rPr lang="cs-CZ" dirty="0"/>
              <a:t>Klepnutím na značku </a:t>
            </a:r>
            <a:r>
              <a:rPr lang="cs-CZ" b="1" dirty="0"/>
              <a:t>zmenším</a:t>
            </a:r>
            <a:r>
              <a:rPr lang="cs-CZ" dirty="0"/>
              <a:t> odsazení</a:t>
            </a:r>
            <a:endParaRPr lang="cs-CZ" b="1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419872" y="764704"/>
            <a:ext cx="57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rgbClr val="C00000"/>
                </a:solidFill>
              </a:rPr>
              <a:t>3. způsob </a:t>
            </a:r>
            <a:r>
              <a:rPr lang="cs-CZ" sz="2400" dirty="0" smtClean="0">
                <a:solidFill>
                  <a:srgbClr val="C00000"/>
                </a:solidFill>
              </a:rPr>
              <a:t>číslování </a:t>
            </a:r>
            <a:r>
              <a:rPr lang="cs-CZ" sz="2400" dirty="0">
                <a:solidFill>
                  <a:srgbClr val="C00000"/>
                </a:solidFill>
              </a:rPr>
              <a:t>– </a:t>
            </a:r>
            <a:r>
              <a:rPr lang="cs-CZ" sz="2200" dirty="0" smtClean="0">
                <a:solidFill>
                  <a:srgbClr val="C00000"/>
                </a:solidFill>
              </a:rPr>
              <a:t>víceúrovňové </a:t>
            </a:r>
            <a:endParaRPr lang="cs-CZ" sz="2200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99" y="4625429"/>
            <a:ext cx="1512887" cy="1539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124" y="2753642"/>
            <a:ext cx="1962150" cy="1495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636" y="4625429"/>
            <a:ext cx="2236788" cy="1539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949" y="4625429"/>
            <a:ext cx="1798637" cy="1539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99" y="2753642"/>
            <a:ext cx="2000250" cy="1543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8"/>
          <p:cNvSpPr txBox="1">
            <a:spLocks noChangeArrowheads="1"/>
          </p:cNvSpPr>
          <p:nvPr/>
        </p:nvSpPr>
        <p:spPr bwMode="auto">
          <a:xfrm>
            <a:off x="4354586" y="4630191"/>
            <a:ext cx="172878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b="1" dirty="0">
                <a:solidFill>
                  <a:srgbClr val="002060"/>
                </a:solidFill>
              </a:rPr>
              <a:t>Zvětšení</a:t>
            </a:r>
            <a:r>
              <a:rPr lang="cs-CZ" dirty="0">
                <a:solidFill>
                  <a:srgbClr val="002060"/>
                </a:solidFill>
              </a:rPr>
              <a:t> odsazení značí podkapitolu, součást celku</a:t>
            </a:r>
          </a:p>
        </p:txBody>
      </p:sp>
      <p:cxnSp>
        <p:nvCxnSpPr>
          <p:cNvPr id="12" name="Přímá spojnice se šipkou 11"/>
          <p:cNvCxnSpPr/>
          <p:nvPr/>
        </p:nvCxnSpPr>
        <p:spPr>
          <a:xfrm flipH="1">
            <a:off x="1187624" y="1844824"/>
            <a:ext cx="2808312" cy="108012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>
            <a:off x="4499992" y="2384884"/>
            <a:ext cx="1781944" cy="5400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46895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ZÁKLADní</a:t>
            </a:r>
            <a:r>
              <a:rPr lang="cs-CZ" b="1" dirty="0">
                <a:solidFill>
                  <a:srgbClr val="FF0000"/>
                </a:solidFill>
              </a:rPr>
              <a:t> verze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109" y="1484784"/>
            <a:ext cx="3816350" cy="4387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2809875" cy="4381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390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NABÍDKY, upřesnění,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2060"/>
              </a:buClr>
            </a:pPr>
            <a:r>
              <a:rPr lang="cs-CZ" dirty="0" smtClean="0"/>
              <a:t>Číslování skrývá </a:t>
            </a:r>
            <a:r>
              <a:rPr lang="cs-CZ" sz="2000" dirty="0"/>
              <a:t>(po rozbalení) </a:t>
            </a:r>
            <a:r>
              <a:rPr lang="cs-CZ" dirty="0"/>
              <a:t>další možnosti</a:t>
            </a:r>
          </a:p>
          <a:p>
            <a:endParaRPr lang="cs-CZ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04864"/>
            <a:ext cx="2724150" cy="38385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/>
          <p:nvPr/>
        </p:nvCxnSpPr>
        <p:spPr>
          <a:xfrm flipH="1">
            <a:off x="1403648" y="2060848"/>
            <a:ext cx="2808312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09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FINÁLE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3887788" cy="469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102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_sablon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aaa_sablona</Template>
  <TotalTime>0</TotalTime>
  <Words>343</Words>
  <Application>Microsoft Office PowerPoint</Application>
  <PresentationFormat>Předvádění na obrazovce (4:3)</PresentationFormat>
  <Paragraphs>104</Paragraphs>
  <Slides>16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aaa_sablona</vt:lpstr>
      <vt:lpstr>Prezentace aplikace PowerPoint</vt:lpstr>
      <vt:lpstr>ČÍSLOVÁNÍ</vt:lpstr>
      <vt:lpstr>PŘÍKLADY z praxe</vt:lpstr>
      <vt:lpstr>JAK na to?</vt:lpstr>
      <vt:lpstr>JAK na to?</vt:lpstr>
      <vt:lpstr>JAK na to?</vt:lpstr>
      <vt:lpstr>ZÁKLADní verze</vt:lpstr>
      <vt:lpstr>NABÍDKY, upřesnění, volby</vt:lpstr>
      <vt:lpstr>FINÁLE</vt:lpstr>
      <vt:lpstr>PŘÍKLADY</vt:lpstr>
      <vt:lpstr>PŘÍKLADY</vt:lpstr>
      <vt:lpstr>PŘÍKLADY</vt:lpstr>
      <vt:lpstr>PŘÍKLADY</vt:lpstr>
      <vt:lpstr>SHRNUTÍ, opakování, dotazy</vt:lpstr>
      <vt:lpstr>1) Vytvoř seznam pěti členů sportovního oddílu  2) Zapiš program zábavného odpoledne. 3) Popiš postup vaření leča (nebo jakéhokoliv jiného jídla –        nejméně 4 kroky) 4) Vytvoř víceúrovňový seznam ročníků a tříd naší školy. 5) Vytvoř krátký víceúrovňový test na slovíčka cizího jazyka. 6) Výsledek práce ulož pod názvem cislovani a zašli emailem    vyučujícímu. </vt:lpstr>
      <vt:lpstr>CITACE a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2013-02-05T15:47:18Z</dcterms:created>
  <dcterms:modified xsi:type="dcterms:W3CDTF">2013-02-07T21:00:16Z</dcterms:modified>
</cp:coreProperties>
</file>