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notesMasterIdLst>
    <p:notesMasterId r:id="rId13"/>
  </p:notesMasterIdLst>
  <p:sldIdLst>
    <p:sldId id="258" r:id="rId2"/>
    <p:sldId id="256" r:id="rId3"/>
    <p:sldId id="273" r:id="rId4"/>
    <p:sldId id="257" r:id="rId5"/>
    <p:sldId id="260" r:id="rId6"/>
    <p:sldId id="268" r:id="rId7"/>
    <p:sldId id="264" r:id="rId8"/>
    <p:sldId id="265" r:id="rId9"/>
    <p:sldId id="267" r:id="rId10"/>
    <p:sldId id="261" r:id="rId11"/>
    <p:sldId id="262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984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6DE81-CD3F-4ED1-B60E-343A94914ED8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81DC1-346C-4501-88DC-2982525C61B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2452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331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3317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576000"/>
            <a:ext cx="8100000" cy="720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tile tx="0" ty="0" sx="70000" sy="7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délník 12"/>
          <p:cNvSpPr/>
          <p:nvPr/>
        </p:nvSpPr>
        <p:spPr>
          <a:xfrm rot="16200000">
            <a:off x="4297659" y="-4297663"/>
            <a:ext cx="548684" cy="9144001"/>
          </a:xfrm>
          <a:prstGeom prst="rect">
            <a:avLst/>
          </a:prstGeom>
          <a:gradFill flip="none" rotWithShape="1">
            <a:gsLst>
              <a:gs pos="0">
                <a:srgbClr val="6699FF">
                  <a:tint val="66000"/>
                  <a:satMod val="160000"/>
                </a:srgbClr>
              </a:gs>
              <a:gs pos="50000">
                <a:srgbClr val="6699FF">
                  <a:tint val="44500"/>
                  <a:satMod val="160000"/>
                </a:srgbClr>
              </a:gs>
              <a:gs pos="100000">
                <a:srgbClr val="6699F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539552" cy="6858000"/>
          </a:xfrm>
          <a:prstGeom prst="rect">
            <a:avLst/>
          </a:prstGeom>
          <a:gradFill flip="none" rotWithShape="1">
            <a:gsLst>
              <a:gs pos="0">
                <a:srgbClr val="6699FF">
                  <a:tint val="66000"/>
                  <a:satMod val="160000"/>
                </a:srgbClr>
              </a:gs>
              <a:gs pos="50000">
                <a:srgbClr val="6699FF">
                  <a:tint val="44500"/>
                  <a:satMod val="160000"/>
                </a:srgbClr>
              </a:gs>
              <a:gs pos="100000">
                <a:srgbClr val="6699F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8000" y="576000"/>
            <a:ext cx="810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8000" y="1484784"/>
            <a:ext cx="8100000" cy="52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576" y="18288"/>
            <a:ext cx="2026568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61F2494-2BB8-44C5-87F1-D248FFBE55DC}" type="datetimeFigureOut">
              <a:rPr lang="cs-CZ" smtClean="0"/>
              <a:pPr/>
              <a:t>7.2.2013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87824" y="36576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15" name="Zástupný symbol pro obsah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39711" cy="6378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 spd="slow"/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b="1" kern="1200" spc="-100" baseline="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rgbClr val="002060"/>
        </a:buClr>
        <a:buSzPct val="85000"/>
        <a:buFont typeface="Arial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rgbClr val="002060"/>
        </a:buClr>
        <a:buSzPct val="85000"/>
        <a:buFont typeface="Arial" pitchFamily="34" charset="0"/>
        <a:buChar char="•"/>
        <a:defRPr sz="2000" kern="1200">
          <a:solidFill>
            <a:srgbClr val="002060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rgbClr val="002060"/>
        </a:buClr>
        <a:buSzPct val="90000"/>
        <a:buFont typeface="Arial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rgbClr val="002060"/>
        </a:buClr>
        <a:buFont typeface="Arial" pitchFamily="34" charset="0"/>
        <a:buChar char="•"/>
        <a:defRPr sz="1600" kern="1200">
          <a:solidFill>
            <a:srgbClr val="002060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rgbClr val="002060"/>
        </a:buClr>
        <a:buSzPct val="100000"/>
        <a:buFont typeface="Arial" pitchFamily="34" charset="0"/>
        <a:buChar char="•"/>
        <a:defRPr sz="1400" kern="1200" baseline="0">
          <a:solidFill>
            <a:srgbClr val="002060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5"/>
          <p:cNvSpPr>
            <a:spLocks noGrp="1"/>
          </p:cNvSpPr>
          <p:nvPr>
            <p:ph type="subTitle" idx="1"/>
          </p:nvPr>
        </p:nvSpPr>
        <p:spPr>
          <a:xfrm>
            <a:off x="971600" y="0"/>
            <a:ext cx="8172400" cy="908720"/>
          </a:xfrm>
        </p:spPr>
        <p:txBody>
          <a:bodyPr anchor="ctr">
            <a:normAutofit/>
          </a:bodyPr>
          <a:lstStyle/>
          <a:p>
            <a:pPr algn="ctr"/>
            <a:r>
              <a:rPr lang="cs-CZ" sz="2000" dirty="0" smtClean="0"/>
              <a:t>Střední škola služeb a podnikání, Ostrava-Poruba</a:t>
            </a:r>
          </a:p>
          <a:p>
            <a:pPr algn="ctr"/>
            <a:r>
              <a:rPr lang="cs-CZ" sz="2000" dirty="0" smtClean="0"/>
              <a:t>příspěvková organizace</a:t>
            </a:r>
            <a:endParaRPr lang="cs-CZ" sz="20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052" y="1325371"/>
            <a:ext cx="7441766" cy="1599573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611560" y="2947629"/>
            <a:ext cx="8532440" cy="38951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Výukový materiál v rámci projektu OPVK 1.5 Peníze středním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školám</a:t>
            </a:r>
          </a:p>
          <a:p>
            <a:endParaRPr lang="cs-CZ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7000"/>
              </a:lnSpc>
              <a:spcBef>
                <a:spcPts val="100"/>
              </a:spcBef>
            </a:pP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Číslo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projektu: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CZ.1.07/1.5.00/34.0883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Název projektu: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Rozvoj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vzdělanosti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Číslo šablony:  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III/2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Datum vytvoření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   16. 10.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2012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Autor: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Mgr. Pavel Navrátil</a:t>
            </a:r>
            <a:b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Určeno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 předmět:     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    Informační a komunikační technologie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Tematická oblast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   Práce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 standardním aplikačním programovým vybavením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			    textový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editor </a:t>
            </a:r>
            <a:endParaRPr lang="cs-CZ" sz="1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7000"/>
              </a:lnSpc>
              <a:spcBef>
                <a:spcPts val="100"/>
              </a:spcBef>
            </a:pP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Obor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vzdělání: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Podnikání (64-41-L/51) 2.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ročník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Název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výukového materiálu: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Sloupce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Popis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využití: 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Výukový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materiál s úkoly pro žáky s využitím dataprojektoru, notebooku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Čas:  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	   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15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minut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564386" y="858198"/>
            <a:ext cx="38884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VY_32_INOVACE_ICTPS2A0560NAV</a:t>
            </a:r>
            <a:endParaRPr lang="cs-CZ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5317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Nadpis 1"/>
          <p:cNvSpPr>
            <a:spLocks noGrp="1"/>
          </p:cNvSpPr>
          <p:nvPr>
            <p:ph type="title"/>
          </p:nvPr>
        </p:nvSpPr>
        <p:spPr>
          <a:xfrm>
            <a:off x="1331641" y="1296000"/>
            <a:ext cx="7595944" cy="5373360"/>
          </a:xfrm>
        </p:spPr>
        <p:txBody>
          <a:bodyPr>
            <a:noAutofit/>
          </a:bodyPr>
          <a:lstStyle/>
          <a:p>
            <a:pPr algn="l">
              <a:lnSpc>
                <a:spcPct val="130000"/>
              </a:lnSpc>
            </a:pPr>
            <a:r>
              <a:rPr lang="cs-CZ" sz="2000" b="0" dirty="0">
                <a:solidFill>
                  <a:srgbClr val="002060"/>
                </a:solidFill>
                <a:latin typeface="+mn-lt"/>
              </a:rPr>
              <a:t>1) </a:t>
            </a: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Napiš (zkopíruj ze školního webu) článek o školní akci a doplň jej dvěma obrázky obtékanými textem. Text rozděl do dvou sloupců.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2) Zdrojový </a:t>
            </a:r>
            <a:r>
              <a:rPr lang="cs-CZ" sz="2000" b="0" dirty="0">
                <a:solidFill>
                  <a:srgbClr val="002060"/>
                </a:solidFill>
                <a:latin typeface="+mn-lt"/>
              </a:rPr>
              <a:t>text </a:t>
            </a: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(</a:t>
            </a:r>
            <a:r>
              <a:rPr lang="cs-CZ" sz="2000" b="0" dirty="0" err="1" smtClean="0">
                <a:solidFill>
                  <a:srgbClr val="002060"/>
                </a:solidFill>
                <a:latin typeface="+mn-lt"/>
              </a:rPr>
              <a:t>Pernštejn_zdroj</a:t>
            </a: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) rozděl </a:t>
            </a:r>
            <a:r>
              <a:rPr lang="cs-CZ" sz="2000" b="0" dirty="0">
                <a:solidFill>
                  <a:srgbClr val="002060"/>
                </a:solidFill>
                <a:latin typeface="+mn-lt"/>
              </a:rPr>
              <a:t>do</a:t>
            </a:r>
            <a:br>
              <a:rPr lang="cs-CZ" sz="2000" b="0" dirty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	a) dvou </a:t>
            </a:r>
            <a:r>
              <a:rPr lang="cs-CZ" sz="2000" b="0" dirty="0">
                <a:solidFill>
                  <a:srgbClr val="002060"/>
                </a:solidFill>
                <a:latin typeface="+mn-lt"/>
              </a:rPr>
              <a:t>sloupců</a:t>
            </a:r>
            <a:br>
              <a:rPr lang="cs-CZ" sz="2000" b="0" dirty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	b) tří sloupců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	c) uprav mezery </a:t>
            </a:r>
            <a:r>
              <a:rPr lang="cs-CZ" sz="2000" b="0" dirty="0">
                <a:solidFill>
                  <a:srgbClr val="002060"/>
                </a:solidFill>
                <a:latin typeface="+mn-lt"/>
              </a:rPr>
              <a:t>mezi dvěma </a:t>
            </a: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sloupci na 1,5 cm</a:t>
            </a:r>
            <a:r>
              <a:rPr lang="cs-CZ" sz="2000" b="0" dirty="0">
                <a:solidFill>
                  <a:srgbClr val="002060"/>
                </a:solidFill>
                <a:latin typeface="+mn-lt"/>
              </a:rPr>
              <a:t/>
            </a:r>
            <a:br>
              <a:rPr lang="cs-CZ" sz="2000" b="0" dirty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3) Z </a:t>
            </a:r>
            <a:r>
              <a:rPr lang="cs-CZ" sz="2000" b="0" dirty="0">
                <a:solidFill>
                  <a:srgbClr val="002060"/>
                </a:solidFill>
                <a:latin typeface="+mn-lt"/>
              </a:rPr>
              <a:t>textu odeber obrázky a rozděl na</a:t>
            </a:r>
            <a:br>
              <a:rPr lang="cs-CZ" sz="2000" b="0" dirty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	a) levý </a:t>
            </a:r>
            <a:r>
              <a:rPr lang="cs-CZ" sz="2000" b="0" dirty="0">
                <a:solidFill>
                  <a:srgbClr val="002060"/>
                </a:solidFill>
                <a:latin typeface="+mn-lt"/>
              </a:rPr>
              <a:t>menší sloupec</a:t>
            </a:r>
            <a:br>
              <a:rPr lang="cs-CZ" sz="2000" b="0" dirty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	b) pravý </a:t>
            </a:r>
            <a:r>
              <a:rPr lang="cs-CZ" sz="2000" b="0" dirty="0">
                <a:solidFill>
                  <a:srgbClr val="002060"/>
                </a:solidFill>
                <a:latin typeface="+mn-lt"/>
              </a:rPr>
              <a:t>menší sloupec</a:t>
            </a:r>
            <a:br>
              <a:rPr lang="cs-CZ" sz="2000" b="0" dirty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	c) levý </a:t>
            </a:r>
            <a:r>
              <a:rPr lang="cs-CZ" sz="2000" b="0" dirty="0">
                <a:solidFill>
                  <a:srgbClr val="002060"/>
                </a:solidFill>
                <a:latin typeface="+mn-lt"/>
              </a:rPr>
              <a:t>sloupec široký 6 </a:t>
            </a: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cm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4) Každý rozdělený text bude na samostatné stránce dokumentu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5) Výsledek práce ulož pod názvem sloupce a zašli emailem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   vyučujícímu</a:t>
            </a:r>
            <a:endParaRPr lang="cs-CZ" sz="2000" b="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827584" y="576000"/>
            <a:ext cx="810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 spc="-100" baseline="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 smtClean="0">
                <a:solidFill>
                  <a:srgbClr val="FF0000"/>
                </a:solidFill>
              </a:rPr>
              <a:t>ÚKOL(y)</a:t>
            </a:r>
            <a:endParaRPr lang="cs-CZ" b="1" dirty="0">
              <a:solidFill>
                <a:srgbClr val="FF0000"/>
              </a:solidFill>
            </a:endParaRPr>
          </a:p>
        </p:txBody>
      </p:sp>
      <p:pic>
        <p:nvPicPr>
          <p:cNvPr id="17" name="Picture 8" descr="C:\Users\Pavel\AppData\Local\Microsoft\Windows\Temporary Internet Files\Content.IE5\8HMO9EV2\MC900442168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005064"/>
            <a:ext cx="1194229" cy="11942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Pavel\AppData\Local\Microsoft\Windows\Temporary Internet Files\Content.IE5\KPBO5JPA\MC900286318[1].wmf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0070C0">
                <a:tint val="45000"/>
                <a:satMod val="400000"/>
              </a:srgbClr>
            </a:duotone>
            <a:lum bright="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56996">
            <a:off x="199617" y="1963770"/>
            <a:ext cx="1092947" cy="7723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873425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CITACE a zdroje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>
                <a:solidFill>
                  <a:srgbClr val="002060"/>
                </a:solidFill>
              </a:rPr>
              <a:t>MS Office 2010</a:t>
            </a:r>
            <a:r>
              <a:rPr lang="cs-CZ" dirty="0">
                <a:solidFill>
                  <a:srgbClr val="002060"/>
                </a:solidFill>
              </a:rPr>
              <a:t>. 2010.</a:t>
            </a:r>
          </a:p>
          <a:p>
            <a:r>
              <a:rPr lang="cs-CZ" dirty="0"/>
              <a:t>Pernštejn (hrad) - </a:t>
            </a:r>
            <a:r>
              <a:rPr lang="cs-CZ" dirty="0" err="1"/>
              <a:t>Wikipedia</a:t>
            </a:r>
            <a:r>
              <a:rPr lang="cs-CZ" dirty="0"/>
              <a:t>. In: </a:t>
            </a:r>
            <a:r>
              <a:rPr lang="cs-CZ" i="1" dirty="0" err="1"/>
              <a:t>Wikipedia</a:t>
            </a:r>
            <a:r>
              <a:rPr lang="cs-CZ" i="1" dirty="0"/>
              <a:t>: </a:t>
            </a:r>
            <a:r>
              <a:rPr lang="cs-CZ" i="1" dirty="0" err="1"/>
              <a:t>the</a:t>
            </a:r>
            <a:r>
              <a:rPr lang="cs-CZ" i="1" dirty="0"/>
              <a:t> free </a:t>
            </a:r>
            <a:r>
              <a:rPr lang="cs-CZ" i="1" dirty="0" err="1"/>
              <a:t>encyclopedia</a:t>
            </a:r>
            <a:r>
              <a:rPr lang="cs-CZ" dirty="0"/>
              <a:t> [online]. San Francisco (CA): </a:t>
            </a:r>
            <a:r>
              <a:rPr lang="cs-CZ" dirty="0" err="1"/>
              <a:t>Wikimedia</a:t>
            </a:r>
            <a:r>
              <a:rPr lang="cs-CZ" dirty="0"/>
              <a:t> </a:t>
            </a:r>
            <a:r>
              <a:rPr lang="cs-CZ" dirty="0" err="1"/>
              <a:t>Foundation</a:t>
            </a:r>
            <a:r>
              <a:rPr lang="cs-CZ" dirty="0"/>
              <a:t>, 2001- [cit. 2012-10-15]. Dostupné z: http://cs.wikipedia.org/wiki/Pernštejn_(hrad) 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5085184"/>
            <a:ext cx="1757363" cy="1595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6729812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SLOUPCE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Motto: </a:t>
            </a:r>
            <a:r>
              <a:rPr lang="pl-PL" dirty="0">
                <a:solidFill>
                  <a:srgbClr val="002060"/>
                </a:solidFill>
              </a:rPr>
              <a:t>Jak to chodí v novinách…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294659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MOTIVACE</a:t>
            </a:r>
            <a:endParaRPr lang="cs-CZ" b="1" dirty="0">
              <a:solidFill>
                <a:srgbClr val="FF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412775"/>
            <a:ext cx="4032448" cy="53303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579254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PŘÍKLADY z praxe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Novinová sazba</a:t>
            </a:r>
          </a:p>
          <a:p>
            <a:r>
              <a:rPr lang="cs-CZ" dirty="0"/>
              <a:t>Kratší řádek se rychleji a lépe čte</a:t>
            </a:r>
          </a:p>
          <a:p>
            <a:r>
              <a:rPr lang="cs-CZ" dirty="0"/>
              <a:t>Do sloupků se umísťují i doplňkové informace</a:t>
            </a:r>
          </a:p>
          <a:p>
            <a:r>
              <a:rPr lang="cs-CZ" dirty="0"/>
              <a:t>Literární útvar „Sloupek“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40494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796136" y="1431068"/>
            <a:ext cx="3168352" cy="5220000"/>
          </a:xfrm>
        </p:spPr>
        <p:txBody>
          <a:bodyPr>
            <a:noAutofit/>
          </a:bodyPr>
          <a:lstStyle/>
          <a:p>
            <a:pPr>
              <a:spcBef>
                <a:spcPts val="400"/>
              </a:spcBef>
            </a:pPr>
            <a:r>
              <a:rPr lang="cs-CZ" dirty="0"/>
              <a:t>Označíme si upravovaný text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cs-CZ" sz="2000" dirty="0"/>
              <a:t>  (označení celého    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cs-CZ" sz="2000" dirty="0"/>
              <a:t>   textu CTRL+A)</a:t>
            </a:r>
          </a:p>
          <a:p>
            <a:pPr>
              <a:spcBef>
                <a:spcPts val="400"/>
              </a:spcBef>
            </a:pPr>
            <a:r>
              <a:rPr lang="cs-CZ" dirty="0"/>
              <a:t>Na záložce </a:t>
            </a:r>
            <a:r>
              <a:rPr lang="cs-CZ" b="1" dirty="0"/>
              <a:t>Rozložení stránky </a:t>
            </a:r>
            <a:r>
              <a:rPr lang="cs-CZ" dirty="0"/>
              <a:t>vybereme možnost </a:t>
            </a:r>
            <a:r>
              <a:rPr lang="cs-CZ" b="1" dirty="0" smtClean="0"/>
              <a:t>Sloupce</a:t>
            </a:r>
          </a:p>
          <a:p>
            <a:pPr>
              <a:spcBef>
                <a:spcPts val="400"/>
              </a:spcBef>
            </a:pPr>
            <a:r>
              <a:rPr lang="cs-CZ" dirty="0" smtClean="0"/>
              <a:t>Označený text se </a:t>
            </a:r>
            <a:r>
              <a:rPr lang="cs-CZ" b="1" dirty="0" smtClean="0"/>
              <a:t>rozdělil</a:t>
            </a:r>
            <a:r>
              <a:rPr lang="cs-CZ" dirty="0" smtClean="0"/>
              <a:t> do sloupců, neoznačený text se do sloupců </a:t>
            </a:r>
            <a:r>
              <a:rPr lang="cs-CZ" b="1" dirty="0" smtClean="0"/>
              <a:t>nerozdělil</a:t>
            </a:r>
            <a:endParaRPr lang="cs-CZ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Označení textu + sloupce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556792"/>
            <a:ext cx="2805480" cy="27363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556792"/>
            <a:ext cx="1981200" cy="45053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Přímá spojnice se šipkou 11"/>
          <p:cNvCxnSpPr/>
          <p:nvPr/>
        </p:nvCxnSpPr>
        <p:spPr>
          <a:xfrm flipH="1" flipV="1">
            <a:off x="4644008" y="2348880"/>
            <a:ext cx="1296144" cy="1800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 flipH="1" flipV="1">
            <a:off x="5076056" y="1772816"/>
            <a:ext cx="864096" cy="165618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252183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Počet sloupců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6588224" y="1695906"/>
            <a:ext cx="2170584" cy="23091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rgbClr val="002060"/>
              </a:buClr>
              <a:buSzPct val="85000"/>
              <a:buFont typeface="Arial" pitchFamily="34" charset="0"/>
              <a:buChar char="•"/>
              <a:defRPr sz="24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rgbClr val="002060"/>
              </a:buClr>
              <a:buSzPct val="85000"/>
              <a:buFont typeface="Arial" pitchFamily="34" charset="0"/>
              <a:buChar char="•"/>
              <a:defRPr sz="20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rgbClr val="002060"/>
              </a:buClr>
              <a:buSzPct val="90000"/>
              <a:buFont typeface="Arial" pitchFamily="34" charset="0"/>
              <a:buChar char="•"/>
              <a:defRPr sz="18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rgbClr val="002060"/>
              </a:buClr>
              <a:buFont typeface="Arial" pitchFamily="34" charset="0"/>
              <a:buChar char="•"/>
              <a:defRPr sz="16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rgbClr val="002060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Zvolíme odpovídající počet sloupců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843" y="1430128"/>
            <a:ext cx="5310325" cy="22352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789" y="4111988"/>
            <a:ext cx="5308379" cy="24399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Přímá spojnice se šipkou 11"/>
          <p:cNvCxnSpPr/>
          <p:nvPr/>
        </p:nvCxnSpPr>
        <p:spPr>
          <a:xfrm flipH="1">
            <a:off x="6084168" y="2204864"/>
            <a:ext cx="504056" cy="88815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 flipH="1">
            <a:off x="6084168" y="2204864"/>
            <a:ext cx="504056" cy="295232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567818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NABÍDKY, upřesnění, volby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84784"/>
            <a:ext cx="2808312" cy="27813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5" y="4255941"/>
            <a:ext cx="2808312" cy="24360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ástupný symbol pro obsah 2"/>
          <p:cNvSpPr txBox="1">
            <a:spLocks/>
          </p:cNvSpPr>
          <p:nvPr/>
        </p:nvSpPr>
        <p:spPr>
          <a:xfrm>
            <a:off x="4417640" y="1510042"/>
            <a:ext cx="4546848" cy="47992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rgbClr val="002060"/>
              </a:buClr>
              <a:buSzPct val="85000"/>
              <a:buFont typeface="Arial" pitchFamily="34" charset="0"/>
              <a:buChar char="•"/>
              <a:defRPr sz="24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rgbClr val="002060"/>
              </a:buClr>
              <a:buSzPct val="85000"/>
              <a:buFont typeface="Arial" pitchFamily="34" charset="0"/>
              <a:buChar char="•"/>
              <a:defRPr sz="20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rgbClr val="002060"/>
              </a:buClr>
              <a:buSzPct val="90000"/>
              <a:buFont typeface="Arial" pitchFamily="34" charset="0"/>
              <a:buChar char="•"/>
              <a:defRPr sz="18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rgbClr val="002060"/>
              </a:buClr>
              <a:buFont typeface="Arial" pitchFamily="34" charset="0"/>
              <a:buChar char="•"/>
              <a:defRPr sz="16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rgbClr val="002060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Část textu můžeme nechat přes celou šířku stránky, další část rozdělit na dva, popř. na tři sloupce</a:t>
            </a:r>
          </a:p>
          <a:p>
            <a:r>
              <a:rPr lang="cs-CZ" dirty="0" smtClean="0"/>
              <a:t>V nabídce </a:t>
            </a:r>
            <a:r>
              <a:rPr lang="cs-CZ" b="1" dirty="0" smtClean="0"/>
              <a:t>Další sloupce</a:t>
            </a:r>
            <a:r>
              <a:rPr lang="cs-CZ" dirty="0" smtClean="0"/>
              <a:t> můžeme vlastnosti sloupců detailně nastavovat</a:t>
            </a:r>
          </a:p>
          <a:p>
            <a:r>
              <a:rPr lang="cs-CZ" dirty="0" smtClean="0"/>
              <a:t>Pokud chceme </a:t>
            </a:r>
            <a:r>
              <a:rPr lang="cs-CZ" b="1" dirty="0" smtClean="0"/>
              <a:t>nadpis</a:t>
            </a:r>
            <a:r>
              <a:rPr lang="cs-CZ" dirty="0" smtClean="0"/>
              <a:t> přes více sloupců, zvýrazníme jej a zvolíme „</a:t>
            </a:r>
            <a:r>
              <a:rPr lang="cs-CZ" b="1" dirty="0" smtClean="0"/>
              <a:t>jeden sloupec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Text a obrázky samozřejmě můžeme formátovat</a:t>
            </a:r>
          </a:p>
        </p:txBody>
      </p:sp>
      <p:cxnSp>
        <p:nvCxnSpPr>
          <p:cNvPr id="7" name="Přímá spojnice se šipkou 6"/>
          <p:cNvCxnSpPr/>
          <p:nvPr/>
        </p:nvCxnSpPr>
        <p:spPr>
          <a:xfrm flipH="1">
            <a:off x="3851920" y="2636912"/>
            <a:ext cx="648072" cy="14401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>
            <a:endCxn id="5" idx="3"/>
          </p:cNvCxnSpPr>
          <p:nvPr/>
        </p:nvCxnSpPr>
        <p:spPr>
          <a:xfrm flipH="1">
            <a:off x="3635897" y="4005064"/>
            <a:ext cx="1016496" cy="14689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309859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FINÁLE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16016" y="1484784"/>
            <a:ext cx="4427984" cy="5220000"/>
          </a:xfrm>
        </p:spPr>
        <p:txBody>
          <a:bodyPr>
            <a:noAutofit/>
          </a:bodyPr>
          <a:lstStyle/>
          <a:p>
            <a:r>
              <a:rPr lang="cs-CZ" dirty="0" smtClean="0"/>
              <a:t>Nadpis a první </a:t>
            </a:r>
            <a:r>
              <a:rPr lang="cs-CZ" dirty="0"/>
              <a:t>odstavec </a:t>
            </a:r>
            <a:r>
              <a:rPr lang="cs-CZ" dirty="0" smtClean="0"/>
              <a:t>našeho článku </a:t>
            </a:r>
            <a:r>
              <a:rPr lang="cs-CZ" dirty="0"/>
              <a:t>je </a:t>
            </a:r>
            <a:r>
              <a:rPr lang="cs-CZ" dirty="0" smtClean="0"/>
              <a:t>v </a:t>
            </a:r>
            <a:r>
              <a:rPr lang="cs-CZ" dirty="0"/>
              <a:t>„jednom“ sloupci – celá šířka </a:t>
            </a:r>
            <a:r>
              <a:rPr lang="cs-CZ" dirty="0" smtClean="0"/>
              <a:t>stránky</a:t>
            </a:r>
          </a:p>
          <a:p>
            <a:r>
              <a:rPr lang="cs-CZ" dirty="0" smtClean="0"/>
              <a:t>Další odstavce jsou děleny do sloupců</a:t>
            </a:r>
          </a:p>
          <a:p>
            <a:r>
              <a:rPr lang="cs-CZ" dirty="0" smtClean="0"/>
              <a:t>Mezi sloupci jsou mezery, které zmenšují využitelnou plochu stránky</a:t>
            </a:r>
          </a:p>
          <a:p>
            <a:r>
              <a:rPr lang="cs-CZ" dirty="0" smtClean="0"/>
              <a:t>Text zejména u úzkých sloupců a u obrázků se trhá a okraje jsou „zubaté“</a:t>
            </a:r>
          </a:p>
          <a:p>
            <a:r>
              <a:rPr lang="cs-CZ" dirty="0" smtClean="0"/>
              <a:t>Pozor musíme dát také na umístění (ukotvení) obrázků</a:t>
            </a:r>
            <a:endParaRPr lang="cs-CZ" dirty="0"/>
          </a:p>
          <a:p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12776"/>
            <a:ext cx="3876675" cy="51244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10269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SHRNUTÍ, opakování, dotazy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Text můžeme rozdělit do více sloupců</a:t>
            </a:r>
          </a:p>
          <a:p>
            <a:r>
              <a:rPr lang="cs-CZ" dirty="0"/>
              <a:t>Text se „přelévá“ z jednoho sloupce do druhého</a:t>
            </a:r>
          </a:p>
          <a:p>
            <a:r>
              <a:rPr lang="cs-CZ" dirty="0"/>
              <a:t>Každé dělení zmenšuje „užitnou plochu“ stránky o šířku </a:t>
            </a:r>
            <a:r>
              <a:rPr lang="cs-CZ" dirty="0" smtClean="0"/>
              <a:t>mezery mezi sloupci a o mezery při dělení slov</a:t>
            </a:r>
            <a:endParaRPr lang="cs-CZ" dirty="0"/>
          </a:p>
          <a:p>
            <a:r>
              <a:rPr lang="cs-CZ" dirty="0"/>
              <a:t>Umístění slov ve sloupci, stejně jako jejich dělení nemusí být optimální a estetické</a:t>
            </a:r>
          </a:p>
          <a:p>
            <a:r>
              <a:rPr lang="cs-CZ" dirty="0"/>
              <a:t>Rozdělením textu do sloupců se mohou rozhodit obrázky a konce </a:t>
            </a:r>
            <a:r>
              <a:rPr lang="cs-CZ" dirty="0" smtClean="0"/>
              <a:t>textu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31396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aa_sablona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aaa_sablona</Template>
  <TotalTime>0</TotalTime>
  <Words>367</Words>
  <Application>Microsoft Office PowerPoint</Application>
  <PresentationFormat>Předvádění na obrazovce (4:3)</PresentationFormat>
  <Paragraphs>50</Paragraphs>
  <Slides>11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aaa_sablona</vt:lpstr>
      <vt:lpstr>Prezentace aplikace PowerPoint</vt:lpstr>
      <vt:lpstr>SLOUPCE</vt:lpstr>
      <vt:lpstr>MOTIVACE</vt:lpstr>
      <vt:lpstr>PŘÍKLADY z praxe</vt:lpstr>
      <vt:lpstr>JAK na to?</vt:lpstr>
      <vt:lpstr>JAK na to?</vt:lpstr>
      <vt:lpstr>NABÍDKY, upřesnění, volby</vt:lpstr>
      <vt:lpstr>FINÁLE</vt:lpstr>
      <vt:lpstr>SHRNUTÍ, opakování, dotazy</vt:lpstr>
      <vt:lpstr>1) Napiš (zkopíruj ze školního webu) článek o školní akci a doplň jej dvěma obrázky obtékanými textem. Text rozděl do dvou sloupců. 2) Zdrojový text (Pernštejn_zdroj) rozděl do  a) dvou sloupců  b) tří sloupců  c) uprav mezery mezi dvěma sloupci na 1,5 cm 3) Z textu odeber obrázky a rozděl na  a) levý menší sloupec  b) pravý menší sloupec  c) levý sloupec široký 6 cm 4) Každý rozdělený text bude na samostatné stránce dokumentu 5) Výsledek práce ulož pod názvem sloupce a zašli emailem    vyučujícímu</vt:lpstr>
      <vt:lpstr>CITACE a 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2013-02-05T15:47:51Z</dcterms:created>
  <dcterms:modified xsi:type="dcterms:W3CDTF">2013-02-07T21:00:48Z</dcterms:modified>
</cp:coreProperties>
</file>