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9"/>
  </p:notesMasterIdLst>
  <p:sldIdLst>
    <p:sldId id="258" r:id="rId2"/>
    <p:sldId id="256" r:id="rId3"/>
    <p:sldId id="257" r:id="rId4"/>
    <p:sldId id="260" r:id="rId5"/>
    <p:sldId id="268" r:id="rId6"/>
    <p:sldId id="273" r:id="rId7"/>
    <p:sldId id="269" r:id="rId8"/>
    <p:sldId id="270" r:id="rId9"/>
    <p:sldId id="274" r:id="rId10"/>
    <p:sldId id="275" r:id="rId11"/>
    <p:sldId id="276" r:id="rId12"/>
    <p:sldId id="264" r:id="rId13"/>
    <p:sldId id="272" r:id="rId14"/>
    <p:sldId id="271" r:id="rId15"/>
    <p:sldId id="267" r:id="rId16"/>
    <p:sldId id="261" r:id="rId17"/>
    <p:sldId id="2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5. 11.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Osnova, navigace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VY_32_INOVACE_ICTPS2A1160NAV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36911"/>
            <a:ext cx="4536504" cy="37858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Osnova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907704" y="1916832"/>
            <a:ext cx="2016224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203848" y="1916832"/>
            <a:ext cx="216024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8000" y="1484784"/>
            <a:ext cx="3744000" cy="1008112"/>
          </a:xfrm>
        </p:spPr>
        <p:txBody>
          <a:bodyPr/>
          <a:lstStyle/>
          <a:p>
            <a:r>
              <a:rPr lang="cs-CZ" dirty="0" smtClean="0"/>
              <a:t>Zvyšování a snižování úrovně textu</a:t>
            </a:r>
            <a:endParaRPr lang="cs-CZ" dirty="0"/>
          </a:p>
        </p:txBody>
      </p:sp>
      <p:sp>
        <p:nvSpPr>
          <p:cNvPr id="11" name="Zástupný symbol pro obsah 4"/>
          <p:cNvSpPr txBox="1">
            <a:spLocks/>
          </p:cNvSpPr>
          <p:nvPr/>
        </p:nvSpPr>
        <p:spPr>
          <a:xfrm>
            <a:off x="4572000" y="1484784"/>
            <a:ext cx="4032448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90000"/>
              <a:buFont typeface="Arial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Momentálně vidíme jen tři úrovně textu, čtvrtá je skrytá</a:t>
            </a:r>
          </a:p>
          <a:p>
            <a:r>
              <a:rPr lang="cs-CZ" dirty="0" smtClean="0"/>
              <a:t>(podrobnosti u Prahy)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300192" y="1988840"/>
            <a:ext cx="72008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5724128" y="2492896"/>
            <a:ext cx="0" cy="30963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ástupný symbol pro obsah 4"/>
          <p:cNvSpPr txBox="1">
            <a:spLocks/>
          </p:cNvSpPr>
          <p:nvPr/>
        </p:nvSpPr>
        <p:spPr>
          <a:xfrm>
            <a:off x="611560" y="4581128"/>
            <a:ext cx="3024336" cy="1370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90000"/>
              <a:buFont typeface="Arial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Rozbalená větev</a:t>
            </a:r>
          </a:p>
          <a:p>
            <a:r>
              <a:rPr lang="cs-CZ" dirty="0" smtClean="0"/>
              <a:t>Sbalená větev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1900" dirty="0" smtClean="0"/>
              <a:t>obsahuje ještě další text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3203848" y="4869160"/>
            <a:ext cx="144016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3239852" y="5301208"/>
            <a:ext cx="97210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125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8000" y="1484784"/>
            <a:ext cx="3744000" cy="5220000"/>
          </a:xfrm>
        </p:spPr>
        <p:txBody>
          <a:bodyPr/>
          <a:lstStyle/>
          <a:p>
            <a:r>
              <a:rPr lang="cs-CZ" dirty="0" smtClean="0"/>
              <a:t>Podle potřeby přecházíme mezi zobrazením Osnovy a normálním zobrazením</a:t>
            </a:r>
          </a:p>
          <a:p>
            <a:r>
              <a:rPr lang="cs-CZ" dirty="0" smtClean="0"/>
              <a:t>Do textu doplňujeme informace, které chceme použít, vložením na příslušné (rozbalené) místo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Přechod do normálu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750" y="1485900"/>
            <a:ext cx="31908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V="1">
            <a:off x="4211960" y="1988840"/>
            <a:ext cx="165618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923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Výhodné je použití zobrazení různých úrovní osnovy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Černé čáry za jednotlivými nadpisy označují větve skrývající ještě nějaký obsah, podobně poklepáním na znaménka + a – větev rozbalíme, nebo sbalíme</a:t>
            </a:r>
            <a:endParaRPr lang="cs-CZ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62655"/>
            <a:ext cx="2114550" cy="1000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62655"/>
            <a:ext cx="2000250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962655"/>
            <a:ext cx="1285875" cy="781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068960"/>
            <a:ext cx="1728193" cy="1888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3068960"/>
            <a:ext cx="2232248" cy="2291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068961"/>
            <a:ext cx="2448272" cy="22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 flipV="1">
            <a:off x="1844080" y="3429000"/>
            <a:ext cx="279648" cy="20882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1983904" y="4214790"/>
            <a:ext cx="2732112" cy="13024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2123728" y="4696874"/>
            <a:ext cx="4680520" cy="8203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Virtuální ZOO</a:t>
            </a:r>
          </a:p>
          <a:p>
            <a:pPr marL="274320" lvl="1" indent="0">
              <a:buNone/>
            </a:pPr>
            <a:r>
              <a:rPr lang="cs-CZ" dirty="0" smtClean="0"/>
              <a:t>Šelmy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Lev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Tygr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Jaguár</a:t>
            </a:r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Ptáci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Plameňáci 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Orli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Supi </a:t>
            </a:r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Býložravci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Žirafy 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Zebry </a:t>
            </a:r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Plazi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Anakonda 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Chřestýši 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Krokodýli </a:t>
            </a:r>
            <a:endParaRPr lang="cs-CZ" dirty="0"/>
          </a:p>
          <a:p>
            <a:pPr marL="548640" lvl="2" indent="0">
              <a:buNone/>
            </a:pPr>
            <a:r>
              <a:rPr lang="cs-CZ" dirty="0" smtClean="0"/>
              <a:t>Varani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5538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Svět</a:t>
            </a:r>
          </a:p>
          <a:p>
            <a:pPr marL="0" indent="0">
              <a:buNone/>
            </a:pPr>
            <a:r>
              <a:rPr lang="cs-CZ" dirty="0"/>
              <a:t>	Světadíly</a:t>
            </a:r>
          </a:p>
          <a:p>
            <a:pPr marL="0" indent="0">
              <a:buNone/>
            </a:pPr>
            <a:r>
              <a:rPr lang="cs-CZ" dirty="0"/>
              <a:t>		Země</a:t>
            </a:r>
          </a:p>
          <a:p>
            <a:pPr marL="0" indent="0">
              <a:buNone/>
            </a:pPr>
            <a:r>
              <a:rPr lang="cs-CZ" dirty="0"/>
              <a:t>			Hlavní města</a:t>
            </a:r>
          </a:p>
          <a:p>
            <a:pPr marL="0" indent="0">
              <a:buNone/>
            </a:pPr>
            <a:r>
              <a:rPr lang="cs-CZ" dirty="0"/>
              <a:t>				Poznámky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Škola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Ročníky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Obory</a:t>
            </a:r>
          </a:p>
          <a:p>
            <a:pPr marL="0" indent="0">
              <a:buNone/>
            </a:pPr>
            <a:r>
              <a:rPr lang="cs-CZ" dirty="0"/>
              <a:t>			Žáci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93728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Osnovu používáme při psaní delších (a/nebo) strukturovaných (rozčleněných) dokumentů</a:t>
            </a:r>
          </a:p>
          <a:p>
            <a:r>
              <a:rPr lang="cs-CZ" dirty="0" smtClean="0"/>
              <a:t>Můžeme si Zobrazit přímo osnovu a pracovat pomocí ní</a:t>
            </a:r>
          </a:p>
          <a:p>
            <a:r>
              <a:rPr lang="cs-CZ" dirty="0" smtClean="0"/>
              <a:t>Výhodnější je spolupráce Stylů (úrovně textu) a Osnovy</a:t>
            </a:r>
          </a:p>
          <a:p>
            <a:r>
              <a:rPr lang="cs-CZ" dirty="0" smtClean="0"/>
              <a:t>Napíšeme si hlavní body práce a ty postupně rozvíjíme</a:t>
            </a:r>
          </a:p>
          <a:p>
            <a:r>
              <a:rPr lang="cs-CZ" dirty="0" smtClean="0"/>
              <a:t>Část práce, kterou právě upravujeme je rozbalena a další části mohou být „sbaleny“</a:t>
            </a:r>
          </a:p>
          <a:p>
            <a:r>
              <a:rPr lang="cs-CZ" dirty="0" smtClean="0"/>
              <a:t>Můžeme si měnit také pohled podle „důležitosti“ – úrovně textu</a:t>
            </a:r>
          </a:p>
          <a:p>
            <a:r>
              <a:rPr lang="cs-CZ" dirty="0" smtClean="0"/>
              <a:t>Přecházíme mezi zobrazením osnovy a „normálním“ zobrazením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Vytvoř katalog zájezdů se strukturou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země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místo pobytu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podrobnosti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Cestovka bude nabízet zájezdy minimálně do čtyř zemí, v každé zemi budou minimálně tři místa pobytu. V tuzemské rekreaci (Česká republika) bude u Karlštejna a Hluboké přiložen i krátký popis (podrobnosti)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osnova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OSNOVA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Podstatné, vedlejší a okrajové…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Hodí </a:t>
            </a:r>
            <a:r>
              <a:rPr lang="cs-CZ" dirty="0"/>
              <a:t>se při psaní delších a strukturovaných dokumentů</a:t>
            </a:r>
          </a:p>
          <a:p>
            <a:pPr lvl="1"/>
            <a:r>
              <a:rPr lang="cs-CZ" dirty="0" smtClean="0"/>
              <a:t>Seminárních </a:t>
            </a:r>
            <a:r>
              <a:rPr lang="cs-CZ" dirty="0"/>
              <a:t>prací</a:t>
            </a:r>
          </a:p>
          <a:p>
            <a:pPr lvl="1"/>
            <a:r>
              <a:rPr lang="cs-CZ" dirty="0" smtClean="0"/>
              <a:t>Diplomových </a:t>
            </a:r>
            <a:r>
              <a:rPr lang="cs-CZ" dirty="0"/>
              <a:t>prací</a:t>
            </a:r>
          </a:p>
          <a:p>
            <a:pPr lvl="1"/>
            <a:r>
              <a:rPr lang="cs-CZ" dirty="0" smtClean="0"/>
              <a:t>Slohových prací</a:t>
            </a:r>
          </a:p>
          <a:p>
            <a:pPr lvl="1"/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ale také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Katalogů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řehledů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</a:t>
            </a:r>
            <a:r>
              <a:rPr lang="cs-CZ" dirty="0"/>
              <a:t>osnovy </a:t>
            </a:r>
            <a:r>
              <a:rPr lang="cs-CZ" dirty="0" smtClean="0"/>
              <a:t>(i když </a:t>
            </a:r>
            <a:r>
              <a:rPr lang="cs-CZ" dirty="0"/>
              <a:t>se to nezdá) hrají důležitou roli STYLY </a:t>
            </a:r>
          </a:p>
          <a:p>
            <a:r>
              <a:rPr lang="cs-CZ" dirty="0" smtClean="0"/>
              <a:t>Zopakujme si:</a:t>
            </a:r>
            <a:endParaRPr lang="cs-CZ" dirty="0"/>
          </a:p>
          <a:p>
            <a:pPr lvl="1"/>
            <a:r>
              <a:rPr lang="cs-CZ" dirty="0"/>
              <a:t>Co to </a:t>
            </a:r>
            <a:r>
              <a:rPr lang="cs-CZ" dirty="0" smtClean="0"/>
              <a:t>je styl používaný v dokumentu</a:t>
            </a:r>
            <a:endParaRPr lang="cs-CZ" dirty="0"/>
          </a:p>
          <a:p>
            <a:pPr lvl="1"/>
            <a:r>
              <a:rPr lang="cs-CZ" dirty="0"/>
              <a:t>Jak se </a:t>
            </a:r>
            <a:r>
              <a:rPr lang="cs-CZ" dirty="0" smtClean="0"/>
              <a:t>styly tvoří</a:t>
            </a:r>
            <a:endParaRPr lang="cs-CZ" dirty="0"/>
          </a:p>
          <a:p>
            <a:pPr lvl="1"/>
            <a:r>
              <a:rPr lang="cs-CZ" dirty="0" smtClean="0"/>
              <a:t>Jaká jsou doporučená pojmenování stylů</a:t>
            </a:r>
            <a:endParaRPr lang="cs-CZ" dirty="0"/>
          </a:p>
          <a:p>
            <a:pPr lvl="1"/>
            <a:r>
              <a:rPr lang="cs-CZ" dirty="0"/>
              <a:t>Jak </a:t>
            </a:r>
            <a:r>
              <a:rPr lang="cs-CZ" dirty="0" smtClean="0"/>
              <a:t>se dají změnit </a:t>
            </a:r>
            <a:r>
              <a:rPr lang="cs-CZ" dirty="0"/>
              <a:t>vlastnosti stylu </a:t>
            </a:r>
            <a:r>
              <a:rPr lang="cs-CZ" dirty="0" smtClean="0"/>
              <a:t>ve </a:t>
            </a:r>
            <a:r>
              <a:rPr lang="cs-CZ" dirty="0" err="1" smtClean="0"/>
              <a:t>WORDu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Styly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delší dokumenty je vhodná osnova a práce s různými úrovněmi textu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Vytvoření stylů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4089449" cy="350795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580112" y="2276872"/>
            <a:ext cx="3563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2060"/>
                </a:solidFill>
              </a:rPr>
              <a:t> Vytvoř </a:t>
            </a:r>
            <a:r>
              <a:rPr lang="cs-CZ" sz="2000" dirty="0">
                <a:solidFill>
                  <a:srgbClr val="002060"/>
                </a:solidFill>
              </a:rPr>
              <a:t>styl 01_kontinent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Urči </a:t>
            </a:r>
            <a:r>
              <a:rPr lang="cs-CZ" sz="2000" dirty="0">
                <a:solidFill>
                  <a:srgbClr val="002060"/>
                </a:solidFill>
              </a:rPr>
              <a:t>jeho vlastnosti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Přejdi </a:t>
            </a:r>
            <a:r>
              <a:rPr lang="cs-CZ" sz="2000" dirty="0">
                <a:solidFill>
                  <a:srgbClr val="002060"/>
                </a:solidFill>
              </a:rPr>
              <a:t>na Formát Odstavce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2699792" y="2492896"/>
            <a:ext cx="273630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33056"/>
            <a:ext cx="1724025" cy="23622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 flipH="1">
            <a:off x="3707904" y="2852936"/>
            <a:ext cx="1728192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763688" y="3292535"/>
            <a:ext cx="5256584" cy="30027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7740352" y="3429000"/>
            <a:ext cx="571897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Úroveň osnovy nastav na Úroveň 1 – nejvyšší – „nejdůležitější“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Úroveň </a:t>
            </a:r>
            <a:r>
              <a:rPr lang="cs-CZ" dirty="0"/>
              <a:t>osnovy určuje „důležitost“ textu, má podobný význam jako styl Nadpis 1, Nadpis 2 atd.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Úroveň osnovy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3528392" cy="2131149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2708920"/>
            <a:ext cx="3034553" cy="2541438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339752" y="1988840"/>
            <a:ext cx="720080" cy="2304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148064" y="1988840"/>
            <a:ext cx="1512168" cy="25922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04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32040" y="1484784"/>
            <a:ext cx="3995960" cy="5220000"/>
          </a:xfrm>
        </p:spPr>
        <p:txBody>
          <a:bodyPr>
            <a:normAutofit/>
          </a:bodyPr>
          <a:lstStyle/>
          <a:p>
            <a:r>
              <a:rPr lang="cs-CZ" sz="2000" dirty="0"/>
              <a:t>Přehled stylů vidíme v panelu nástrojů Styly</a:t>
            </a:r>
          </a:p>
          <a:p>
            <a:endParaRPr lang="cs-CZ" sz="2000" dirty="0" smtClean="0"/>
          </a:p>
          <a:p>
            <a:r>
              <a:rPr lang="cs-CZ" sz="2000" dirty="0"/>
              <a:t>S</a:t>
            </a:r>
            <a:r>
              <a:rPr lang="cs-CZ" sz="2000" dirty="0" smtClean="0"/>
              <a:t>tyl 01_kontinent </a:t>
            </a:r>
            <a:r>
              <a:rPr lang="cs-CZ" sz="2000" dirty="0"/>
              <a:t>je určen pro odlišení </a:t>
            </a:r>
            <a:r>
              <a:rPr lang="cs-CZ" sz="2000" dirty="0" smtClean="0"/>
              <a:t>kontinentů – </a:t>
            </a:r>
            <a:r>
              <a:rPr lang="cs-CZ" sz="2000" dirty="0"/>
              <a:t>nejvyšší logické úrovně našeho článku, současně je velkým a výrazným (tučným) písmem</a:t>
            </a:r>
          </a:p>
          <a:p>
            <a:r>
              <a:rPr lang="cs-CZ" sz="2000" dirty="0"/>
              <a:t> Styl </a:t>
            </a:r>
            <a:r>
              <a:rPr lang="cs-CZ" sz="2000" dirty="0" smtClean="0"/>
              <a:t>02_země </a:t>
            </a:r>
            <a:r>
              <a:rPr lang="cs-CZ" sz="2000" dirty="0"/>
              <a:t>je pro zvýraznění </a:t>
            </a:r>
            <a:r>
              <a:rPr lang="cs-CZ" sz="2000" dirty="0" smtClean="0"/>
              <a:t>názvů států</a:t>
            </a:r>
            <a:endParaRPr lang="cs-CZ" sz="2000" dirty="0"/>
          </a:p>
          <a:p>
            <a:r>
              <a:rPr lang="cs-CZ" sz="2000" dirty="0"/>
              <a:t> </a:t>
            </a:r>
            <a:r>
              <a:rPr lang="cs-CZ" sz="2000" dirty="0" smtClean="0"/>
              <a:t>Styl 03_hlavní město </a:t>
            </a:r>
            <a:r>
              <a:rPr lang="cs-CZ" sz="2000" dirty="0"/>
              <a:t>je věnován jednotlivým </a:t>
            </a:r>
            <a:r>
              <a:rPr lang="cs-CZ" sz="2000" dirty="0" smtClean="0"/>
              <a:t>metropolím</a:t>
            </a:r>
          </a:p>
          <a:p>
            <a:r>
              <a:rPr lang="cs-CZ" sz="2000" dirty="0" smtClean="0"/>
              <a:t>Styl 04_podrobnosti používáme pro poznámky o dané zemi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Vytvořené styly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4499992" y="2132856"/>
            <a:ext cx="504056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81" y="1760039"/>
            <a:ext cx="3527110" cy="278355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91880" y="1484784"/>
            <a:ext cx="2808312" cy="52200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Text si můžeme </a:t>
            </a:r>
            <a:endParaRPr lang="cs-CZ" dirty="0" smtClean="0"/>
          </a:p>
          <a:p>
            <a:r>
              <a:rPr lang="cs-CZ" dirty="0" smtClean="0"/>
              <a:t>nejdřív </a:t>
            </a:r>
            <a:r>
              <a:rPr lang="cs-CZ" dirty="0"/>
              <a:t>napsat a potom </a:t>
            </a:r>
            <a:r>
              <a:rPr lang="cs-CZ" dirty="0" smtClean="0"/>
              <a:t>zformátovat</a:t>
            </a:r>
          </a:p>
          <a:p>
            <a:pPr marL="0" indent="0">
              <a:buNone/>
            </a:pPr>
            <a:r>
              <a:rPr lang="cs-CZ" dirty="0" smtClean="0"/>
              <a:t>nebo </a:t>
            </a:r>
          </a:p>
          <a:p>
            <a:r>
              <a:rPr lang="cs-CZ" dirty="0" smtClean="0"/>
              <a:t>použít </a:t>
            </a:r>
            <a:r>
              <a:rPr lang="cs-CZ" dirty="0"/>
              <a:t>styly a pomocí nich teprve psát :-)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Psaní textu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1756351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051720" y="2276872"/>
            <a:ext cx="115212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215" y="1484784"/>
            <a:ext cx="1629438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>
            <a:off x="5724128" y="4149080"/>
            <a:ext cx="742087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7584" y="1484784"/>
            <a:ext cx="8100416" cy="1395214"/>
          </a:xfrm>
        </p:spPr>
        <p:txBody>
          <a:bodyPr/>
          <a:lstStyle/>
          <a:p>
            <a:r>
              <a:rPr lang="cs-CZ" dirty="0" smtClean="0"/>
              <a:t>Hlavní části (kostru) si vytvoříme za pomocí stylů</a:t>
            </a:r>
          </a:p>
          <a:p>
            <a:r>
              <a:rPr lang="cs-CZ" dirty="0" smtClean="0"/>
              <a:t>Dokument si </a:t>
            </a:r>
            <a:r>
              <a:rPr lang="cs-CZ" b="1" dirty="0" smtClean="0"/>
              <a:t>Zobrazíme</a:t>
            </a:r>
            <a:r>
              <a:rPr lang="cs-CZ" dirty="0" smtClean="0"/>
              <a:t> jako </a:t>
            </a:r>
            <a:r>
              <a:rPr lang="cs-CZ" b="1" dirty="0" smtClean="0"/>
              <a:t>Osnovu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Zobrazení osnovy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2275844" y="2348880"/>
            <a:ext cx="1288045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44" y="2869940"/>
            <a:ext cx="1295400" cy="819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44" y="4122179"/>
            <a:ext cx="2409825" cy="857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44" y="5445224"/>
            <a:ext cx="2933700" cy="96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Přímá spojnice se šipkou 14"/>
          <p:cNvCxnSpPr/>
          <p:nvPr/>
        </p:nvCxnSpPr>
        <p:spPr>
          <a:xfrm flipH="1">
            <a:off x="2843808" y="2348880"/>
            <a:ext cx="2160241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01069"/>
            <a:ext cx="3161368" cy="3806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9372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506</Words>
  <Application>Microsoft Office PowerPoint</Application>
  <PresentationFormat>Předvádění na obrazovce (4:3)</PresentationFormat>
  <Paragraphs>140</Paragraphs>
  <Slides>17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aaa_sablona</vt:lpstr>
      <vt:lpstr>Prezentace aplikace PowerPoint</vt:lpstr>
      <vt:lpstr>OSNOVA</vt:lpstr>
      <vt:lpstr>PŘÍKLADY z praxe</vt:lpstr>
      <vt:lpstr>JAK na to?</vt:lpstr>
      <vt:lpstr>JAK na to?</vt:lpstr>
      <vt:lpstr>JAK na to?</vt:lpstr>
      <vt:lpstr>JAK na to?</vt:lpstr>
      <vt:lpstr>JAK na to?</vt:lpstr>
      <vt:lpstr>JAK na to?</vt:lpstr>
      <vt:lpstr>JAK na to?</vt:lpstr>
      <vt:lpstr>JAK na to?</vt:lpstr>
      <vt:lpstr>NABÍDKY, upřesnění, volby</vt:lpstr>
      <vt:lpstr>PŘÍKLADY</vt:lpstr>
      <vt:lpstr>PŘÍKLADY</vt:lpstr>
      <vt:lpstr>SHRNUTÍ, opakování, dotazy</vt:lpstr>
      <vt:lpstr>1) Vytvoř katalog zájezdů se strukturou * země * místo pobytu  * podrobnosti Cestovka bude nabízet zájezdy minimálně do čtyř zemí, v každé zemi budou minimálně tři místa pobytu. V tuzemské rekreaci (Česká republika) bude u Karlštejna a Hluboké přiložen i krátký popis (podrobnosti) 2) Výsledek práce ulož pod názvem osnova a zašli emailem    vyučujícímu.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2013-02-05T15:51:53Z</dcterms:created>
  <dcterms:modified xsi:type="dcterms:W3CDTF">2013-02-07T21:03:58Z</dcterms:modified>
</cp:coreProperties>
</file>