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13"/>
  </p:notesMasterIdLst>
  <p:sldIdLst>
    <p:sldId id="258" r:id="rId2"/>
    <p:sldId id="256" r:id="rId3"/>
    <p:sldId id="257" r:id="rId4"/>
    <p:sldId id="260" r:id="rId5"/>
    <p:sldId id="273" r:id="rId6"/>
    <p:sldId id="268" r:id="rId7"/>
    <p:sldId id="269" r:id="rId8"/>
    <p:sldId id="270" r:id="rId9"/>
    <p:sldId id="267" r:id="rId10"/>
    <p:sldId id="261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DE81-CD3F-4ED1-B60E-343A94914ED8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1DC1-346C-4501-88DC-2982525C61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5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76000"/>
            <a:ext cx="810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 rot="16200000">
            <a:off x="4297659" y="-4297663"/>
            <a:ext cx="548684" cy="9144001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484784"/>
            <a:ext cx="8100000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18288"/>
            <a:ext cx="2026568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1F2494-2BB8-44C5-87F1-D248FFBE55DC}" type="datetimeFigureOut">
              <a:rPr lang="cs-CZ" smtClean="0"/>
              <a:pPr/>
              <a:t>7.2.2013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5" name="Zástupný symbol pro obsah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711" cy="637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 spc="-1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002060"/>
        </a:buClr>
        <a:buSzPct val="90000"/>
        <a:buFont typeface="Arial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002060"/>
        </a:buClr>
        <a:buFont typeface="Arial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002060"/>
        </a:buClr>
        <a:buSzPct val="100000"/>
        <a:buFont typeface="Arial" pitchFamily="34" charset="0"/>
        <a:buChar char="•"/>
        <a:defRPr sz="1400" kern="1200" baseline="0">
          <a:solidFill>
            <a:srgbClr val="002060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5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8172400" cy="908720"/>
          </a:xfrm>
        </p:spPr>
        <p:txBody>
          <a:bodyPr anchor="ctr">
            <a:normAutofit/>
          </a:bodyPr>
          <a:lstStyle/>
          <a:p>
            <a:pPr algn="ctr"/>
            <a:r>
              <a:rPr lang="cs-CZ" sz="2000" dirty="0" smtClean="0"/>
              <a:t>Střední škola služeb a podnikání, Ostrava-Poruba</a:t>
            </a:r>
          </a:p>
          <a:p>
            <a:pPr algn="ctr"/>
            <a:r>
              <a:rPr lang="cs-CZ" sz="2000" dirty="0" smtClean="0"/>
              <a:t>příspěvková organizace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2" y="1325371"/>
            <a:ext cx="7441766" cy="15995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1560" y="2947629"/>
            <a:ext cx="8532440" cy="389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materiál v rámci projektu OPVK 1.5 Peníze středním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školám</a:t>
            </a:r>
          </a:p>
          <a:p>
            <a:endParaRPr 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CZ.1.07/1.5.00/34.0883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Rozvoj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vzdělanosti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šablony:  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III/2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Datum vytvoření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15. 11.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Mgr. Pavel Navrátil</a:t>
            </a:r>
            <a:b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Určeno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 předmět:  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Informační a komunikační technologie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Tematická oblast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Práce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standardním aplikačním programovým vybavením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			    textový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editor </a:t>
            </a:r>
            <a:endParaRPr lang="cs-CZ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Obor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vzdělání: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Podnikání (64-41-L/51) 2.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ročník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výukového materiálu: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Obtékání, pořadí, formát objektu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Popis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materiál s úkoly pro žáky s využitím dataprojektoru, notebooku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Čas: 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minut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64386" y="85819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VY_32_INOVACE_ICTPS2A1460NAV</a:t>
            </a:r>
            <a:endParaRPr lang="cs-CZ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3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840760" cy="583264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1) Do textu vlož obrázek tygra, který bude mít delší stranu 5 cm.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2) Obrázek bude umístěn 7 cm od horního okraje a 8 cm od levého okraje.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3) Vytvoř (vlož Tvar) 3 obdélníky, odstupňuj je. Tmavý v pozadí, světlejší uprostřed, nejsvětlejší vpředu. 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4)  Do dokumentu vlož tři fotky a zarovnej je tak, aby byly zarovnány levým okrajem (nepoužívej ale zarovnání odstavce vlevo)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5)  Pomocí objektů nakresli sněhuláka, koule budou zarovnány na střed a „ruce“ zarovnány podle horního okraje.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6) Výsledek práce ulož pod názvem </a:t>
            </a:r>
            <a:r>
              <a:rPr lang="cs-CZ" sz="2000" b="0" dirty="0" err="1" smtClean="0">
                <a:solidFill>
                  <a:srgbClr val="002060"/>
                </a:solidFill>
                <a:latin typeface="+mn-lt"/>
              </a:rPr>
              <a:t>vlastnosti_obr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a zašli emailem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  vyučujícímu.</a:t>
            </a:r>
            <a:endParaRPr lang="cs-CZ" sz="2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7584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ÚKOL(y)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7" name="Picture 8" descr="C:\Users\Pavel\AppData\Local\Microsoft\Windows\Temporary Internet Files\Content.IE5\8HMO9EV2\MC90044216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194229" cy="119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vel\AppData\Local\Microsoft\Windows\Temporary Internet Files\Content.IE5\KPBO5JPA\MC90028631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6996">
            <a:off x="199617" y="1963770"/>
            <a:ext cx="1092947" cy="77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34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CITACE a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002060"/>
                </a:solidFill>
              </a:rPr>
              <a:t>MS Office 2010</a:t>
            </a:r>
            <a:r>
              <a:rPr lang="cs-CZ" dirty="0">
                <a:solidFill>
                  <a:srgbClr val="002060"/>
                </a:solidFill>
              </a:rPr>
              <a:t>. 2010.</a:t>
            </a:r>
          </a:p>
          <a:p>
            <a:r>
              <a:rPr lang="cs-CZ" dirty="0"/>
              <a:t>Karlštejn. In: </a:t>
            </a:r>
            <a:r>
              <a:rPr lang="cs-CZ" dirty="0" err="1" smtClean="0"/>
              <a:t>Wikipedia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free </a:t>
            </a:r>
            <a:r>
              <a:rPr lang="cs-CZ" dirty="0" err="1" smtClean="0"/>
              <a:t>encyclopedia</a:t>
            </a:r>
            <a:r>
              <a:rPr lang="cs-CZ" dirty="0" smtClean="0"/>
              <a:t> </a:t>
            </a:r>
            <a:r>
              <a:rPr lang="cs-CZ" dirty="0"/>
              <a:t>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</a:t>
            </a:r>
            <a:r>
              <a:rPr lang="cs-CZ" dirty="0" smtClean="0"/>
              <a:t>2012-11-13</a:t>
            </a:r>
            <a:r>
              <a:rPr lang="cs-CZ" dirty="0"/>
              <a:t>]. Dostupné z: http://cs.wikipedia.org/wiki/Karlštejn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184"/>
            <a:ext cx="1757363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298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TEXT A GRAFIKA II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Motto: Řekni to obrazem 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46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V tomto bloku budeme řešit</a:t>
            </a:r>
          </a:p>
          <a:p>
            <a:r>
              <a:rPr lang="cs-CZ" dirty="0"/>
              <a:t>P</a:t>
            </a:r>
            <a:r>
              <a:rPr lang="cs-CZ" dirty="0" smtClean="0"/>
              <a:t>řesnou polohu obrázků (objektů) ke kraji textu, stránky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Přesnou velikost objektů</a:t>
            </a:r>
          </a:p>
          <a:p>
            <a:r>
              <a:rPr lang="cs-CZ" dirty="0" smtClean="0"/>
              <a:t>Pořadí a překrývání objektů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Zarovnávání více objektů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49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8000" y="1484784"/>
            <a:ext cx="4464080" cy="1728192"/>
          </a:xfrm>
        </p:spPr>
        <p:txBody>
          <a:bodyPr/>
          <a:lstStyle/>
          <a:p>
            <a:r>
              <a:rPr lang="cs-CZ" dirty="0" smtClean="0"/>
              <a:t>Pro určení polohy obrázku půjdeme přes kontextové menu (pravá myš na obrázku) a </a:t>
            </a:r>
            <a:r>
              <a:rPr lang="cs-CZ" b="1" dirty="0" smtClean="0"/>
              <a:t>Formát obrázku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Poloha objektu ke … 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95284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3779912" y="2780928"/>
            <a:ext cx="3096344" cy="263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7817"/>
            <a:ext cx="2808312" cy="273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4"/>
          <p:cNvSpPr txBox="1">
            <a:spLocks/>
          </p:cNvSpPr>
          <p:nvPr/>
        </p:nvSpPr>
        <p:spPr>
          <a:xfrm>
            <a:off x="4283968" y="4229022"/>
            <a:ext cx="446408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Pro méně přesnou </a:t>
            </a:r>
            <a:r>
              <a:rPr lang="cs-CZ" b="1" dirty="0" smtClean="0"/>
              <a:t>Pozici</a:t>
            </a:r>
            <a:r>
              <a:rPr lang="cs-CZ" dirty="0" smtClean="0"/>
              <a:t> si vystačíme s tímto menu</a:t>
            </a:r>
          </a:p>
          <a:p>
            <a:r>
              <a:rPr lang="cs-CZ" dirty="0" smtClean="0"/>
              <a:t>Obrázek může také být </a:t>
            </a:r>
            <a:r>
              <a:rPr lang="cs-CZ" b="1" dirty="0" smtClean="0"/>
              <a:t>před</a:t>
            </a:r>
            <a:r>
              <a:rPr lang="cs-CZ" dirty="0" smtClean="0"/>
              <a:t> </a:t>
            </a:r>
            <a:r>
              <a:rPr lang="cs-CZ" sz="2000" dirty="0" smtClean="0"/>
              <a:t>(nelogické), </a:t>
            </a:r>
            <a:r>
              <a:rPr lang="cs-CZ" dirty="0" smtClean="0"/>
              <a:t>nebo </a:t>
            </a:r>
            <a:r>
              <a:rPr lang="cs-CZ" b="1" dirty="0" smtClean="0"/>
              <a:t>za</a:t>
            </a:r>
            <a:r>
              <a:rPr lang="cs-CZ" dirty="0" smtClean="0"/>
              <a:t> textem</a:t>
            </a: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104702" y="6165304"/>
            <a:ext cx="6638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Pro opravdu přesnou </a:t>
            </a:r>
            <a:r>
              <a:rPr lang="cs-CZ" sz="2400" dirty="0" smtClean="0">
                <a:solidFill>
                  <a:srgbClr val="002060"/>
                </a:solidFill>
              </a:rPr>
              <a:t>polohu zvolíme </a:t>
            </a:r>
            <a:r>
              <a:rPr lang="cs-CZ" sz="2400" b="1" dirty="0" smtClean="0">
                <a:solidFill>
                  <a:srgbClr val="002060"/>
                </a:solidFill>
              </a:rPr>
              <a:t>Upřesnit </a:t>
            </a:r>
            <a:endParaRPr lang="cs-CZ" sz="2400" b="1" dirty="0">
              <a:solidFill>
                <a:srgbClr val="002060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H="1" flipV="1">
            <a:off x="3779912" y="5517232"/>
            <a:ext cx="2448272" cy="8789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2339752" y="3501008"/>
            <a:ext cx="4788791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21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8000" y="1484784"/>
            <a:ext cx="2519864" cy="5220000"/>
          </a:xfrm>
        </p:spPr>
        <p:txBody>
          <a:bodyPr/>
          <a:lstStyle/>
          <a:p>
            <a:r>
              <a:rPr lang="cs-CZ" dirty="0" smtClean="0"/>
              <a:t>Objekt může být zarovnán </a:t>
            </a:r>
          </a:p>
          <a:p>
            <a:pPr lvl="1"/>
            <a:r>
              <a:rPr lang="cs-CZ" dirty="0" smtClean="0"/>
              <a:t>ke sloupci</a:t>
            </a:r>
          </a:p>
          <a:p>
            <a:pPr lvl="1"/>
            <a:r>
              <a:rPr lang="cs-CZ" dirty="0" smtClean="0"/>
              <a:t>ke stránce</a:t>
            </a:r>
          </a:p>
          <a:p>
            <a:pPr lvl="1"/>
            <a:r>
              <a:rPr lang="cs-CZ" dirty="0" smtClean="0"/>
              <a:t>k okraji</a:t>
            </a:r>
          </a:p>
          <a:p>
            <a:r>
              <a:rPr lang="cs-CZ" dirty="0" smtClean="0"/>
              <a:t>může být přesouván s textem</a:t>
            </a:r>
          </a:p>
          <a:p>
            <a:r>
              <a:rPr lang="cs-CZ" dirty="0" smtClean="0"/>
              <a:t>Možnosti polohy objektu přesahují tento učební blok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Poloha objektu ke … 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5498915" cy="41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2555776" y="2708920"/>
            <a:ext cx="936104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64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Velikost obrázku můžeme nastavit v panelu nástrojů </a:t>
            </a:r>
            <a:r>
              <a:rPr lang="cs-CZ" b="1" dirty="0" smtClean="0"/>
              <a:t>Obrázek</a:t>
            </a:r>
            <a:r>
              <a:rPr lang="cs-CZ" dirty="0" smtClean="0"/>
              <a:t> a překontrolovat </a:t>
            </a:r>
            <a:r>
              <a:rPr lang="cs-CZ" sz="2000" dirty="0" smtClean="0"/>
              <a:t>(spolu s umístěním) </a:t>
            </a:r>
            <a:r>
              <a:rPr lang="cs-CZ" dirty="0" smtClean="0"/>
              <a:t>na </a:t>
            </a:r>
            <a:r>
              <a:rPr lang="cs-CZ" b="1" dirty="0" smtClean="0"/>
              <a:t>pravítku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Velikost objektu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479923"/>
            <a:ext cx="3019425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8693"/>
            <a:ext cx="4497795" cy="220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44476"/>
            <a:ext cx="2446955" cy="415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1259632" y="2276872"/>
            <a:ext cx="5688632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678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5576" y="1484784"/>
            <a:ext cx="4248472" cy="5220000"/>
          </a:xfrm>
        </p:spPr>
        <p:txBody>
          <a:bodyPr/>
          <a:lstStyle/>
          <a:p>
            <a:r>
              <a:rPr lang="cs-CZ" dirty="0" smtClean="0"/>
              <a:t>S objekty můžeme manipulovat podobně jako s obrázky na fólii, nebo jako s výstřižky z novin</a:t>
            </a:r>
          </a:p>
          <a:p>
            <a:r>
              <a:rPr lang="cs-CZ" dirty="0" smtClean="0"/>
              <a:t>Označený objekt můžeme přenést:</a:t>
            </a:r>
          </a:p>
          <a:p>
            <a:pPr lvl="1"/>
            <a:r>
              <a:rPr lang="cs-CZ" dirty="0" smtClean="0"/>
              <a:t>blíž</a:t>
            </a:r>
          </a:p>
          <a:p>
            <a:pPr lvl="1"/>
            <a:r>
              <a:rPr lang="cs-CZ" dirty="0" smtClean="0"/>
              <a:t>do popředí</a:t>
            </a:r>
          </a:p>
          <a:p>
            <a:pPr lvl="1"/>
            <a:r>
              <a:rPr lang="cs-CZ" dirty="0" smtClean="0"/>
              <a:t>před text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dál</a:t>
            </a:r>
          </a:p>
          <a:p>
            <a:pPr lvl="1"/>
            <a:r>
              <a:rPr lang="cs-CZ" dirty="0" smtClean="0"/>
              <a:t>do pozadí</a:t>
            </a:r>
          </a:p>
          <a:p>
            <a:pPr lvl="1"/>
            <a:r>
              <a:rPr lang="cs-CZ" dirty="0" smtClean="0"/>
              <a:t>za text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Vzájemná poloha objektů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1068"/>
            <a:ext cx="3125744" cy="262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12574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2987824" y="2564904"/>
            <a:ext cx="3240360" cy="2160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28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Dva (a více) označených objektů můžeme zarovnat (nebo rozmístit) a nespoléhat na „přesnost oka“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Zarovnávání objektů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54" y="2949917"/>
            <a:ext cx="1781175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717"/>
            <a:ext cx="224790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15" y="2492896"/>
            <a:ext cx="2247900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543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SHRNUTÍ, opakování,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obrázku (objektu) nejsme odkázáni na zarovnání vlevo, střed, vpravo, ale můžeme polohu přesně určit (nastavit)</a:t>
            </a:r>
          </a:p>
          <a:p>
            <a:r>
              <a:rPr lang="cs-CZ" dirty="0" smtClean="0"/>
              <a:t>Přesné můžeme také nastavit rozměry obrázku</a:t>
            </a:r>
          </a:p>
          <a:p>
            <a:r>
              <a:rPr lang="cs-CZ" dirty="0" smtClean="0"/>
              <a:t>Obrázky (objekty) se mohou překrývat a záleží tedy na tom, který je vpředu a který vzadu</a:t>
            </a:r>
          </a:p>
          <a:p>
            <a:r>
              <a:rPr lang="cs-CZ" dirty="0" smtClean="0"/>
              <a:t>v případě více obrázků (objektů) je dobré je zarovnat (podle levého okraje, na jejich střed, popř. vpravo)</a:t>
            </a:r>
          </a:p>
          <a:p>
            <a:r>
              <a:rPr lang="cs-CZ" dirty="0" smtClean="0"/>
              <a:t>Obrázky také můžeme rozmístit tak, aby byla mezi nimi pravidelná vzdálenost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139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a_sablona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aaa_sablona</Template>
  <TotalTime>0</TotalTime>
  <Words>385</Words>
  <Application>Microsoft Office PowerPoint</Application>
  <PresentationFormat>Předvádění na obrazovce (4:3)</PresentationFormat>
  <Paragraphs>63</Paragraphs>
  <Slides>11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aaa_sablona</vt:lpstr>
      <vt:lpstr>Prezentace aplikace PowerPoint</vt:lpstr>
      <vt:lpstr>TEXT A GRAFIKA II</vt:lpstr>
      <vt:lpstr>PŘÍKLADY z praxe</vt:lpstr>
      <vt:lpstr>JAK na to?</vt:lpstr>
      <vt:lpstr>JAK na to?</vt:lpstr>
      <vt:lpstr>JAK na to?</vt:lpstr>
      <vt:lpstr>JAK na to?</vt:lpstr>
      <vt:lpstr>JAK na to?</vt:lpstr>
      <vt:lpstr>SHRNUTÍ, opakování, dotazy</vt:lpstr>
      <vt:lpstr>1) Do textu vlož obrázek tygra, který bude mít delší stranu 5 cm. 2) Obrázek bude umístěn 7 cm od horního okraje a 8 cm od levého okraje. 3) Vytvoř (vlož Tvar) 3 obdélníky, odstupňuj je. Tmavý v pozadí, světlejší uprostřed, nejsvětlejší vpředu.  4)  Do dokumentu vlož tři fotky a zarovnej je tak, aby byly zarovnány levým okrajem (nepoužívej ale zarovnání odstavce vlevo) 5)  Pomocí objektů nakresli sněhuláka, koule budou zarovnány na střed a „ruce“ zarovnány podle horního okraje. 6) Výsledek práce ulož pod názvem vlastnosti_obr a zašli emailem    vyučujícímu.</vt:lpstr>
      <vt:lpstr>CITACE a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2013-02-05T15:53:46Z</dcterms:created>
  <dcterms:modified xsi:type="dcterms:W3CDTF">2013-02-07T21:05:51Z</dcterms:modified>
</cp:coreProperties>
</file>