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notesMasterIdLst>
    <p:notesMasterId r:id="rId16"/>
  </p:notesMasterIdLst>
  <p:sldIdLst>
    <p:sldId id="258" r:id="rId2"/>
    <p:sldId id="256" r:id="rId3"/>
    <p:sldId id="257" r:id="rId4"/>
    <p:sldId id="260" r:id="rId5"/>
    <p:sldId id="268" r:id="rId6"/>
    <p:sldId id="273" r:id="rId7"/>
    <p:sldId id="270" r:id="rId8"/>
    <p:sldId id="269" r:id="rId9"/>
    <p:sldId id="274" r:id="rId10"/>
    <p:sldId id="264" r:id="rId11"/>
    <p:sldId id="271" r:id="rId12"/>
    <p:sldId id="267" r:id="rId13"/>
    <p:sldId id="261" r:id="rId14"/>
    <p:sldId id="26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8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F96536-6F91-46D0-8996-FAF91358970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A3D4A9B9-1DD9-47F4-965A-702618880D2A}">
      <dgm:prSet phldrT="[Text]"/>
      <dgm:spPr>
        <a:solidFill>
          <a:srgbClr val="C00000"/>
        </a:solidFill>
      </dgm:spPr>
      <dgm:t>
        <a:bodyPr/>
        <a:lstStyle/>
        <a:p>
          <a:r>
            <a:rPr lang="cs-CZ" dirty="0" smtClean="0"/>
            <a:t>cukry a tuky</a:t>
          </a:r>
          <a:endParaRPr lang="cs-CZ" dirty="0"/>
        </a:p>
      </dgm:t>
    </dgm:pt>
    <dgm:pt modelId="{B82D81F9-9308-4D80-AAC3-6928448BDC5D}" type="parTrans" cxnId="{4399DA20-E434-4F90-8B8B-69DE35B45683}">
      <dgm:prSet/>
      <dgm:spPr/>
      <dgm:t>
        <a:bodyPr/>
        <a:lstStyle/>
        <a:p>
          <a:endParaRPr lang="cs-CZ"/>
        </a:p>
      </dgm:t>
    </dgm:pt>
    <dgm:pt modelId="{937AC730-E8F0-444E-9F1D-024740549CF1}" type="sibTrans" cxnId="{4399DA20-E434-4F90-8B8B-69DE35B45683}">
      <dgm:prSet/>
      <dgm:spPr/>
      <dgm:t>
        <a:bodyPr/>
        <a:lstStyle/>
        <a:p>
          <a:endParaRPr lang="cs-CZ"/>
        </a:p>
      </dgm:t>
    </dgm:pt>
    <dgm:pt modelId="{23C5EA37-C7D0-44E9-B5BE-E6EFF7822E29}">
      <dgm:prSet phldrT="[Text]"/>
      <dgm:spPr>
        <a:solidFill>
          <a:srgbClr val="FFC000"/>
        </a:solidFill>
      </dgm:spPr>
      <dgm:t>
        <a:bodyPr/>
        <a:lstStyle/>
        <a:p>
          <a:r>
            <a:rPr lang="cs-CZ" dirty="0" smtClean="0"/>
            <a:t>maso, mléko a vejce </a:t>
          </a:r>
          <a:endParaRPr lang="cs-CZ" dirty="0"/>
        </a:p>
      </dgm:t>
    </dgm:pt>
    <dgm:pt modelId="{2676DE40-E222-4B0D-9D86-AB07B527DE2E}" type="parTrans" cxnId="{A3AFBE8B-82ED-49B0-80C6-8AB8C6660847}">
      <dgm:prSet/>
      <dgm:spPr/>
      <dgm:t>
        <a:bodyPr/>
        <a:lstStyle/>
        <a:p>
          <a:endParaRPr lang="cs-CZ"/>
        </a:p>
      </dgm:t>
    </dgm:pt>
    <dgm:pt modelId="{18128D2B-C661-42DF-87BF-381A77AD008C}" type="sibTrans" cxnId="{A3AFBE8B-82ED-49B0-80C6-8AB8C6660847}">
      <dgm:prSet/>
      <dgm:spPr/>
      <dgm:t>
        <a:bodyPr/>
        <a:lstStyle/>
        <a:p>
          <a:endParaRPr lang="cs-CZ"/>
        </a:p>
      </dgm:t>
    </dgm:pt>
    <dgm:pt modelId="{3268445D-215A-48E8-AED5-E340A563936C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zelenina a ovoce, brambory, popř. obilniny</a:t>
          </a:r>
          <a:endParaRPr lang="cs-CZ" dirty="0"/>
        </a:p>
      </dgm:t>
    </dgm:pt>
    <dgm:pt modelId="{58F6E017-B4FE-40EF-9886-C3319EB6E073}" type="parTrans" cxnId="{5298B92D-4796-4B0B-80B1-796866111010}">
      <dgm:prSet/>
      <dgm:spPr/>
      <dgm:t>
        <a:bodyPr/>
        <a:lstStyle/>
        <a:p>
          <a:endParaRPr lang="cs-CZ"/>
        </a:p>
      </dgm:t>
    </dgm:pt>
    <dgm:pt modelId="{A01BCE25-C46A-487C-923C-3F6F20E894AD}" type="sibTrans" cxnId="{5298B92D-4796-4B0B-80B1-796866111010}">
      <dgm:prSet/>
      <dgm:spPr/>
      <dgm:t>
        <a:bodyPr/>
        <a:lstStyle/>
        <a:p>
          <a:endParaRPr lang="cs-CZ"/>
        </a:p>
      </dgm:t>
    </dgm:pt>
    <dgm:pt modelId="{4BE65149-10CE-457C-B40C-40D7E28BE06E}" type="pres">
      <dgm:prSet presAssocID="{6CF96536-6F91-46D0-8996-FAF913589701}" presName="Name0" presStyleCnt="0">
        <dgm:presLayoutVars>
          <dgm:dir/>
          <dgm:animLvl val="lvl"/>
          <dgm:resizeHandles val="exact"/>
        </dgm:presLayoutVars>
      </dgm:prSet>
      <dgm:spPr/>
    </dgm:pt>
    <dgm:pt modelId="{6440C13C-2AA2-429C-A92C-81F687034D8C}" type="pres">
      <dgm:prSet presAssocID="{A3D4A9B9-1DD9-47F4-965A-702618880D2A}" presName="Name8" presStyleCnt="0"/>
      <dgm:spPr/>
    </dgm:pt>
    <dgm:pt modelId="{23122098-BF16-40CE-A2B0-0439E7399650}" type="pres">
      <dgm:prSet presAssocID="{A3D4A9B9-1DD9-47F4-965A-702618880D2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1C77F8-0F62-46C2-8CC2-1DCFED2148C5}" type="pres">
      <dgm:prSet presAssocID="{A3D4A9B9-1DD9-47F4-965A-702618880D2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818F53-9EE4-4285-93BF-D1B62D83D2FB}" type="pres">
      <dgm:prSet presAssocID="{23C5EA37-C7D0-44E9-B5BE-E6EFF7822E29}" presName="Name8" presStyleCnt="0"/>
      <dgm:spPr/>
    </dgm:pt>
    <dgm:pt modelId="{10918B73-F986-4E9C-9419-291A2A82D93E}" type="pres">
      <dgm:prSet presAssocID="{23C5EA37-C7D0-44E9-B5BE-E6EFF7822E29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815E2B-4550-451C-8F20-70A53AE65723}" type="pres">
      <dgm:prSet presAssocID="{23C5EA37-C7D0-44E9-B5BE-E6EFF7822E2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5C375E-2EEF-40BB-9E19-3189EF79A015}" type="pres">
      <dgm:prSet presAssocID="{3268445D-215A-48E8-AED5-E340A563936C}" presName="Name8" presStyleCnt="0"/>
      <dgm:spPr/>
    </dgm:pt>
    <dgm:pt modelId="{568F86B2-38CF-4464-A709-A427B7D3D4A2}" type="pres">
      <dgm:prSet presAssocID="{3268445D-215A-48E8-AED5-E340A563936C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E988AC-F6FE-43BE-BF49-8A756C8A5BA3}" type="pres">
      <dgm:prSet presAssocID="{3268445D-215A-48E8-AED5-E340A563936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9D647D4-66D3-4CC6-92A2-6988165A7A71}" type="presOf" srcId="{A3D4A9B9-1DD9-47F4-965A-702618880D2A}" destId="{751C77F8-0F62-46C2-8CC2-1DCFED2148C5}" srcOrd="1" destOrd="0" presId="urn:microsoft.com/office/officeart/2005/8/layout/pyramid1"/>
    <dgm:cxn modelId="{5298B92D-4796-4B0B-80B1-796866111010}" srcId="{6CF96536-6F91-46D0-8996-FAF913589701}" destId="{3268445D-215A-48E8-AED5-E340A563936C}" srcOrd="2" destOrd="0" parTransId="{58F6E017-B4FE-40EF-9886-C3319EB6E073}" sibTransId="{A01BCE25-C46A-487C-923C-3F6F20E894AD}"/>
    <dgm:cxn modelId="{A3AFBE8B-82ED-49B0-80C6-8AB8C6660847}" srcId="{6CF96536-6F91-46D0-8996-FAF913589701}" destId="{23C5EA37-C7D0-44E9-B5BE-E6EFF7822E29}" srcOrd="1" destOrd="0" parTransId="{2676DE40-E222-4B0D-9D86-AB07B527DE2E}" sibTransId="{18128D2B-C661-42DF-87BF-381A77AD008C}"/>
    <dgm:cxn modelId="{4399DA20-E434-4F90-8B8B-69DE35B45683}" srcId="{6CF96536-6F91-46D0-8996-FAF913589701}" destId="{A3D4A9B9-1DD9-47F4-965A-702618880D2A}" srcOrd="0" destOrd="0" parTransId="{B82D81F9-9308-4D80-AAC3-6928448BDC5D}" sibTransId="{937AC730-E8F0-444E-9F1D-024740549CF1}"/>
    <dgm:cxn modelId="{081ED9E6-D87E-4913-9D92-BE451993421D}" type="presOf" srcId="{6CF96536-6F91-46D0-8996-FAF913589701}" destId="{4BE65149-10CE-457C-B40C-40D7E28BE06E}" srcOrd="0" destOrd="0" presId="urn:microsoft.com/office/officeart/2005/8/layout/pyramid1"/>
    <dgm:cxn modelId="{0491B99D-3EB4-44C3-A007-52A9AA6CE164}" type="presOf" srcId="{3268445D-215A-48E8-AED5-E340A563936C}" destId="{FAE988AC-F6FE-43BE-BF49-8A756C8A5BA3}" srcOrd="1" destOrd="0" presId="urn:microsoft.com/office/officeart/2005/8/layout/pyramid1"/>
    <dgm:cxn modelId="{AA51957A-3BC8-454E-8C59-0320628FAE8E}" type="presOf" srcId="{23C5EA37-C7D0-44E9-B5BE-E6EFF7822E29}" destId="{10918B73-F986-4E9C-9419-291A2A82D93E}" srcOrd="0" destOrd="0" presId="urn:microsoft.com/office/officeart/2005/8/layout/pyramid1"/>
    <dgm:cxn modelId="{A081A1DC-A174-4F56-A507-AD51F7E5C19D}" type="presOf" srcId="{A3D4A9B9-1DD9-47F4-965A-702618880D2A}" destId="{23122098-BF16-40CE-A2B0-0439E7399650}" srcOrd="0" destOrd="0" presId="urn:microsoft.com/office/officeart/2005/8/layout/pyramid1"/>
    <dgm:cxn modelId="{4C1EC261-74A0-4AB8-88E7-395A8761CEA6}" type="presOf" srcId="{23C5EA37-C7D0-44E9-B5BE-E6EFF7822E29}" destId="{01815E2B-4550-451C-8F20-70A53AE65723}" srcOrd="1" destOrd="0" presId="urn:microsoft.com/office/officeart/2005/8/layout/pyramid1"/>
    <dgm:cxn modelId="{309F8435-467B-4142-B49D-5014264C81D5}" type="presOf" srcId="{3268445D-215A-48E8-AED5-E340A563936C}" destId="{568F86B2-38CF-4464-A709-A427B7D3D4A2}" srcOrd="0" destOrd="0" presId="urn:microsoft.com/office/officeart/2005/8/layout/pyramid1"/>
    <dgm:cxn modelId="{9CA00993-87C9-4D6C-876F-DCEF8D9B93E7}" type="presParOf" srcId="{4BE65149-10CE-457C-B40C-40D7E28BE06E}" destId="{6440C13C-2AA2-429C-A92C-81F687034D8C}" srcOrd="0" destOrd="0" presId="urn:microsoft.com/office/officeart/2005/8/layout/pyramid1"/>
    <dgm:cxn modelId="{B928A8AC-4138-4B06-A606-AA8059BE573C}" type="presParOf" srcId="{6440C13C-2AA2-429C-A92C-81F687034D8C}" destId="{23122098-BF16-40CE-A2B0-0439E7399650}" srcOrd="0" destOrd="0" presId="urn:microsoft.com/office/officeart/2005/8/layout/pyramid1"/>
    <dgm:cxn modelId="{BEC31592-274B-4C56-83CF-35B6C868B2B2}" type="presParOf" srcId="{6440C13C-2AA2-429C-A92C-81F687034D8C}" destId="{751C77F8-0F62-46C2-8CC2-1DCFED2148C5}" srcOrd="1" destOrd="0" presId="urn:microsoft.com/office/officeart/2005/8/layout/pyramid1"/>
    <dgm:cxn modelId="{E4DBA466-C9ED-408A-B81D-1E4D17C7C656}" type="presParOf" srcId="{4BE65149-10CE-457C-B40C-40D7E28BE06E}" destId="{85818F53-9EE4-4285-93BF-D1B62D83D2FB}" srcOrd="1" destOrd="0" presId="urn:microsoft.com/office/officeart/2005/8/layout/pyramid1"/>
    <dgm:cxn modelId="{89C6415F-C49E-4B0F-92CB-A14409571593}" type="presParOf" srcId="{85818F53-9EE4-4285-93BF-D1B62D83D2FB}" destId="{10918B73-F986-4E9C-9419-291A2A82D93E}" srcOrd="0" destOrd="0" presId="urn:microsoft.com/office/officeart/2005/8/layout/pyramid1"/>
    <dgm:cxn modelId="{6618A48E-D268-470E-BDB5-5B167F096F82}" type="presParOf" srcId="{85818F53-9EE4-4285-93BF-D1B62D83D2FB}" destId="{01815E2B-4550-451C-8F20-70A53AE65723}" srcOrd="1" destOrd="0" presId="urn:microsoft.com/office/officeart/2005/8/layout/pyramid1"/>
    <dgm:cxn modelId="{7D1D0F38-A006-4CBB-93BF-54F9C269D0A6}" type="presParOf" srcId="{4BE65149-10CE-457C-B40C-40D7E28BE06E}" destId="{775C375E-2EEF-40BB-9E19-3189EF79A015}" srcOrd="2" destOrd="0" presId="urn:microsoft.com/office/officeart/2005/8/layout/pyramid1"/>
    <dgm:cxn modelId="{8DC03D9C-839A-45BB-A6B6-A189AEC1D0FB}" type="presParOf" srcId="{775C375E-2EEF-40BB-9E19-3189EF79A015}" destId="{568F86B2-38CF-4464-A709-A427B7D3D4A2}" srcOrd="0" destOrd="0" presId="urn:microsoft.com/office/officeart/2005/8/layout/pyramid1"/>
    <dgm:cxn modelId="{E72D7B7E-6EA8-47EB-8624-C1EC288B34C8}" type="presParOf" srcId="{775C375E-2EEF-40BB-9E19-3189EF79A015}" destId="{FAE988AC-F6FE-43BE-BF49-8A756C8A5BA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6DE81-CD3F-4ED1-B60E-343A94914ED8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81DC1-346C-4501-88DC-2982525C61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452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98BEB-8BD0-4A07-9CA5-4DF6502BB47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31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98BEB-8BD0-4A07-9CA5-4DF6502BB47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31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98BEB-8BD0-4A07-9CA5-4DF6502BB47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31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98BEB-8BD0-4A07-9CA5-4DF6502BB47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31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98BEB-8BD0-4A07-9CA5-4DF6502BB47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31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98BEB-8BD0-4A07-9CA5-4DF6502BB47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31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98BEB-8BD0-4A07-9CA5-4DF6502BB47D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2494-2BB8-44C5-87F1-D248FFBE55D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2494-2BB8-44C5-87F1-D248FFBE55D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2494-2BB8-44C5-87F1-D248FFBE55D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76000"/>
            <a:ext cx="8100000" cy="72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2494-2BB8-44C5-87F1-D248FFBE55D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2494-2BB8-44C5-87F1-D248FFBE55D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2494-2BB8-44C5-87F1-D248FFBE55D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2494-2BB8-44C5-87F1-D248FFBE55D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2494-2BB8-44C5-87F1-D248FFBE55D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2494-2BB8-44C5-87F1-D248FFBE55D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2494-2BB8-44C5-87F1-D248FFBE55D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2494-2BB8-44C5-87F1-D248FFBE55D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tile tx="0" ty="0" sx="70000" sy="7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 rot="16200000">
            <a:off x="4297659" y="-4297663"/>
            <a:ext cx="548684" cy="9144001"/>
          </a:xfrm>
          <a:prstGeom prst="rect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539552" cy="6858000"/>
          </a:xfrm>
          <a:prstGeom prst="rect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000" y="576000"/>
            <a:ext cx="810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000" y="1484784"/>
            <a:ext cx="8100000" cy="52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576" y="18288"/>
            <a:ext cx="202656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61F2494-2BB8-44C5-87F1-D248FFBE55DC}" type="datetimeFigureOut">
              <a:rPr lang="cs-CZ" smtClean="0"/>
              <a:pPr/>
              <a:t>7.2.2013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7824" y="3657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9330127-59E7-4839-BF04-682B9C00A72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5" name="Zástupný symbol pro obsah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9711" cy="6378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b="1" kern="1200" spc="-100" baseline="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rgbClr val="002060"/>
        </a:buClr>
        <a:buSzPct val="85000"/>
        <a:buFont typeface="Arial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rgbClr val="002060"/>
        </a:buClr>
        <a:buSzPct val="85000"/>
        <a:buFont typeface="Arial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rgbClr val="002060"/>
        </a:buClr>
        <a:buSzPct val="90000"/>
        <a:buFont typeface="Arial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rgbClr val="002060"/>
        </a:buClr>
        <a:buFont typeface="Arial" pitchFamily="34" charset="0"/>
        <a:buChar char="•"/>
        <a:defRPr sz="1600" kern="1200">
          <a:solidFill>
            <a:srgbClr val="002060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rgbClr val="002060"/>
        </a:buClr>
        <a:buSzPct val="100000"/>
        <a:buFont typeface="Arial" pitchFamily="34" charset="0"/>
        <a:buChar char="•"/>
        <a:defRPr sz="1400" kern="1200" baseline="0">
          <a:solidFill>
            <a:srgbClr val="002060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5"/>
          <p:cNvSpPr>
            <a:spLocks noGrp="1"/>
          </p:cNvSpPr>
          <p:nvPr>
            <p:ph type="subTitle" idx="1"/>
          </p:nvPr>
        </p:nvSpPr>
        <p:spPr>
          <a:xfrm>
            <a:off x="971600" y="0"/>
            <a:ext cx="8172400" cy="908720"/>
          </a:xfrm>
        </p:spPr>
        <p:txBody>
          <a:bodyPr anchor="ctr">
            <a:normAutofit/>
          </a:bodyPr>
          <a:lstStyle/>
          <a:p>
            <a:pPr algn="ctr"/>
            <a:r>
              <a:rPr lang="cs-CZ" sz="2000" dirty="0" smtClean="0"/>
              <a:t>Střední škola služeb a podnikání, Ostrava-Poruba</a:t>
            </a:r>
          </a:p>
          <a:p>
            <a:pPr algn="ctr"/>
            <a:r>
              <a:rPr lang="cs-CZ" sz="2000" dirty="0" smtClean="0"/>
              <a:t>příspěvková organizace</a:t>
            </a:r>
            <a:endParaRPr lang="cs-CZ" sz="2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52" y="1325371"/>
            <a:ext cx="7441766" cy="159957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611560" y="2947629"/>
            <a:ext cx="8532440" cy="3895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Výukový materiál v rámci projektu OPVK 1.5 Peníze středním 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školám</a:t>
            </a:r>
          </a:p>
          <a:p>
            <a:endParaRPr lang="cs-CZ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7000"/>
              </a:lnSpc>
              <a:spcBef>
                <a:spcPts val="100"/>
              </a:spcBef>
            </a:pPr>
            <a:r>
              <a:rPr lang="cs-C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Číslo </a:t>
            </a:r>
            <a:r>
              <a:rPr lang="cs-C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projektu: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 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CZ.1.07/1.5.00/34.0883 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Název projektu: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Rozvoj 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vzdělanosti</a:t>
            </a:r>
            <a:b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Číslo šablony:   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III/2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Datum vytvoření</a:t>
            </a:r>
            <a:r>
              <a:rPr lang="cs-C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    22. 11. 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2012</a:t>
            </a:r>
            <a:b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Autor: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Mgr. Pavel Navrátil</a:t>
            </a:r>
            <a:b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Určeno </a:t>
            </a:r>
            <a:r>
              <a:rPr lang="cs-C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 předmět:      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    Informační a komunikační technologie 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Tematická oblast</a:t>
            </a:r>
            <a:r>
              <a:rPr lang="cs-C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    Práce 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 standardním aplikačním programovým vybavením 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			    textový 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editor </a:t>
            </a:r>
            <a:endParaRPr lang="cs-CZ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7000"/>
              </a:lnSpc>
              <a:spcBef>
                <a:spcPts val="100"/>
              </a:spcBef>
            </a:pPr>
            <a:r>
              <a:rPr lang="cs-C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Obor </a:t>
            </a:r>
            <a:r>
              <a:rPr lang="cs-C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vzdělání: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Podnikání (64-41-L/51) 2. 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ročník</a:t>
            </a:r>
            <a:b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Název </a:t>
            </a:r>
            <a:r>
              <a:rPr lang="cs-C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výukového materiálu: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Smartart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Popis </a:t>
            </a:r>
            <a:r>
              <a:rPr lang="cs-C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využití: </a:t>
            </a:r>
            <a:r>
              <a:rPr lang="cs-C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Výukový 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materiál s úkoly pro žáky s využitím dataprojektoru, notebooku</a:t>
            </a:r>
            <a:b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Čas:  </a:t>
            </a:r>
            <a:r>
              <a:rPr lang="cs-C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    </a:t>
            </a:r>
            <a:r>
              <a:rPr lang="cs-C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cs-C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minut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564386" y="858198"/>
            <a:ext cx="3888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VY_32_INOVACE_ICTPS2A1560NAV</a:t>
            </a:r>
            <a:endParaRPr lang="cs-CZ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31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NABÍDKY, upřesnění, volby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Vlastnosti obrázku </a:t>
            </a:r>
            <a:r>
              <a:rPr lang="cs-CZ" dirty="0" err="1" smtClean="0"/>
              <a:t>SmartArt</a:t>
            </a:r>
            <a:r>
              <a:rPr lang="cs-CZ" dirty="0" smtClean="0"/>
              <a:t> můžeme měnit a nastavovat v samostatném panelu</a:t>
            </a:r>
          </a:p>
          <a:p>
            <a:r>
              <a:rPr lang="cs-CZ" dirty="0" smtClean="0"/>
              <a:t>Jedna záložka je pro </a:t>
            </a:r>
            <a:r>
              <a:rPr lang="cs-CZ" b="1" dirty="0"/>
              <a:t>N</a:t>
            </a:r>
            <a:r>
              <a:rPr lang="cs-CZ" b="1" dirty="0" smtClean="0"/>
              <a:t>ávrh</a:t>
            </a:r>
            <a:r>
              <a:rPr lang="cs-CZ" dirty="0" smtClean="0"/>
              <a:t> a druhá pro </a:t>
            </a:r>
            <a:r>
              <a:rPr lang="cs-CZ" b="1" dirty="0" smtClean="0"/>
              <a:t>Formát</a:t>
            </a:r>
            <a:endParaRPr lang="cs-CZ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49" y="1635947"/>
            <a:ext cx="7951178" cy="1125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97152"/>
            <a:ext cx="5981700" cy="1352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30985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PŘÍKLADY</a:t>
            </a:r>
            <a:endParaRPr lang="cs-CZ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992707"/>
              </p:ext>
            </p:extLst>
          </p:nvPr>
        </p:nvGraphicFramePr>
        <p:xfrm>
          <a:off x="3347864" y="2852936"/>
          <a:ext cx="5327501" cy="3707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87624" y="2564904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Doporučené složení s</a:t>
            </a:r>
            <a:r>
              <a:rPr lang="cs-CZ" sz="2400" dirty="0" smtClean="0">
                <a:solidFill>
                  <a:srgbClr val="002060"/>
                </a:solidFill>
              </a:rPr>
              <a:t>travy</a:t>
            </a: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7288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SHRNUTÍ, opakování, 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SMARTART používáme při sestavování různých diagramů a grafů</a:t>
            </a:r>
          </a:p>
          <a:p>
            <a:r>
              <a:rPr lang="cs-CZ" dirty="0" smtClean="0"/>
              <a:t>Možností formátování je opravdu spousty, ale dbejme, ať forma nepřebije obsah</a:t>
            </a:r>
          </a:p>
          <a:p>
            <a:r>
              <a:rPr lang="cs-CZ" dirty="0" smtClean="0"/>
              <a:t>Vybereme typ grafu vhodný pro konkrétní úlohu</a:t>
            </a:r>
          </a:p>
          <a:p>
            <a:r>
              <a:rPr lang="cs-CZ" dirty="0"/>
              <a:t>Z</a:t>
            </a:r>
            <a:r>
              <a:rPr lang="cs-CZ" dirty="0" smtClean="0"/>
              <a:t>apíšeme údaje</a:t>
            </a:r>
          </a:p>
          <a:p>
            <a:r>
              <a:rPr lang="cs-CZ" dirty="0"/>
              <a:t>U</a:t>
            </a:r>
            <a:r>
              <a:rPr lang="cs-CZ" dirty="0" smtClean="0"/>
              <a:t>bereme, nebo přidáme položky (členy) diagramu</a:t>
            </a:r>
          </a:p>
          <a:p>
            <a:r>
              <a:rPr lang="cs-CZ" dirty="0"/>
              <a:t>Z</a:t>
            </a:r>
            <a:r>
              <a:rPr lang="cs-CZ" dirty="0" smtClean="0"/>
              <a:t>formátujeme (</a:t>
            </a:r>
            <a:r>
              <a:rPr lang="cs-CZ" dirty="0" err="1" smtClean="0"/>
              <a:t>načančáme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Nepřeplácáme!!!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1396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1619672" y="836712"/>
            <a:ext cx="6840760" cy="583264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cs-CZ" sz="2000" b="0" dirty="0" smtClean="0">
                <a:solidFill>
                  <a:srgbClr val="002060"/>
                </a:solidFill>
                <a:latin typeface="+mn-lt"/>
              </a:rPr>
              <a:t>1) Vytvoř schéma ZOO, do každého pavilónu umísti alespoň 3 zvířata a medvědi ještě budou děleni na hnědé a lední</a:t>
            </a:r>
            <a:br>
              <a:rPr lang="cs-CZ" sz="2000" b="0" dirty="0" smtClean="0">
                <a:solidFill>
                  <a:srgbClr val="002060"/>
                </a:solidFill>
                <a:latin typeface="+mn-lt"/>
              </a:rPr>
            </a:br>
            <a:r>
              <a:rPr lang="cs-CZ" sz="2000" b="0" dirty="0" smtClean="0">
                <a:solidFill>
                  <a:srgbClr val="002060"/>
                </a:solidFill>
                <a:latin typeface="+mn-lt"/>
              </a:rPr>
              <a:t>2) Znázorni organizační schéma naší školy. (ředitel, zástupci pro teorii a pro praxi, učitelé a učitelé odborného výcviku – mistři)  </a:t>
            </a:r>
            <a:br>
              <a:rPr lang="cs-CZ" sz="2000" b="0" dirty="0" smtClean="0">
                <a:solidFill>
                  <a:srgbClr val="002060"/>
                </a:solidFill>
                <a:latin typeface="+mn-lt"/>
              </a:rPr>
            </a:br>
            <a:r>
              <a:rPr lang="cs-CZ" sz="2000" b="0" dirty="0" smtClean="0">
                <a:solidFill>
                  <a:srgbClr val="002060"/>
                </a:solidFill>
                <a:latin typeface="+mn-lt"/>
              </a:rPr>
              <a:t>3) Znázorni průběh cyklu 4-dobého spalovacího motoru</a:t>
            </a:r>
            <a:br>
              <a:rPr lang="cs-CZ" sz="2000" b="0" dirty="0" smtClean="0">
                <a:solidFill>
                  <a:srgbClr val="002060"/>
                </a:solidFill>
                <a:latin typeface="+mn-lt"/>
              </a:rPr>
            </a:br>
            <a:r>
              <a:rPr lang="cs-CZ" sz="2000" b="0" dirty="0" smtClean="0">
                <a:solidFill>
                  <a:srgbClr val="002060"/>
                </a:solidFill>
                <a:latin typeface="+mn-lt"/>
              </a:rPr>
              <a:t>4)  Pomocí relace znázorni slučování H</a:t>
            </a:r>
            <a:r>
              <a:rPr lang="cs-CZ" sz="2000" b="0" baseline="-25000" dirty="0" smtClean="0">
                <a:solidFill>
                  <a:srgbClr val="002060"/>
                </a:solidFill>
                <a:latin typeface="+mn-lt"/>
              </a:rPr>
              <a:t>2</a:t>
            </a:r>
            <a:r>
              <a:rPr lang="cs-CZ" sz="2000" b="0" dirty="0" smtClean="0">
                <a:solidFill>
                  <a:srgbClr val="002060"/>
                </a:solidFill>
                <a:latin typeface="+mn-lt"/>
              </a:rPr>
              <a:t> + 0 = H</a:t>
            </a:r>
            <a:r>
              <a:rPr lang="cs-CZ" sz="2000" b="0" baseline="-25000" dirty="0" smtClean="0">
                <a:solidFill>
                  <a:srgbClr val="002060"/>
                </a:solidFill>
                <a:latin typeface="+mn-lt"/>
              </a:rPr>
              <a:t>2</a:t>
            </a:r>
            <a:r>
              <a:rPr lang="cs-CZ" sz="2000" b="0" dirty="0" smtClean="0">
                <a:solidFill>
                  <a:srgbClr val="002060"/>
                </a:solidFill>
                <a:latin typeface="+mn-lt"/>
              </a:rPr>
              <a:t>O</a:t>
            </a:r>
            <a:br>
              <a:rPr lang="cs-CZ" sz="2000" b="0" dirty="0" smtClean="0">
                <a:solidFill>
                  <a:srgbClr val="002060"/>
                </a:solidFill>
                <a:latin typeface="+mn-lt"/>
              </a:rPr>
            </a:br>
            <a:r>
              <a:rPr lang="cs-CZ" sz="2000" b="0" dirty="0" smtClean="0">
                <a:solidFill>
                  <a:srgbClr val="002060"/>
                </a:solidFill>
                <a:latin typeface="+mn-lt"/>
              </a:rPr>
              <a:t>5)  Znázorni potravinový řetězec – pyramidu – jehlanový graf (rostliny, býložravci, masožravci)</a:t>
            </a:r>
            <a:br>
              <a:rPr lang="cs-CZ" sz="2000" b="0" dirty="0" smtClean="0">
                <a:solidFill>
                  <a:srgbClr val="002060"/>
                </a:solidFill>
                <a:latin typeface="+mn-lt"/>
              </a:rPr>
            </a:br>
            <a:r>
              <a:rPr lang="cs-CZ" sz="2000" b="0" dirty="0" smtClean="0">
                <a:solidFill>
                  <a:srgbClr val="002060"/>
                </a:solidFill>
                <a:latin typeface="+mn-lt"/>
              </a:rPr>
              <a:t>6) Výsledek práce ulož pod názvem </a:t>
            </a:r>
            <a:r>
              <a:rPr lang="cs-CZ" sz="2000" b="0" dirty="0" err="1" smtClean="0">
                <a:solidFill>
                  <a:srgbClr val="002060"/>
                </a:solidFill>
                <a:latin typeface="+mn-lt"/>
              </a:rPr>
              <a:t>smartart</a:t>
            </a:r>
            <a:r>
              <a:rPr lang="cs-CZ" sz="2000" b="0" dirty="0" smtClean="0">
                <a:solidFill>
                  <a:srgbClr val="002060"/>
                </a:solidFill>
                <a:latin typeface="+mn-lt"/>
              </a:rPr>
              <a:t> a zašli emailem</a:t>
            </a:r>
            <a:br>
              <a:rPr lang="cs-CZ" sz="2000" b="0" dirty="0" smtClean="0">
                <a:solidFill>
                  <a:srgbClr val="002060"/>
                </a:solidFill>
                <a:latin typeface="+mn-lt"/>
              </a:rPr>
            </a:br>
            <a:r>
              <a:rPr lang="cs-CZ" sz="2000" b="0" dirty="0" smtClean="0">
                <a:solidFill>
                  <a:srgbClr val="002060"/>
                </a:solidFill>
                <a:latin typeface="+mn-lt"/>
              </a:rPr>
              <a:t>   vyučujícímu.</a:t>
            </a:r>
            <a:br>
              <a:rPr lang="cs-CZ" sz="2000" b="0" dirty="0" smtClean="0">
                <a:solidFill>
                  <a:srgbClr val="002060"/>
                </a:solidFill>
                <a:latin typeface="+mn-lt"/>
              </a:rPr>
            </a:br>
            <a:endParaRPr lang="cs-CZ" sz="2000" b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27584" y="576000"/>
            <a:ext cx="810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spc="-100" baseline="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FF0000"/>
                </a:solidFill>
              </a:rPr>
              <a:t>ÚKOL(y)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7" name="Picture 8" descr="C:\Users\Pavel\AppData\Local\Microsoft\Windows\Temporary Internet Files\Content.IE5\8HMO9EV2\MC900442168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229200"/>
            <a:ext cx="1194229" cy="11942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Pavel\AppData\Local\Microsoft\Windows\Temporary Internet Files\Content.IE5\KPBO5JPA\MC900286318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0070C0">
                <a:tint val="45000"/>
                <a:satMod val="400000"/>
              </a:srgbClr>
            </a:duotone>
            <a:lum bright="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6996">
            <a:off x="199617" y="1963770"/>
            <a:ext cx="1092947" cy="7723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7342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CITACE a zdroje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rgbClr val="002060"/>
                </a:solidFill>
              </a:rPr>
              <a:t>MS Office 2010</a:t>
            </a:r>
            <a:r>
              <a:rPr lang="cs-CZ" dirty="0">
                <a:solidFill>
                  <a:srgbClr val="002060"/>
                </a:solidFill>
              </a:rPr>
              <a:t>. 2010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085184"/>
            <a:ext cx="1757363" cy="1595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72981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SMARTART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Motto: Když jednoduchá grafika nestačí…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9465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PŘÍKLADY z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cs-CZ" dirty="0" smtClean="0"/>
              <a:t>Součástí dokumentu je schéma, diagram nebo graf.</a:t>
            </a:r>
            <a:endParaRPr lang="cs-CZ" dirty="0"/>
          </a:p>
          <a:p>
            <a:pPr lvl="1">
              <a:lnSpc>
                <a:spcPct val="114000"/>
              </a:lnSpc>
            </a:pPr>
            <a:r>
              <a:rPr lang="cs-CZ" dirty="0" smtClean="0">
                <a:solidFill>
                  <a:srgbClr val="002060"/>
                </a:solidFill>
              </a:rPr>
              <a:t>Kontejnery, obsahující součásti</a:t>
            </a:r>
          </a:p>
          <a:p>
            <a:pPr lvl="1">
              <a:lnSpc>
                <a:spcPct val="114000"/>
              </a:lnSpc>
            </a:pPr>
            <a:r>
              <a:rPr lang="cs-CZ" dirty="0" smtClean="0"/>
              <a:t>Organizační schéma nějaké firmy</a:t>
            </a:r>
          </a:p>
          <a:p>
            <a:pPr lvl="1">
              <a:lnSpc>
                <a:spcPct val="114000"/>
              </a:lnSpc>
            </a:pPr>
            <a:r>
              <a:rPr lang="cs-CZ" dirty="0" smtClean="0">
                <a:solidFill>
                  <a:srgbClr val="002060"/>
                </a:solidFill>
              </a:rPr>
              <a:t>Vývoj nebo cyklus nějakého procesu</a:t>
            </a:r>
          </a:p>
          <a:p>
            <a:pPr lvl="1">
              <a:lnSpc>
                <a:spcPct val="114000"/>
              </a:lnSpc>
            </a:pPr>
            <a:r>
              <a:rPr lang="cs-CZ" dirty="0" smtClean="0"/>
              <a:t>Vlivy na danou situaci</a:t>
            </a:r>
          </a:p>
          <a:p>
            <a:pPr lvl="1">
              <a:lnSpc>
                <a:spcPct val="114000"/>
              </a:lnSpc>
            </a:pPr>
            <a:r>
              <a:rPr lang="cs-CZ" dirty="0" smtClean="0">
                <a:solidFill>
                  <a:srgbClr val="002060"/>
                </a:solidFill>
              </a:rPr>
              <a:t>Potravinový řetězec – pyramida</a:t>
            </a:r>
          </a:p>
          <a:p>
            <a:pPr>
              <a:lnSpc>
                <a:spcPct val="114000"/>
              </a:lnSpc>
            </a:pPr>
            <a:r>
              <a:rPr lang="cs-CZ" dirty="0" smtClean="0">
                <a:solidFill>
                  <a:srgbClr val="002060"/>
                </a:solidFill>
              </a:rPr>
              <a:t>Nemusíme příliš dlouho přemýšlet nad tím jak to provést, ale soustředíme se na obsah</a:t>
            </a:r>
            <a:endParaRPr lang="cs-CZ" dirty="0">
              <a:solidFill>
                <a:srgbClr val="002060"/>
              </a:solidFill>
            </a:endParaRPr>
          </a:p>
          <a:p>
            <a:pPr>
              <a:lnSpc>
                <a:spcPct val="114000"/>
              </a:lnSpc>
            </a:pPr>
            <a:r>
              <a:rPr lang="cs-CZ" dirty="0" smtClean="0">
                <a:solidFill>
                  <a:srgbClr val="002060"/>
                </a:solidFill>
              </a:rPr>
              <a:t>Pomocí formátu obrázků a objektů se dá vytvořit nepřeberné množství různých možností</a:t>
            </a:r>
            <a:endParaRPr lang="cs-CZ" dirty="0">
              <a:solidFill>
                <a:srgbClr val="002060"/>
              </a:solidFill>
            </a:endParaRPr>
          </a:p>
          <a:p>
            <a:pPr>
              <a:lnSpc>
                <a:spcPct val="114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0494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 </a:t>
            </a:r>
            <a:r>
              <a:rPr lang="cs-CZ" dirty="0" err="1" smtClean="0"/>
              <a:t>SMARTARTu</a:t>
            </a:r>
            <a:r>
              <a:rPr lang="cs-CZ" dirty="0" smtClean="0"/>
              <a:t> najdeme na kartě </a:t>
            </a:r>
            <a:r>
              <a:rPr lang="cs-CZ" b="1" dirty="0" smtClean="0"/>
              <a:t>Vložení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23928" y="764704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Vložení objektu SMARTART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576000"/>
            <a:ext cx="3096344" cy="720000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FF0000"/>
                </a:solidFill>
              </a:rPr>
              <a:t>JAK na to?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348880"/>
            <a:ext cx="4306022" cy="30755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348880"/>
            <a:ext cx="2695492" cy="244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2" name="Přímá spojnice se šipkou 11"/>
          <p:cNvCxnSpPr/>
          <p:nvPr/>
        </p:nvCxnSpPr>
        <p:spPr>
          <a:xfrm flipH="1">
            <a:off x="1403648" y="1916832"/>
            <a:ext cx="4968552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5218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3568" y="1484784"/>
            <a:ext cx="8280920" cy="5220000"/>
          </a:xfrm>
        </p:spPr>
        <p:txBody>
          <a:bodyPr/>
          <a:lstStyle/>
          <a:p>
            <a:r>
              <a:rPr lang="cs-CZ" dirty="0" err="1" smtClean="0"/>
              <a:t>SmartArt</a:t>
            </a:r>
            <a:r>
              <a:rPr lang="cs-CZ" dirty="0" smtClean="0"/>
              <a:t> je navržen pro řadu různých typů úloh</a:t>
            </a:r>
          </a:p>
          <a:p>
            <a:r>
              <a:rPr lang="cs-CZ" dirty="0" smtClean="0"/>
              <a:t>Důležitý je výběr správného typu obrázku, grafu, diagramu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23928" y="764704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Výběr vhodné skupiny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576000"/>
            <a:ext cx="3096344" cy="720000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FF0000"/>
                </a:solidFill>
              </a:rPr>
              <a:t>JAK na to?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2564904"/>
            <a:ext cx="7227887" cy="3943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 flipH="1">
            <a:off x="2123728" y="2420888"/>
            <a:ext cx="2645792" cy="11521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6781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jednotlivých políček vkládáme text</a:t>
            </a:r>
          </a:p>
          <a:p>
            <a:r>
              <a:rPr lang="cs-CZ" dirty="0" smtClean="0"/>
              <a:t>Můžeme si také rozbalit osnovu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23928" y="764704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Kontejnery na text </a:t>
            </a:r>
            <a:r>
              <a:rPr lang="cs-CZ" sz="2400" b="1" dirty="0" smtClean="0">
                <a:solidFill>
                  <a:srgbClr val="C00000"/>
                </a:solidFill>
                <a:sym typeface="Wingdings" pitchFamily="2" charset="2"/>
              </a:rPr>
              <a:t>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576000"/>
            <a:ext cx="3096344" cy="720000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FF0000"/>
                </a:solidFill>
              </a:rPr>
              <a:t>JAK na to?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51" y="3175595"/>
            <a:ext cx="8389937" cy="3133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 flipH="1">
            <a:off x="2123728" y="2420888"/>
            <a:ext cx="2645791" cy="25202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7171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76056" y="1484784"/>
            <a:ext cx="3851944" cy="5220000"/>
          </a:xfrm>
        </p:spPr>
        <p:txBody>
          <a:bodyPr/>
          <a:lstStyle/>
          <a:p>
            <a:r>
              <a:rPr lang="cs-CZ" dirty="0" smtClean="0"/>
              <a:t>Na objektu </a:t>
            </a:r>
            <a:r>
              <a:rPr lang="cs-CZ" dirty="0" err="1" smtClean="0"/>
              <a:t>SMARTARTu</a:t>
            </a:r>
            <a:r>
              <a:rPr lang="cs-CZ" dirty="0" smtClean="0"/>
              <a:t> můžeme použít pravou myš</a:t>
            </a:r>
          </a:p>
          <a:p>
            <a:r>
              <a:rPr lang="cs-CZ" dirty="0" smtClean="0"/>
              <a:t>Objeví se kontextové menu</a:t>
            </a:r>
          </a:p>
          <a:p>
            <a:r>
              <a:rPr lang="cs-CZ" dirty="0" smtClean="0"/>
              <a:t>Jedna z možností je i změnit počet obrazců</a:t>
            </a:r>
          </a:p>
          <a:p>
            <a:r>
              <a:rPr lang="cs-CZ" dirty="0" smtClean="0"/>
              <a:t>Přidat obrazec </a:t>
            </a:r>
            <a:r>
              <a:rPr lang="cs-CZ" b="1" dirty="0" smtClean="0"/>
              <a:t>Před</a:t>
            </a:r>
            <a:r>
              <a:rPr lang="cs-CZ" dirty="0" smtClean="0"/>
              <a:t> nebo </a:t>
            </a:r>
            <a:r>
              <a:rPr lang="cs-CZ" b="1" dirty="0" smtClean="0"/>
              <a:t>Za</a:t>
            </a:r>
          </a:p>
          <a:p>
            <a:r>
              <a:rPr lang="cs-CZ" dirty="0" smtClean="0"/>
              <a:t>Obrazec odebereme klasicky </a:t>
            </a:r>
            <a:r>
              <a:rPr lang="cs-CZ" b="1" dirty="0" smtClean="0"/>
              <a:t>DELETE</a:t>
            </a:r>
          </a:p>
          <a:p>
            <a:r>
              <a:rPr lang="cs-CZ" dirty="0" smtClean="0"/>
              <a:t>Vlastnosti nastavujeme jako </a:t>
            </a:r>
            <a:r>
              <a:rPr lang="cs-CZ" b="1" dirty="0" smtClean="0"/>
              <a:t>Formát </a:t>
            </a:r>
            <a:r>
              <a:rPr lang="cs-CZ" dirty="0" smtClean="0"/>
              <a:t>obrazce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23928" y="764704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Kontextové menu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576000"/>
            <a:ext cx="3096344" cy="720000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FF0000"/>
                </a:solidFill>
              </a:rPr>
              <a:t>JAK na to?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628800"/>
            <a:ext cx="3848479" cy="3475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 flipH="1" flipV="1">
            <a:off x="3707904" y="3491470"/>
            <a:ext cx="1440160" cy="11616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3707904" y="4293096"/>
            <a:ext cx="1440160" cy="1728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5435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organizační schéma podniku se hodí tento typ diagramů</a:t>
            </a:r>
          </a:p>
          <a:p>
            <a:r>
              <a:rPr lang="cs-CZ" dirty="0" smtClean="0"/>
              <a:t>U některých typů je i kolonka na jméno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23928" y="764704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Hierarchie – organizační schéma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576000"/>
            <a:ext cx="3096344" cy="720000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FF0000"/>
                </a:solidFill>
              </a:rPr>
              <a:t>JAK na to?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104964"/>
            <a:ext cx="6962775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>
            <a:off x="2483768" y="2132856"/>
            <a:ext cx="3744416" cy="165618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9287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5576" y="1484784"/>
            <a:ext cx="3024336" cy="5220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Klasickým příkladem mohou být </a:t>
            </a:r>
          </a:p>
          <a:p>
            <a:r>
              <a:rPr lang="cs-CZ" dirty="0"/>
              <a:t>F</a:t>
            </a:r>
            <a:r>
              <a:rPr lang="cs-CZ" dirty="0" smtClean="0"/>
              <a:t>áze Měsíce</a:t>
            </a:r>
          </a:p>
          <a:p>
            <a:r>
              <a:rPr lang="cs-CZ" dirty="0" smtClean="0"/>
              <a:t>Roční období</a:t>
            </a:r>
          </a:p>
          <a:p>
            <a:r>
              <a:rPr lang="cs-CZ" dirty="0" smtClean="0"/>
              <a:t>Fáze cyklu spalovacího motoru atd.</a:t>
            </a:r>
          </a:p>
          <a:p>
            <a:r>
              <a:rPr lang="cs-CZ" dirty="0" smtClean="0"/>
              <a:t>Pro změnu směru cyklu se dá použít psaní zprava doleva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23928" y="764704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Cyklus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576000"/>
            <a:ext cx="3096344" cy="720000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FF0000"/>
                </a:solidFill>
              </a:rPr>
              <a:t>JAK na to?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033" y="1835499"/>
            <a:ext cx="5441053" cy="4441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 flipV="1">
            <a:off x="2771800" y="2780928"/>
            <a:ext cx="1368152" cy="30375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2979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a_sablona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aaa_sablona</Template>
  <TotalTime>0</TotalTime>
  <Words>377</Words>
  <Application>Microsoft Office PowerPoint</Application>
  <PresentationFormat>Předvádění na obrazovce (4:3)</PresentationFormat>
  <Paragraphs>80</Paragraphs>
  <Slides>14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aaa_sablona</vt:lpstr>
      <vt:lpstr>Prezentace aplikace PowerPoint</vt:lpstr>
      <vt:lpstr>SMARTART</vt:lpstr>
      <vt:lpstr>PŘÍKLADY z praxe</vt:lpstr>
      <vt:lpstr>JAK na to?</vt:lpstr>
      <vt:lpstr>JAK na to?</vt:lpstr>
      <vt:lpstr>JAK na to?</vt:lpstr>
      <vt:lpstr>JAK na to?</vt:lpstr>
      <vt:lpstr>JAK na to?</vt:lpstr>
      <vt:lpstr>JAK na to?</vt:lpstr>
      <vt:lpstr>NABÍDKY, upřesnění, volby</vt:lpstr>
      <vt:lpstr>PŘÍKLADY</vt:lpstr>
      <vt:lpstr>SHRNUTÍ, opakování, dotazy</vt:lpstr>
      <vt:lpstr>1) Vytvoř schéma ZOO, do každého pavilónu umísti alespoň 3 zvířata a medvědi ještě budou děleni na hnědé a lední 2) Znázorni organizační schéma naší školy. (ředitel, zástupci pro teorii a pro praxi, učitelé a učitelé odborného výcviku – mistři)   3) Znázorni průběh cyklu 4-dobého spalovacího motoru 4)  Pomocí relace znázorni slučování H2 + 0 = H2O 5)  Znázorni potravinový řetězec – pyramidu – jehlanový graf (rostliny, býložravci, masožravci) 6) Výsledek práce ulož pod názvem smartart a zašli emailem    vyučujícímu. </vt:lpstr>
      <vt:lpstr>CITACE a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2013-02-05T15:54:11Z</dcterms:created>
  <dcterms:modified xsi:type="dcterms:W3CDTF">2013-02-07T21:06:44Z</dcterms:modified>
</cp:coreProperties>
</file>