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7"/>
  </p:notesMasterIdLst>
  <p:sldIdLst>
    <p:sldId id="258" r:id="rId2"/>
    <p:sldId id="256" r:id="rId3"/>
    <p:sldId id="257" r:id="rId4"/>
    <p:sldId id="260" r:id="rId5"/>
    <p:sldId id="268" r:id="rId6"/>
    <p:sldId id="263" r:id="rId7"/>
    <p:sldId id="264" r:id="rId8"/>
    <p:sldId id="270" r:id="rId9"/>
    <p:sldId id="272" r:id="rId10"/>
    <p:sldId id="276" r:id="rId11"/>
    <p:sldId id="265" r:id="rId12"/>
    <p:sldId id="277" r:id="rId13"/>
    <p:sldId id="267" r:id="rId14"/>
    <p:sldId id="261" r:id="rId15"/>
    <p:sldId id="26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6. 12.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Tabulky I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VY_32_INOVACE_ICTPS2A1860NAV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5220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K detailnímu nastavení ohraničení a stínování </a:t>
            </a:r>
            <a:r>
              <a:rPr lang="cs-CZ" sz="2000" dirty="0" smtClean="0"/>
              <a:t>(rámeček a barva buněk</a:t>
            </a:r>
            <a:r>
              <a:rPr lang="cs-CZ" dirty="0" smtClean="0"/>
              <a:t>) se dostaneme přes volbu </a:t>
            </a:r>
            <a:r>
              <a:rPr lang="cs-CZ" b="1" dirty="0" smtClean="0"/>
              <a:t>Ohraničení a stínování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Ohraničení a stínování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65179"/>
            <a:ext cx="3930595" cy="30321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65179"/>
            <a:ext cx="3960245" cy="30321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74307"/>
            <a:ext cx="936104" cy="901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423" y="2374028"/>
            <a:ext cx="3573680" cy="519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4860032" y="2824807"/>
            <a:ext cx="1490071" cy="9642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1475656" y="2824807"/>
            <a:ext cx="2304256" cy="9642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v tabulce je zformátován</a:t>
            </a:r>
          </a:p>
          <a:p>
            <a:r>
              <a:rPr lang="cs-CZ" dirty="0" smtClean="0"/>
              <a:t>Buňky v tabulce jsou podbarveny</a:t>
            </a:r>
          </a:p>
          <a:p>
            <a:r>
              <a:rPr lang="cs-CZ" dirty="0" smtClean="0"/>
              <a:t>Záhlaví a první sloupec je zvýrazněn</a:t>
            </a:r>
          </a:p>
          <a:p>
            <a:r>
              <a:rPr lang="cs-CZ" dirty="0" smtClean="0"/>
              <a:t>Celá tabulka je silně orámována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42409"/>
            <a:ext cx="8136904" cy="1890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PŘÍKLAD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Zajímavé je použití </a:t>
            </a:r>
            <a:r>
              <a:rPr lang="cs-CZ" b="1" dirty="0" smtClean="0"/>
              <a:t>Nástroje tabulky – Návrh – Styly 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76" y="3933056"/>
            <a:ext cx="6829425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676" y="2132856"/>
            <a:ext cx="6829425" cy="1416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574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Tabulky do dokumentu </a:t>
            </a:r>
            <a:r>
              <a:rPr lang="cs-CZ" b="1" dirty="0" smtClean="0"/>
              <a:t>Vkládáme</a:t>
            </a:r>
          </a:p>
          <a:p>
            <a:r>
              <a:rPr lang="cs-CZ" dirty="0" smtClean="0"/>
              <a:t>V tabulce se pohybujeme myší, nebo šipkami</a:t>
            </a:r>
          </a:p>
          <a:p>
            <a:r>
              <a:rPr lang="cs-CZ" dirty="0" smtClean="0"/>
              <a:t>Obsah tabulek </a:t>
            </a:r>
            <a:r>
              <a:rPr lang="cs-CZ" sz="2000" dirty="0" smtClean="0"/>
              <a:t>(text) </a:t>
            </a:r>
            <a:r>
              <a:rPr lang="cs-CZ" dirty="0" smtClean="0"/>
              <a:t>můžeme formátovat</a:t>
            </a:r>
          </a:p>
          <a:p>
            <a:r>
              <a:rPr lang="cs-CZ" dirty="0" smtClean="0"/>
              <a:t>Tabulku můžeme zvýraznit/rozčlenit ohraničením</a:t>
            </a:r>
          </a:p>
          <a:p>
            <a:r>
              <a:rPr lang="cs-CZ" dirty="0" smtClean="0"/>
              <a:t>Tabulku můžeme zvýraznit/rozčlenit barvou buněk</a:t>
            </a:r>
          </a:p>
          <a:p>
            <a:r>
              <a:rPr lang="cs-CZ" dirty="0" smtClean="0"/>
              <a:t>Možností je hodně, důležitá je rovnováha obsahu a formy</a:t>
            </a:r>
          </a:p>
          <a:p>
            <a:r>
              <a:rPr lang="cs-CZ" b="1" dirty="0" smtClean="0"/>
              <a:t>Střídmost a vkus!!!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Vytvoř rozvrhy Vaší třídy pro sudý a lichý týden.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2)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Sestav kalendář na leden roku 2013.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Napiš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tabulku ordinační doby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sportovního lékaře: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ráno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(7 – 8) má vyhrazeno na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odběry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, 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ve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středu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odpoledne vede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dietologickou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poradnu,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ve čtvrtek (8 – 12) se zúčastňuje testování sportovců, 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v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pátek má celý den službu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ve fitcentru.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Sestav sezónní otevírací dobu hradu či zámku z Tvého okolí.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Výsledek ulož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pod názvem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tabulky 1 a zašli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emailem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  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TABULKY 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Srovnáno do škatulek…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Rozvrh hodin</a:t>
            </a:r>
          </a:p>
          <a:p>
            <a:r>
              <a:rPr lang="cs-CZ" dirty="0" smtClean="0"/>
              <a:t>Otevírací doba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Kalendář</a:t>
            </a:r>
          </a:p>
          <a:p>
            <a:r>
              <a:rPr lang="cs-CZ" dirty="0" smtClean="0"/>
              <a:t>Tabulka turnaje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Týdenní plánování</a:t>
            </a:r>
          </a:p>
          <a:p>
            <a:r>
              <a:rPr lang="cs-CZ" dirty="0" smtClean="0"/>
              <a:t>Rozpočet</a:t>
            </a:r>
          </a:p>
          <a:p>
            <a:r>
              <a:rPr lang="cs-CZ" dirty="0"/>
              <a:t>S</a:t>
            </a:r>
            <a:r>
              <a:rPr lang="cs-CZ" dirty="0" smtClean="0"/>
              <a:t>eznamy</a:t>
            </a:r>
            <a:endParaRPr lang="cs-CZ" dirty="0"/>
          </a:p>
          <a:p>
            <a:r>
              <a:rPr lang="cs-CZ" dirty="0" smtClean="0"/>
              <a:t>Přehledů</a:t>
            </a:r>
            <a:endParaRPr lang="cs-CZ" dirty="0"/>
          </a:p>
          <a:p>
            <a:r>
              <a:rPr lang="cs-CZ" dirty="0" smtClean="0"/>
              <a:t>Některá schémata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23928" y="1484784"/>
            <a:ext cx="5004072" cy="5220000"/>
          </a:xfrm>
        </p:spPr>
        <p:txBody>
          <a:bodyPr/>
          <a:lstStyle/>
          <a:p>
            <a:r>
              <a:rPr lang="cs-CZ" dirty="0" smtClean="0"/>
              <a:t>Tabulku do dokumentu </a:t>
            </a:r>
            <a:r>
              <a:rPr lang="cs-CZ" b="1" dirty="0" smtClean="0"/>
              <a:t>Vkládáme</a:t>
            </a:r>
          </a:p>
          <a:p>
            <a:r>
              <a:rPr lang="cs-CZ" dirty="0" smtClean="0"/>
              <a:t>Tabulku mohu „</a:t>
            </a:r>
            <a:r>
              <a:rPr lang="cs-CZ" b="1" dirty="0" smtClean="0"/>
              <a:t>vybarvit</a:t>
            </a:r>
            <a:r>
              <a:rPr lang="cs-CZ" dirty="0" smtClean="0"/>
              <a:t>“ tažením myší</a:t>
            </a:r>
          </a:p>
          <a:p>
            <a:r>
              <a:rPr lang="cs-CZ" b="1" dirty="0" smtClean="0"/>
              <a:t>Vložit</a:t>
            </a:r>
            <a:r>
              <a:rPr lang="cs-CZ" dirty="0" smtClean="0"/>
              <a:t> </a:t>
            </a:r>
            <a:r>
              <a:rPr lang="cs-CZ" sz="2000" dirty="0" smtClean="0"/>
              <a:t>(zadám počet řádků a sloupců)</a:t>
            </a:r>
          </a:p>
          <a:p>
            <a:r>
              <a:rPr lang="cs-CZ" b="1" dirty="0" smtClean="0"/>
              <a:t>Navrhnout</a:t>
            </a:r>
            <a:r>
              <a:rPr lang="cs-CZ" dirty="0" smtClean="0"/>
              <a:t> </a:t>
            </a:r>
            <a:r>
              <a:rPr lang="cs-CZ" sz="2000" dirty="0" smtClean="0"/>
              <a:t>(nakreslit myší od ruky)</a:t>
            </a:r>
          </a:p>
          <a:p>
            <a:r>
              <a:rPr lang="cs-CZ" dirty="0" smtClean="0"/>
              <a:t>Použít tabulku </a:t>
            </a:r>
            <a:r>
              <a:rPr lang="cs-CZ" b="1" dirty="0" smtClean="0"/>
              <a:t>Excel</a:t>
            </a:r>
            <a:r>
              <a:rPr lang="cs-CZ" dirty="0" smtClean="0"/>
              <a:t> </a:t>
            </a:r>
            <a:r>
              <a:rPr lang="cs-CZ" sz="2000" dirty="0" smtClean="0"/>
              <a:t>(výpočty)</a:t>
            </a:r>
          </a:p>
          <a:p>
            <a:r>
              <a:rPr lang="cs-CZ" dirty="0" smtClean="0"/>
              <a:t>Použít předdefinované </a:t>
            </a:r>
            <a:r>
              <a:rPr lang="cs-CZ" b="1" dirty="0" smtClean="0"/>
              <a:t>Rychlé tabulky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Vkládání tabulek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14410"/>
            <a:ext cx="1811259" cy="3338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684029" y="2276872"/>
            <a:ext cx="1239899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27" y="4880165"/>
            <a:ext cx="1584227" cy="1713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 flipH="1">
            <a:off x="2483768" y="3091786"/>
            <a:ext cx="1440160" cy="2019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020" y="5111048"/>
            <a:ext cx="3197594" cy="1482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304" y="5111047"/>
            <a:ext cx="2995111" cy="1482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Přímá spojnice se šipkou 17"/>
          <p:cNvCxnSpPr/>
          <p:nvPr/>
        </p:nvCxnSpPr>
        <p:spPr>
          <a:xfrm flipH="1">
            <a:off x="3635896" y="3501008"/>
            <a:ext cx="288032" cy="161003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7740352" y="4509120"/>
            <a:ext cx="0" cy="6019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Vložili jsme tabulku 5 x 4</a:t>
            </a:r>
          </a:p>
          <a:p>
            <a:r>
              <a:rPr lang="cs-CZ" dirty="0"/>
              <a:t>Nezapomeneme na řádek pro záhlaví a sloupec s názvy</a:t>
            </a:r>
          </a:p>
          <a:p>
            <a:r>
              <a:rPr lang="cs-CZ" dirty="0" smtClean="0"/>
              <a:t>Tabulku jsme vyplnili údaji, lze použít i schránka</a:t>
            </a:r>
          </a:p>
          <a:p>
            <a:r>
              <a:rPr lang="cs-CZ" dirty="0" smtClean="0"/>
              <a:t>V tabulce se pohybujeme myší, nebo pomocí šipek</a:t>
            </a:r>
          </a:p>
          <a:p>
            <a:r>
              <a:rPr lang="cs-CZ" dirty="0" smtClean="0"/>
              <a:t>Pokud uděláme chybu, dá se odstranit na kartě Nástroje tabulky </a:t>
            </a:r>
            <a:r>
              <a:rPr lang="cs-CZ" b="1" dirty="0" smtClean="0"/>
              <a:t>(Rozložení – odstranění nebo vložení)</a:t>
            </a:r>
          </a:p>
          <a:p>
            <a:r>
              <a:rPr lang="cs-CZ" b="1" dirty="0" smtClean="0"/>
              <a:t>Experimentujte!!!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a vyplnění tabulky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02" y="4941168"/>
            <a:ext cx="543017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537" y="4301413"/>
            <a:ext cx="2501951" cy="1935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verze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24944"/>
            <a:ext cx="6818313" cy="1590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3909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8172424" cy="5220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Tabulka v základní verzi je příliš „strohá“</a:t>
            </a:r>
          </a:p>
          <a:p>
            <a:pPr marL="0" indent="0">
              <a:buNone/>
            </a:pPr>
            <a:r>
              <a:rPr lang="cs-CZ" dirty="0" smtClean="0"/>
              <a:t>Provedeme:</a:t>
            </a:r>
          </a:p>
          <a:p>
            <a:r>
              <a:rPr lang="cs-CZ" dirty="0" smtClean="0"/>
              <a:t>Formátování obsahu (textu)</a:t>
            </a:r>
          </a:p>
          <a:p>
            <a:r>
              <a:rPr lang="cs-CZ" dirty="0" smtClean="0"/>
              <a:t>Ohraničení (části/í) tabulky</a:t>
            </a:r>
          </a:p>
          <a:p>
            <a:r>
              <a:rPr lang="cs-CZ" dirty="0" smtClean="0"/>
              <a:t>Podbarvení buněk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005064"/>
            <a:ext cx="5040560" cy="1175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47495"/>
            <a:ext cx="5040560" cy="791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88024" y="1484784"/>
            <a:ext cx="4139976" cy="5220000"/>
          </a:xfrm>
        </p:spPr>
        <p:txBody>
          <a:bodyPr>
            <a:normAutofit/>
          </a:bodyPr>
          <a:lstStyle/>
          <a:p>
            <a:r>
              <a:rPr lang="cs-CZ" dirty="0" smtClean="0"/>
              <a:t>Abychom mohli pracovat s určitou částí tabulky, musíme si ji vybrat </a:t>
            </a:r>
            <a:r>
              <a:rPr lang="cs-CZ" sz="2000" dirty="0" smtClean="0"/>
              <a:t>(označit)</a:t>
            </a:r>
          </a:p>
          <a:p>
            <a:r>
              <a:rPr lang="cs-CZ" dirty="0" smtClean="0"/>
              <a:t>Označit můžeme</a:t>
            </a:r>
          </a:p>
          <a:p>
            <a:pPr lvl="1"/>
            <a:r>
              <a:rPr lang="cs-CZ" dirty="0" smtClean="0"/>
              <a:t>Buňku </a:t>
            </a:r>
            <a:r>
              <a:rPr lang="cs-CZ" sz="1800" dirty="0" smtClean="0"/>
              <a:t>(klepnutím v levé části buňky – objeví se obrácená šipka)</a:t>
            </a:r>
          </a:p>
          <a:p>
            <a:pPr lvl="1"/>
            <a:r>
              <a:rPr lang="cs-CZ" dirty="0" smtClean="0"/>
              <a:t>Více buněk </a:t>
            </a:r>
            <a:r>
              <a:rPr lang="cs-CZ" sz="1800" dirty="0" smtClean="0"/>
              <a:t>(tažením myši)</a:t>
            </a:r>
          </a:p>
          <a:p>
            <a:pPr lvl="1"/>
            <a:r>
              <a:rPr lang="cs-CZ" dirty="0" smtClean="0"/>
              <a:t>Řádek </a:t>
            </a:r>
            <a:r>
              <a:rPr lang="cs-CZ" sz="1800" dirty="0" smtClean="0"/>
              <a:t>(klepnutím vlevo od začátku řádku)</a:t>
            </a:r>
          </a:p>
          <a:p>
            <a:pPr lvl="1"/>
            <a:r>
              <a:rPr lang="cs-CZ" dirty="0" smtClean="0"/>
              <a:t>Sloupec </a:t>
            </a:r>
            <a:r>
              <a:rPr lang="cs-CZ" sz="1800" dirty="0" smtClean="0"/>
              <a:t>(klepneme nad sloupcem)</a:t>
            </a:r>
          </a:p>
          <a:p>
            <a:pPr lvl="1"/>
            <a:r>
              <a:rPr lang="cs-CZ" dirty="0" smtClean="0"/>
              <a:t>Část tabulky </a:t>
            </a:r>
            <a:r>
              <a:rPr lang="cs-CZ" sz="1800" dirty="0" smtClean="0"/>
              <a:t>(zatáhneme myší)</a:t>
            </a:r>
          </a:p>
          <a:p>
            <a:pPr lvl="1"/>
            <a:r>
              <a:rPr lang="cs-CZ" dirty="0" smtClean="0"/>
              <a:t>Celou tabulku </a:t>
            </a:r>
            <a:r>
              <a:rPr lang="cs-CZ" sz="1800" dirty="0" smtClean="0"/>
              <a:t>(klepneme do křížku v levém horním rohu tabulky)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Vybrání části tabulky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2987824" y="2132856"/>
            <a:ext cx="2016224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44824"/>
            <a:ext cx="1800225" cy="409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636912"/>
            <a:ext cx="3343275" cy="295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6" name="Přímá spojnice se šipkou 11"/>
          <p:cNvCxnSpPr/>
          <p:nvPr/>
        </p:nvCxnSpPr>
        <p:spPr>
          <a:xfrm flipH="1" flipV="1">
            <a:off x="3419872" y="2852936"/>
            <a:ext cx="1584176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3284984"/>
            <a:ext cx="3505200" cy="28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3789040"/>
            <a:ext cx="1647825" cy="857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5013176"/>
            <a:ext cx="1685925" cy="47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5661248"/>
            <a:ext cx="2914650" cy="647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9" name="Přímá spojnice se šipkou 11"/>
          <p:cNvCxnSpPr/>
          <p:nvPr/>
        </p:nvCxnSpPr>
        <p:spPr>
          <a:xfrm flipH="1" flipV="1">
            <a:off x="2627784" y="3429000"/>
            <a:ext cx="2376264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11"/>
          <p:cNvCxnSpPr/>
          <p:nvPr/>
        </p:nvCxnSpPr>
        <p:spPr>
          <a:xfrm flipH="1" flipV="1">
            <a:off x="2771800" y="4005064"/>
            <a:ext cx="2232248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11"/>
          <p:cNvCxnSpPr/>
          <p:nvPr/>
        </p:nvCxnSpPr>
        <p:spPr>
          <a:xfrm flipH="1" flipV="1">
            <a:off x="2843808" y="5229200"/>
            <a:ext cx="2232248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11"/>
          <p:cNvCxnSpPr/>
          <p:nvPr/>
        </p:nvCxnSpPr>
        <p:spPr>
          <a:xfrm flipH="1" flipV="1">
            <a:off x="1403648" y="5733256"/>
            <a:ext cx="3672408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4533" y="3284984"/>
            <a:ext cx="219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5805264"/>
            <a:ext cx="2190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11960" y="1484784"/>
            <a:ext cx="4716040" cy="5220000"/>
          </a:xfrm>
        </p:spPr>
        <p:txBody>
          <a:bodyPr/>
          <a:lstStyle/>
          <a:p>
            <a:r>
              <a:rPr lang="cs-CZ" dirty="0" smtClean="0"/>
              <a:t>Na kartě </a:t>
            </a:r>
            <a:r>
              <a:rPr lang="cs-CZ" b="1" dirty="0" smtClean="0"/>
              <a:t>Domů</a:t>
            </a:r>
            <a:r>
              <a:rPr lang="cs-CZ" dirty="0" smtClean="0"/>
              <a:t> v oddíle </a:t>
            </a:r>
            <a:r>
              <a:rPr lang="cs-CZ" b="1" dirty="0" smtClean="0"/>
              <a:t>Písmo</a:t>
            </a:r>
            <a:r>
              <a:rPr lang="cs-CZ" dirty="0" smtClean="0"/>
              <a:t> a </a:t>
            </a:r>
            <a:r>
              <a:rPr lang="cs-CZ" b="1" dirty="0" smtClean="0"/>
              <a:t>Odstavec</a:t>
            </a:r>
            <a:r>
              <a:rPr lang="cs-CZ" dirty="0" smtClean="0"/>
              <a:t> zformátujeme text tabulky </a:t>
            </a:r>
            <a:r>
              <a:rPr lang="cs-CZ" sz="2000" dirty="0" smtClean="0"/>
              <a:t>(velikost, barvu, řez, zarovnání)</a:t>
            </a:r>
          </a:p>
          <a:p>
            <a:endParaRPr lang="cs-CZ" sz="2800" dirty="0" smtClean="0"/>
          </a:p>
          <a:p>
            <a:r>
              <a:rPr lang="cs-CZ" dirty="0" smtClean="0"/>
              <a:t>V oddíle Odstavec je možno si vybrat </a:t>
            </a:r>
            <a:r>
              <a:rPr lang="cs-CZ" b="1" dirty="0" smtClean="0"/>
              <a:t>Ohraničení</a:t>
            </a:r>
            <a:r>
              <a:rPr lang="cs-CZ" dirty="0" smtClean="0"/>
              <a:t> buněk a jeho vlastnosti a také </a:t>
            </a:r>
            <a:r>
              <a:rPr lang="cs-CZ" b="1" dirty="0" smtClean="0"/>
              <a:t>Stínování</a:t>
            </a:r>
            <a:r>
              <a:rPr lang="cs-CZ" dirty="0" smtClean="0"/>
              <a:t> </a:t>
            </a:r>
            <a:r>
              <a:rPr lang="cs-CZ" sz="2000" dirty="0" smtClean="0"/>
              <a:t>(barva) </a:t>
            </a:r>
            <a:r>
              <a:rPr lang="cs-CZ" dirty="0" smtClean="0"/>
              <a:t>buněk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79912" y="764704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Formátování obsahu a ohraničení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3326188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068960"/>
            <a:ext cx="497205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005064"/>
            <a:ext cx="2133600" cy="2495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1547664" y="4077072"/>
            <a:ext cx="2808312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5146951"/>
            <a:ext cx="2810886" cy="1353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5" name="Přímá spojnice se šipkou 11"/>
          <p:cNvCxnSpPr/>
          <p:nvPr/>
        </p:nvCxnSpPr>
        <p:spPr>
          <a:xfrm flipH="1">
            <a:off x="4499992" y="4581128"/>
            <a:ext cx="2664296" cy="8717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452864"/>
            <a:ext cx="1724025" cy="1047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1"/>
          <p:cNvCxnSpPr/>
          <p:nvPr/>
        </p:nvCxnSpPr>
        <p:spPr>
          <a:xfrm>
            <a:off x="7164288" y="4581128"/>
            <a:ext cx="360040" cy="12426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437</Words>
  <Application>Microsoft Office PowerPoint</Application>
  <PresentationFormat>Předvádění na obrazovce (4:3)</PresentationFormat>
  <Paragraphs>85</Paragraphs>
  <Slides>15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aaa_sablona</vt:lpstr>
      <vt:lpstr>Prezentace aplikace PowerPoint</vt:lpstr>
      <vt:lpstr>TABULKY I</vt:lpstr>
      <vt:lpstr>PŘÍKLADY z praxe</vt:lpstr>
      <vt:lpstr>JAK na to?</vt:lpstr>
      <vt:lpstr>JAK na to?</vt:lpstr>
      <vt:lpstr>ZÁKLADní verze</vt:lpstr>
      <vt:lpstr>NABÍDKY, upřesnění, volby</vt:lpstr>
      <vt:lpstr>JAK na to?</vt:lpstr>
      <vt:lpstr>JAK na to?</vt:lpstr>
      <vt:lpstr>JAK na to?</vt:lpstr>
      <vt:lpstr>FINÁLE</vt:lpstr>
      <vt:lpstr>PŘÍKLAD</vt:lpstr>
      <vt:lpstr>SHRNUTÍ, opakování, dotazy</vt:lpstr>
      <vt:lpstr>1) Vytvoř rozvrhy Vaší třídy pro sudý a lichý týden. 2) Sestav kalendář na leden roku 2013. 3) Napiš tabulku ordinační doby sportovního lékaře:  ráno (7 – 8) má vyhrazeno na odběry,  ve středu odpoledne vede dietologickou poradnu, ve čtvrtek (8 – 12) se zúčastňuje testování sportovců,  v pátek má celý den službu ve fitcentru. 4) Sestav sezónní otevírací dobu hradu či zámku z Tvého okolí. 5) Výsledek ulož pod názvem tabulky 1 a zašli emailem    vyučujícímu.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2013-02-05T15:55:49Z</dcterms:created>
  <dcterms:modified xsi:type="dcterms:W3CDTF">2013-02-07T21:08:53Z</dcterms:modified>
</cp:coreProperties>
</file>