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6"/>
  </p:notesMasterIdLst>
  <p:sldIdLst>
    <p:sldId id="258" r:id="rId2"/>
    <p:sldId id="256" r:id="rId3"/>
    <p:sldId id="257" r:id="rId4"/>
    <p:sldId id="268" r:id="rId5"/>
    <p:sldId id="269" r:id="rId6"/>
    <p:sldId id="275" r:id="rId7"/>
    <p:sldId id="274" r:id="rId8"/>
    <p:sldId id="276" r:id="rId9"/>
    <p:sldId id="273" r:id="rId10"/>
    <p:sldId id="270" r:id="rId11"/>
    <p:sldId id="265" r:id="rId12"/>
    <p:sldId id="267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7. 12.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Tabulky II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VY_32_INOVACE_ICTPS2A1960NAV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27116" y="1484784"/>
            <a:ext cx="4100883" cy="5220000"/>
          </a:xfrm>
        </p:spPr>
        <p:txBody>
          <a:bodyPr/>
          <a:lstStyle/>
          <a:p>
            <a:r>
              <a:rPr lang="cs-CZ" dirty="0" smtClean="0"/>
              <a:t>Při změnách šířky </a:t>
            </a:r>
            <a:r>
              <a:rPr lang="cs-CZ" sz="2000" dirty="0" smtClean="0"/>
              <a:t>(či výšky)</a:t>
            </a:r>
            <a:r>
              <a:rPr lang="cs-CZ" dirty="0" smtClean="0"/>
              <a:t> může dojít k tomu, </a:t>
            </a:r>
            <a:r>
              <a:rPr lang="cs-CZ" dirty="0"/>
              <a:t>že sloupce </a:t>
            </a:r>
            <a:r>
              <a:rPr lang="cs-CZ" sz="2000" dirty="0"/>
              <a:t>(nebo </a:t>
            </a:r>
            <a:r>
              <a:rPr lang="cs-CZ" sz="2000" dirty="0" smtClean="0"/>
              <a:t>řádky </a:t>
            </a:r>
            <a:r>
              <a:rPr lang="cs-CZ" sz="2000" dirty="0"/>
              <a:t>) </a:t>
            </a:r>
            <a:r>
              <a:rPr lang="cs-CZ" dirty="0" smtClean="0"/>
              <a:t>jsou různě široké </a:t>
            </a:r>
            <a:r>
              <a:rPr lang="cs-CZ" sz="2000" dirty="0" smtClean="0"/>
              <a:t>(vysoké)</a:t>
            </a:r>
          </a:p>
          <a:p>
            <a:r>
              <a:rPr lang="cs-CZ" dirty="0" smtClean="0"/>
              <a:t>Příslušné sloupce </a:t>
            </a:r>
            <a:r>
              <a:rPr lang="cs-CZ" sz="2000" dirty="0" smtClean="0"/>
              <a:t>(řádky) </a:t>
            </a:r>
            <a:r>
              <a:rPr lang="cs-CZ" dirty="0" smtClean="0"/>
              <a:t>označíme a v kontextovém menu </a:t>
            </a:r>
            <a:r>
              <a:rPr lang="cs-CZ" sz="2000" dirty="0" smtClean="0"/>
              <a:t>(pravé tlačítko myši) </a:t>
            </a:r>
            <a:r>
              <a:rPr lang="cs-CZ" dirty="0" smtClean="0"/>
              <a:t>si zvolíme stejnou šířku, nebo výšku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Stejné řádky (sloupce)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13" y="1726882"/>
            <a:ext cx="3333750" cy="45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707904" y="3501008"/>
            <a:ext cx="122413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a sloučení buněk podle požadavků</a:t>
            </a:r>
          </a:p>
          <a:p>
            <a:r>
              <a:rPr lang="cs-CZ" dirty="0" smtClean="0"/>
              <a:t>Úprava šířky buněk</a:t>
            </a:r>
          </a:p>
          <a:p>
            <a:r>
              <a:rPr lang="cs-CZ" dirty="0" smtClean="0"/>
              <a:t>Zformátování textu</a:t>
            </a:r>
          </a:p>
          <a:p>
            <a:r>
              <a:rPr lang="cs-CZ" dirty="0" smtClean="0"/>
              <a:t>Podbarvení záhlaví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56992"/>
            <a:ext cx="6048672" cy="3227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mají mnoho možností</a:t>
            </a:r>
          </a:p>
          <a:p>
            <a:r>
              <a:rPr lang="cs-CZ" dirty="0" smtClean="0"/>
              <a:t>Naučili jsme se:</a:t>
            </a:r>
          </a:p>
          <a:p>
            <a:pPr lvl="1"/>
            <a:r>
              <a:rPr lang="cs-CZ" dirty="0" smtClean="0"/>
              <a:t>Rozdělovat a slučovat buňky</a:t>
            </a:r>
          </a:p>
          <a:p>
            <a:pPr lvl="1"/>
            <a:r>
              <a:rPr lang="cs-CZ" dirty="0" smtClean="0"/>
              <a:t>Upravovat jejich šířku</a:t>
            </a:r>
          </a:p>
          <a:p>
            <a:pPr lvl="1"/>
            <a:r>
              <a:rPr lang="cs-CZ" dirty="0" smtClean="0"/>
              <a:t>Sloupce </a:t>
            </a:r>
            <a:r>
              <a:rPr lang="cs-CZ" sz="1800" dirty="0" smtClean="0"/>
              <a:t>(řádky) </a:t>
            </a:r>
            <a:r>
              <a:rPr lang="cs-CZ" dirty="0" smtClean="0"/>
              <a:t>stejně široké </a:t>
            </a:r>
            <a:r>
              <a:rPr lang="cs-CZ" sz="1800" dirty="0" smtClean="0"/>
              <a:t>(vysoké)</a:t>
            </a:r>
            <a:endParaRPr lang="cs-CZ" dirty="0" smtClean="0"/>
          </a:p>
          <a:p>
            <a:pPr lvl="1"/>
            <a:r>
              <a:rPr lang="cs-CZ" dirty="0" smtClean="0"/>
              <a:t> Zarovnávat obsah</a:t>
            </a:r>
          </a:p>
          <a:p>
            <a:r>
              <a:rPr lang="cs-CZ" dirty="0" smtClean="0"/>
              <a:t>Rozsah nastavování a možností tabulek je nad rámec tohoto bloku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Navrhni tabulku s programem lidové veselice. Použít můžeš: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amfiteátr, asfaltovou plochu, stánky s občerstvením, travnatou plochu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folklórní kapelu „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Ogaři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“, dechovku, rockovou skupinu „Impuls“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ukázku lidových řemesel, dětský kolotoč, malé koníky, střelnici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pro děti zorganizuj kreslení na chodníku, jízdu zručnosti a přeskakování panáka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akce bude trvat od 14 do 22 hodin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tabulky II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TABULKY II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Ve škatulkách podruhé…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Naučili jsme se vkládat do textu jednoduché tabulky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/>
              <a:t>Pomocí předdefinovaných stylů můžeme dosáhnout zajímavé výsledky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/>
              <a:t>Naučíme se nastavovat:</a:t>
            </a:r>
          </a:p>
          <a:p>
            <a:pPr lvl="1"/>
            <a:r>
              <a:rPr lang="cs-CZ" dirty="0" smtClean="0"/>
              <a:t>šířku sloupců</a:t>
            </a:r>
          </a:p>
          <a:p>
            <a:pPr lvl="1"/>
            <a:r>
              <a:rPr lang="cs-CZ" dirty="0" smtClean="0"/>
              <a:t>výšku řádků</a:t>
            </a:r>
          </a:p>
          <a:p>
            <a:r>
              <a:rPr lang="cs-CZ" dirty="0" smtClean="0"/>
              <a:t>Slučovat buňky  </a:t>
            </a:r>
          </a:p>
          <a:p>
            <a:r>
              <a:rPr lang="cs-CZ" dirty="0" smtClean="0"/>
              <a:t>Rozdělovat buňky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Zarovnávat obsah buněk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Zopakujme si</a:t>
            </a:r>
          </a:p>
          <a:p>
            <a:r>
              <a:rPr lang="cs-CZ" dirty="0" smtClean="0"/>
              <a:t>Buňku označíme klepnutím vedle jejího levého okraje</a:t>
            </a:r>
          </a:p>
          <a:p>
            <a:r>
              <a:rPr lang="cs-CZ" dirty="0" smtClean="0"/>
              <a:t>Více buněk označíme tažením</a:t>
            </a:r>
          </a:p>
          <a:p>
            <a:r>
              <a:rPr lang="cs-CZ" dirty="0" smtClean="0"/>
              <a:t>Řádek, nebo sloupec klepnutím před (nebo nad)</a:t>
            </a:r>
          </a:p>
          <a:p>
            <a:r>
              <a:rPr lang="cs-CZ" dirty="0"/>
              <a:t>N</a:t>
            </a:r>
            <a:r>
              <a:rPr lang="cs-CZ" dirty="0" smtClean="0"/>
              <a:t>esouvislý výběr (</a:t>
            </a:r>
            <a:r>
              <a:rPr lang="cs-CZ" dirty="0" err="1" smtClean="0"/>
              <a:t>dovybírávání</a:t>
            </a:r>
            <a:r>
              <a:rPr lang="cs-CZ" dirty="0" smtClean="0"/>
              <a:t>) provádíme myší s pomocí CTRL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Označování buněk v tabulce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1223962" y="4475956"/>
            <a:ext cx="6696075" cy="1257300"/>
            <a:chOff x="1223963" y="3645024"/>
            <a:chExt cx="6696075" cy="12573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963" y="3645024"/>
              <a:ext cx="6696075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6" y="4008585"/>
              <a:ext cx="857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11960" y="1484784"/>
            <a:ext cx="4716040" cy="5220000"/>
          </a:xfrm>
        </p:spPr>
        <p:txBody>
          <a:bodyPr/>
          <a:lstStyle/>
          <a:p>
            <a:r>
              <a:rPr lang="cs-CZ" dirty="0"/>
              <a:t>Některé nadpisy a texty mohou být „přes“ více buněk, </a:t>
            </a:r>
            <a:r>
              <a:rPr lang="cs-CZ" dirty="0" smtClean="0"/>
              <a:t>zvýrazníme a můžeme použít </a:t>
            </a:r>
            <a:r>
              <a:rPr lang="cs-CZ" dirty="0"/>
              <a:t>pravé tlačítko na myši</a:t>
            </a:r>
          </a:p>
          <a:p>
            <a:r>
              <a:rPr lang="cs-CZ" dirty="0" smtClean="0"/>
              <a:t>Nebo použijeme panel nástrojů Tabulka a na záložce </a:t>
            </a:r>
            <a:r>
              <a:rPr lang="cs-CZ" b="1" dirty="0" smtClean="0"/>
              <a:t>Rozložení</a:t>
            </a:r>
            <a:r>
              <a:rPr lang="cs-CZ" dirty="0" smtClean="0"/>
              <a:t> je i </a:t>
            </a:r>
            <a:r>
              <a:rPr lang="cs-CZ" b="1" dirty="0" smtClean="0"/>
              <a:t>Sloučit buňky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Slučování buněk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339752" y="2420888"/>
            <a:ext cx="2304256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2592288" cy="1415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72669"/>
            <a:ext cx="1512168" cy="2892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81128"/>
            <a:ext cx="5245545" cy="1415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23928" y="1484784"/>
            <a:ext cx="5004072" cy="52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Rozdělme buňku na tři části</a:t>
            </a:r>
          </a:p>
          <a:p>
            <a:r>
              <a:rPr lang="cs-CZ" dirty="0" smtClean="0"/>
              <a:t>Je možné udělat tabulku z malých kousků a pak buňky slučovat </a:t>
            </a:r>
            <a:r>
              <a:rPr lang="cs-CZ" sz="2000" dirty="0" smtClean="0"/>
              <a:t>(bylo by to ale pomalé)</a:t>
            </a:r>
          </a:p>
          <a:p>
            <a:pPr marL="0" indent="0">
              <a:buNone/>
            </a:pPr>
            <a:r>
              <a:rPr lang="cs-CZ" dirty="0" smtClean="0"/>
              <a:t>Výhodnější bude buňku označit a</a:t>
            </a:r>
          </a:p>
          <a:p>
            <a:pPr lvl="1"/>
            <a:r>
              <a:rPr lang="cs-CZ" dirty="0" smtClean="0"/>
              <a:t>použít kontextové menu </a:t>
            </a:r>
            <a:r>
              <a:rPr lang="cs-CZ" sz="1600" dirty="0" smtClean="0"/>
              <a:t>(pravá myš) </a:t>
            </a:r>
          </a:p>
          <a:p>
            <a:pPr marL="0" indent="0">
              <a:buNone/>
            </a:pPr>
            <a:r>
              <a:rPr lang="cs-CZ" dirty="0" smtClean="0"/>
              <a:t>nebo </a:t>
            </a:r>
          </a:p>
          <a:p>
            <a:pPr lvl="1"/>
            <a:r>
              <a:rPr lang="cs-CZ" dirty="0" smtClean="0"/>
              <a:t>panel nástrojů </a:t>
            </a:r>
            <a:r>
              <a:rPr lang="cs-CZ" b="1" dirty="0" smtClean="0"/>
              <a:t>Tabulka – Rozložení – rozdělit buňky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Rozdělení buňky / buněk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69479"/>
            <a:ext cx="2736304" cy="1883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406" y="3686754"/>
            <a:ext cx="1552415" cy="882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5"/>
            <a:ext cx="1368151" cy="2233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376" y="5429064"/>
            <a:ext cx="1728295" cy="73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21" y="5097525"/>
            <a:ext cx="1425260" cy="106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6084168" y="4707632"/>
            <a:ext cx="360040" cy="10901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267744" y="3861048"/>
            <a:ext cx="3816424" cy="120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444208" y="4707632"/>
            <a:ext cx="587913" cy="7214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27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buňky můžeme zarovnat devíti způsoby</a:t>
            </a:r>
          </a:p>
          <a:p>
            <a:pPr lvl="1"/>
            <a:r>
              <a:rPr lang="cs-CZ" dirty="0" smtClean="0"/>
              <a:t>svisle (nahoru, na střed, dolů)</a:t>
            </a:r>
          </a:p>
          <a:p>
            <a:pPr lvl="1"/>
            <a:r>
              <a:rPr lang="cs-CZ" dirty="0" smtClean="0"/>
              <a:t>vodorovně (doleva, na střed, doprava)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Směr textu můžeme nastavit samostatným tlačítkem, nebo píšeme a po každém písmenku zmáčkneme </a:t>
            </a:r>
            <a:r>
              <a:rPr lang="cs-CZ" b="1" dirty="0" smtClean="0"/>
              <a:t>ENTER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Zarovnání obsahu buňky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1452161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614" y="2924941"/>
            <a:ext cx="901076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24944"/>
            <a:ext cx="1362075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442" y="2924944"/>
            <a:ext cx="132397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2"/>
            <a:ext cx="1619250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V="1">
            <a:off x="2267744" y="3501008"/>
            <a:ext cx="0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2267744" y="3573016"/>
            <a:ext cx="636071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79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ZÁKLADní</a:t>
            </a:r>
            <a:r>
              <a:rPr lang="cs-CZ" b="1" dirty="0" smtClean="0">
                <a:solidFill>
                  <a:srgbClr val="FF0000"/>
                </a:solidFill>
              </a:rPr>
              <a:t> verze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Toto je základní verze tabulky</a:t>
            </a:r>
          </a:p>
          <a:p>
            <a:r>
              <a:rPr lang="cs-CZ" dirty="0" smtClean="0"/>
              <a:t>Zformátujeme text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Velikost</a:t>
            </a:r>
          </a:p>
          <a:p>
            <a:pPr lvl="1"/>
            <a:r>
              <a:rPr lang="cs-CZ" dirty="0" smtClean="0"/>
              <a:t>Zarovnání</a:t>
            </a:r>
          </a:p>
          <a:p>
            <a:r>
              <a:rPr lang="cs-CZ" dirty="0" smtClean="0"/>
              <a:t>Upravíme šířku sloupců</a:t>
            </a:r>
          </a:p>
          <a:p>
            <a:r>
              <a:rPr lang="cs-CZ" dirty="0" smtClean="0"/>
              <a:t>Části tabulky orámujeme, popř. obarvíme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5885259" cy="214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148064" y="1484784"/>
            <a:ext cx="3779936" cy="5220000"/>
          </a:xfrm>
        </p:spPr>
        <p:txBody>
          <a:bodyPr/>
          <a:lstStyle/>
          <a:p>
            <a:r>
              <a:rPr lang="cs-CZ" dirty="0" smtClean="0"/>
              <a:t>Pokud nám nevyhovuje šířka sloupce, můžeme ji upravit posunutím hranice sloupce</a:t>
            </a:r>
          </a:p>
          <a:p>
            <a:r>
              <a:rPr lang="cs-CZ" dirty="0" smtClean="0"/>
              <a:t>Pokud chceme měnit šířku mezi dvěma buňkami a nechceme měnit celý sloupec, musíme si obě buňky označit a hranici posunout na požadovanou velikost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Změna šířky sloupce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711235" cy="1945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914109" cy="2086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725144"/>
            <a:ext cx="3038475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4293096"/>
            <a:ext cx="1819275" cy="35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347864" y="2204864"/>
            <a:ext cx="180020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1"/>
          <p:cNvCxnSpPr/>
          <p:nvPr/>
        </p:nvCxnSpPr>
        <p:spPr>
          <a:xfrm flipH="1">
            <a:off x="3347864" y="4653136"/>
            <a:ext cx="180020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 flipV="1">
            <a:off x="3203848" y="4509120"/>
            <a:ext cx="187220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11"/>
          <p:cNvCxnSpPr/>
          <p:nvPr/>
        </p:nvCxnSpPr>
        <p:spPr>
          <a:xfrm>
            <a:off x="2483768" y="4653136"/>
            <a:ext cx="2880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563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448</Words>
  <Application>Microsoft Office PowerPoint</Application>
  <PresentationFormat>Předvádění na obrazovce (4:3)</PresentationFormat>
  <Paragraphs>89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aaa_sablona</vt:lpstr>
      <vt:lpstr>Prezentace aplikace PowerPoint</vt:lpstr>
      <vt:lpstr>TABULKY II</vt:lpstr>
      <vt:lpstr>PŘÍKLADY z praxe</vt:lpstr>
      <vt:lpstr>JAK na to?</vt:lpstr>
      <vt:lpstr>JAK na to?</vt:lpstr>
      <vt:lpstr>JAK na to?</vt:lpstr>
      <vt:lpstr>JAK na to?</vt:lpstr>
      <vt:lpstr>ZÁKLADní verze</vt:lpstr>
      <vt:lpstr>JAK na to?</vt:lpstr>
      <vt:lpstr>JAK na to?</vt:lpstr>
      <vt:lpstr>FINÁLE</vt:lpstr>
      <vt:lpstr>SHRNUTÍ, opakování, dotazy</vt:lpstr>
      <vt:lpstr>1) Navrhni tabulku s programem lidové veselice. Použít můžeš: * amfiteátr, asfaltovou plochu, stánky s občerstvením, travnatou plochu * folklórní kapelu „Ogaři“, dechovku, rockovou skupinu „Impuls“ * ukázku lidových řemesel, dětský kolotoč, malé koníky, střelnici * pro děti zorganizuj kreslení na chodníku, jízdu zručnosti a přeskakování panáka * akce bude trvat od 14 do 22 hodin 2) Výsledek práce ulož pod názvem tabulky II a zašli emailem    vyučujícímu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2013-02-05T15:56:18Z</dcterms:created>
  <dcterms:modified xsi:type="dcterms:W3CDTF">2013-02-07T21:09:32Z</dcterms:modified>
</cp:coreProperties>
</file>