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6"/>
  </p:notesMasterIdLst>
  <p:sldIdLst>
    <p:sldId id="258" r:id="rId2"/>
    <p:sldId id="256" r:id="rId3"/>
    <p:sldId id="257" r:id="rId4"/>
    <p:sldId id="260" r:id="rId5"/>
    <p:sldId id="273" r:id="rId6"/>
    <p:sldId id="274" r:id="rId7"/>
    <p:sldId id="263" r:id="rId8"/>
    <p:sldId id="264" r:id="rId9"/>
    <p:sldId id="277" r:id="rId10"/>
    <p:sldId id="276" r:id="rId11"/>
    <p:sldId id="275" r:id="rId12"/>
    <p:sldId id="267" r:id="rId13"/>
    <p:sldId id="261" r:id="rId14"/>
    <p:sldId id="26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8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7.2.2013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13. 12.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2012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Podnikání (64-41-L/51)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Grafy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VY_32_INOVACE_ICTPS2A2060NAV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FINÁLE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4048" y="1484784"/>
            <a:ext cx="3923952" cy="5220000"/>
          </a:xfrm>
        </p:spPr>
        <p:txBody>
          <a:bodyPr/>
          <a:lstStyle/>
          <a:p>
            <a:r>
              <a:rPr lang="cs-CZ" dirty="0" smtClean="0"/>
              <a:t>V prvním grafu máme seskupeny typy nemovitostí a porovnáváme jednotlivé pobočky</a:t>
            </a:r>
          </a:p>
          <a:p>
            <a:r>
              <a:rPr lang="cs-CZ" dirty="0" smtClean="0"/>
              <a:t>V druhém grafu máme jednotlivé pobočky a srovnáváme jednotlivé typy nemovitostí</a:t>
            </a:r>
          </a:p>
          <a:p>
            <a:r>
              <a:rPr lang="cs-CZ" dirty="0" smtClean="0"/>
              <a:t>Oba grafy používají </a:t>
            </a:r>
            <a:r>
              <a:rPr lang="cs-CZ" b="1" dirty="0" smtClean="0"/>
              <a:t>STEJNÉ</a:t>
            </a:r>
            <a:r>
              <a:rPr lang="cs-CZ" dirty="0" smtClean="0"/>
              <a:t> údaje, ale vypadají jinak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3952875" cy="2476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77072"/>
            <a:ext cx="3952875" cy="2409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05323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64088" y="1484784"/>
            <a:ext cx="3563912" cy="5220000"/>
          </a:xfrm>
        </p:spPr>
        <p:txBody>
          <a:bodyPr>
            <a:normAutofit/>
          </a:bodyPr>
          <a:lstStyle/>
          <a:p>
            <a:r>
              <a:rPr lang="cs-CZ" dirty="0" smtClean="0"/>
              <a:t>Podíl energií na celkových nákladech</a:t>
            </a:r>
            <a:endParaRPr lang="cs-CZ" dirty="0"/>
          </a:p>
          <a:p>
            <a:r>
              <a:rPr lang="cs-CZ" dirty="0" smtClean="0"/>
              <a:t>Postupujeme obdobně jako </a:t>
            </a:r>
            <a:r>
              <a:rPr lang="cs-CZ" dirty="0"/>
              <a:t>u sloupcového </a:t>
            </a:r>
            <a:r>
              <a:rPr lang="cs-CZ" dirty="0" smtClean="0"/>
              <a:t>grafu</a:t>
            </a:r>
            <a:endParaRPr lang="cs-CZ" dirty="0"/>
          </a:p>
          <a:p>
            <a:r>
              <a:rPr lang="cs-CZ" dirty="0" smtClean="0"/>
              <a:t>Zvolíme </a:t>
            </a:r>
            <a:r>
              <a:rPr lang="cs-CZ" b="1" dirty="0" smtClean="0"/>
              <a:t>Výsečový</a:t>
            </a:r>
            <a:r>
              <a:rPr lang="cs-CZ" dirty="0" smtClean="0"/>
              <a:t> graf</a:t>
            </a:r>
            <a:endParaRPr lang="cs-CZ" dirty="0"/>
          </a:p>
          <a:p>
            <a:r>
              <a:rPr lang="cs-CZ" dirty="0" smtClean="0"/>
              <a:t>Položky </a:t>
            </a:r>
            <a:r>
              <a:rPr lang="cs-CZ" dirty="0"/>
              <a:t>jsou </a:t>
            </a:r>
            <a:r>
              <a:rPr lang="cs-CZ" dirty="0" smtClean="0"/>
              <a:t>v řádcích</a:t>
            </a:r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e </a:t>
            </a:r>
            <a:r>
              <a:rPr lang="cs-CZ" dirty="0"/>
              <a:t>druhém </a:t>
            </a:r>
            <a:r>
              <a:rPr lang="cs-CZ" dirty="0" smtClean="0"/>
              <a:t>sloupci jsou hodnoty spotřeby        (v Kč)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19872" y="764704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Koláčový graf – poměr částí </a:t>
            </a:r>
            <a:r>
              <a:rPr lang="cs-CZ" sz="2000" b="1" dirty="0" smtClean="0">
                <a:solidFill>
                  <a:srgbClr val="C00000"/>
                </a:solidFill>
              </a:rPr>
              <a:t>(procenta)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2"/>
            <a:ext cx="4406896" cy="26856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4716016" y="1988840"/>
            <a:ext cx="792088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Graf </a:t>
            </a:r>
            <a:r>
              <a:rPr lang="cs-CZ" dirty="0" smtClean="0"/>
              <a:t>se v dokumentu </a:t>
            </a:r>
            <a:r>
              <a:rPr lang="cs-CZ" dirty="0"/>
              <a:t>chová jako objekt (můžeme </a:t>
            </a:r>
            <a:r>
              <a:rPr lang="cs-CZ" dirty="0" smtClean="0"/>
              <a:t>měnit jeho velikost, přesouvat).</a:t>
            </a:r>
          </a:p>
          <a:p>
            <a:r>
              <a:rPr lang="cs-CZ" dirty="0"/>
              <a:t>Grafické informace mají někdy větší váhu a vypovídací schopnost než </a:t>
            </a:r>
            <a:r>
              <a:rPr lang="cs-CZ" b="1" dirty="0"/>
              <a:t>TEXT</a:t>
            </a:r>
            <a:r>
              <a:rPr lang="cs-CZ" dirty="0"/>
              <a:t> nebo </a:t>
            </a:r>
            <a:r>
              <a:rPr lang="cs-CZ" b="1" dirty="0"/>
              <a:t>TABULKA</a:t>
            </a:r>
          </a:p>
          <a:p>
            <a:r>
              <a:rPr lang="cs-CZ" dirty="0"/>
              <a:t>Do textu zprávy </a:t>
            </a:r>
            <a:r>
              <a:rPr lang="cs-CZ" b="1" dirty="0" smtClean="0"/>
              <a:t>Vkládáme</a:t>
            </a:r>
            <a:r>
              <a:rPr lang="cs-CZ" dirty="0" smtClean="0"/>
              <a:t> Graf</a:t>
            </a:r>
            <a:endParaRPr lang="cs-CZ" dirty="0"/>
          </a:p>
          <a:p>
            <a:r>
              <a:rPr lang="cs-CZ" dirty="0"/>
              <a:t>Různé typy jsou vhodné pro určitý typ úloh</a:t>
            </a:r>
          </a:p>
          <a:p>
            <a:r>
              <a:rPr lang="cs-CZ" dirty="0"/>
              <a:t>Záměnou (řada x sloupec) dostaneme „jiný graf“</a:t>
            </a:r>
          </a:p>
          <a:p>
            <a:r>
              <a:rPr lang="cs-CZ" dirty="0"/>
              <a:t>Důležité je uvědomit si, co chceme porovnávat</a:t>
            </a:r>
          </a:p>
          <a:p>
            <a:r>
              <a:rPr lang="cs-CZ" dirty="0" smtClean="0"/>
              <a:t>Máme </a:t>
            </a:r>
            <a:r>
              <a:rPr lang="cs-CZ" dirty="0"/>
              <a:t>k dispozici velkou řadu možností nastavení grafu a jeho </a:t>
            </a:r>
            <a:r>
              <a:rPr lang="cs-CZ" dirty="0" smtClean="0"/>
              <a:t>součástí, důležitá </a:t>
            </a:r>
            <a:r>
              <a:rPr lang="cs-CZ" dirty="0"/>
              <a:t>je ale </a:t>
            </a:r>
            <a:r>
              <a:rPr lang="cs-CZ" b="1" dirty="0"/>
              <a:t>PŘEHLEDNOST</a:t>
            </a:r>
          </a:p>
          <a:p>
            <a:r>
              <a:rPr lang="cs-CZ" dirty="0"/>
              <a:t>Méně je někdy více!</a:t>
            </a:r>
          </a:p>
          <a:p>
            <a:r>
              <a:rPr lang="cs-CZ" dirty="0"/>
              <a:t>Tisk velkých barevných ploch není </a:t>
            </a:r>
            <a:r>
              <a:rPr lang="cs-CZ" dirty="0" smtClean="0"/>
              <a:t>nejlevnější</a:t>
            </a:r>
          </a:p>
        </p:txBody>
      </p:sp>
    </p:spTree>
    <p:extLst>
      <p:ext uri="{BB962C8B-B14F-4D97-AF65-F5344CB8AC3E}">
        <p14:creationId xmlns:p14="http://schemas.microsoft.com/office/powerpoint/2010/main" val="123313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59632" y="1484784"/>
            <a:ext cx="7668368" cy="5220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 smtClean="0"/>
              <a:t>1) Vytvořte </a:t>
            </a:r>
            <a:r>
              <a:rPr lang="cs-CZ" dirty="0"/>
              <a:t>zprávu o výsledcích </a:t>
            </a:r>
            <a:r>
              <a:rPr lang="cs-CZ" dirty="0" smtClean="0"/>
              <a:t>firmy</a:t>
            </a:r>
          </a:p>
          <a:p>
            <a:pPr lvl="1"/>
            <a:r>
              <a:rPr lang="cs-CZ" dirty="0" smtClean="0"/>
              <a:t>Náklady </a:t>
            </a:r>
            <a:r>
              <a:rPr lang="cs-CZ" dirty="0"/>
              <a:t>na energie v % (výsečový „koláčový“ graf</a:t>
            </a:r>
            <a:r>
              <a:rPr lang="cs-CZ" dirty="0" smtClean="0"/>
              <a:t>)</a:t>
            </a:r>
          </a:p>
          <a:p>
            <a:pPr lvl="2">
              <a:spcBef>
                <a:spcPts val="0"/>
              </a:spcBef>
            </a:pPr>
            <a:r>
              <a:rPr lang="cs-CZ" dirty="0" smtClean="0"/>
              <a:t>voda</a:t>
            </a:r>
          </a:p>
          <a:p>
            <a:pPr lvl="2">
              <a:spcBef>
                <a:spcPts val="0"/>
              </a:spcBef>
            </a:pPr>
            <a:r>
              <a:rPr lang="cs-CZ" dirty="0" smtClean="0"/>
              <a:t>plyn</a:t>
            </a:r>
          </a:p>
          <a:p>
            <a:pPr lvl="2">
              <a:spcBef>
                <a:spcPts val="0"/>
              </a:spcBef>
            </a:pPr>
            <a:r>
              <a:rPr lang="cs-CZ" dirty="0" smtClean="0"/>
              <a:t>elektřina</a:t>
            </a:r>
          </a:p>
          <a:p>
            <a:pPr lvl="1"/>
            <a:r>
              <a:rPr lang="cs-CZ" dirty="0" smtClean="0"/>
              <a:t>Zisky </a:t>
            </a:r>
            <a:r>
              <a:rPr lang="cs-CZ" dirty="0"/>
              <a:t>odděl. za kvartály v tis. Kč (sloupcový </a:t>
            </a:r>
            <a:r>
              <a:rPr lang="cs-CZ" dirty="0" smtClean="0"/>
              <a:t>graf)</a:t>
            </a:r>
          </a:p>
          <a:p>
            <a:pPr lvl="2">
              <a:spcBef>
                <a:spcPts val="0"/>
              </a:spcBef>
            </a:pPr>
            <a:r>
              <a:rPr lang="cs-CZ" dirty="0" smtClean="0"/>
              <a:t>kadeřnictví</a:t>
            </a:r>
          </a:p>
          <a:p>
            <a:pPr lvl="2">
              <a:spcBef>
                <a:spcPts val="0"/>
              </a:spcBef>
            </a:pPr>
            <a:r>
              <a:rPr lang="cs-CZ" dirty="0" smtClean="0"/>
              <a:t>kosmetika</a:t>
            </a:r>
          </a:p>
          <a:p>
            <a:pPr lvl="2">
              <a:spcBef>
                <a:spcPts val="0"/>
              </a:spcBef>
            </a:pPr>
            <a:r>
              <a:rPr lang="cs-CZ" dirty="0" smtClean="0"/>
              <a:t>masáže </a:t>
            </a:r>
          </a:p>
          <a:p>
            <a:pPr lvl="1"/>
            <a:r>
              <a:rPr lang="cs-CZ" dirty="0" smtClean="0"/>
              <a:t>Vývoj </a:t>
            </a:r>
            <a:r>
              <a:rPr lang="cs-CZ" dirty="0"/>
              <a:t>zisků v kvartálech (prostorový </a:t>
            </a:r>
            <a:r>
              <a:rPr lang="cs-CZ" dirty="0" smtClean="0"/>
              <a:t>graf)</a:t>
            </a:r>
          </a:p>
          <a:p>
            <a:pPr lvl="2">
              <a:spcBef>
                <a:spcPts val="0"/>
              </a:spcBef>
            </a:pPr>
            <a:r>
              <a:rPr lang="cs-CZ" dirty="0" smtClean="0"/>
              <a:t>Praha</a:t>
            </a:r>
          </a:p>
          <a:p>
            <a:pPr lvl="2">
              <a:spcBef>
                <a:spcPts val="0"/>
              </a:spcBef>
            </a:pPr>
            <a:r>
              <a:rPr lang="cs-CZ" dirty="0" smtClean="0"/>
              <a:t>Brno</a:t>
            </a:r>
          </a:p>
          <a:p>
            <a:pPr lvl="2">
              <a:spcBef>
                <a:spcPts val="0"/>
              </a:spcBef>
            </a:pPr>
            <a:r>
              <a:rPr lang="cs-CZ" dirty="0" smtClean="0"/>
              <a:t>Ostrava</a:t>
            </a:r>
          </a:p>
          <a:p>
            <a:pPr marL="0" indent="0">
              <a:buNone/>
            </a:pPr>
            <a:r>
              <a:rPr lang="cs-CZ" dirty="0" smtClean="0"/>
              <a:t>2) Výsledek práce ulož pod názvem grafy 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zašli emailem vyučujícímu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2010.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GRAFY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Čísla obrazem…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Jeden obrázek řekne více než mnoho slov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Porovnání výsledků jednotlivých oddělení</a:t>
            </a:r>
            <a:endParaRPr lang="cs-CZ" dirty="0">
              <a:solidFill>
                <a:srgbClr val="002060"/>
              </a:solidFill>
            </a:endParaRPr>
          </a:p>
          <a:p>
            <a:pPr lvl="1"/>
            <a:r>
              <a:rPr lang="cs-CZ" dirty="0"/>
              <a:t>Náklady</a:t>
            </a:r>
          </a:p>
          <a:p>
            <a:pPr lvl="1"/>
            <a:r>
              <a:rPr lang="cs-CZ" dirty="0"/>
              <a:t>Zisky</a:t>
            </a:r>
          </a:p>
          <a:p>
            <a:r>
              <a:rPr lang="cs-CZ" dirty="0" smtClean="0"/>
              <a:t>Poměr jednotlivých součástí, procenta</a:t>
            </a:r>
          </a:p>
          <a:p>
            <a:pPr lvl="1"/>
            <a:r>
              <a:rPr lang="cs-CZ" dirty="0" smtClean="0">
                <a:solidFill>
                  <a:srgbClr val="002060"/>
                </a:solidFill>
              </a:rPr>
              <a:t>Volby </a:t>
            </a:r>
            <a:r>
              <a:rPr lang="cs-CZ" dirty="0"/>
              <a:t>(do </a:t>
            </a:r>
            <a:r>
              <a:rPr lang="cs-CZ" dirty="0" smtClean="0"/>
              <a:t>Sněmovny)</a:t>
            </a:r>
            <a:endParaRPr lang="cs-CZ" dirty="0"/>
          </a:p>
          <a:p>
            <a:pPr lvl="1"/>
            <a:r>
              <a:rPr lang="cs-CZ" dirty="0" smtClean="0">
                <a:solidFill>
                  <a:srgbClr val="002060"/>
                </a:solidFill>
              </a:rPr>
              <a:t>Průzkumy</a:t>
            </a:r>
          </a:p>
          <a:p>
            <a:r>
              <a:rPr lang="cs-CZ" dirty="0" smtClean="0"/>
              <a:t>Vývoj </a:t>
            </a:r>
            <a:r>
              <a:rPr lang="cs-CZ" dirty="0"/>
              <a:t>situace v čase, </a:t>
            </a:r>
            <a:r>
              <a:rPr lang="cs-CZ" dirty="0" smtClean="0"/>
              <a:t>trend</a:t>
            </a:r>
          </a:p>
          <a:p>
            <a:pPr lvl="1"/>
            <a:r>
              <a:rPr lang="cs-CZ" dirty="0" smtClean="0"/>
              <a:t>Spojnicové grafy</a:t>
            </a:r>
          </a:p>
          <a:p>
            <a:pPr lvl="1"/>
            <a:r>
              <a:rPr lang="cs-CZ" dirty="0" smtClean="0"/>
              <a:t>Burza</a:t>
            </a:r>
            <a:endParaRPr lang="cs-CZ" dirty="0"/>
          </a:p>
          <a:p>
            <a:r>
              <a:rPr lang="cs-CZ" dirty="0"/>
              <a:t>Grafy se </a:t>
            </a:r>
            <a:r>
              <a:rPr lang="cs-CZ" dirty="0" smtClean="0"/>
              <a:t>mohou hodně i vhodně upravovat.</a:t>
            </a:r>
          </a:p>
          <a:p>
            <a:r>
              <a:rPr lang="cs-CZ" dirty="0" smtClean="0"/>
              <a:t>Grafy mají být přehledné.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Přímá spojnice se šipkou 11"/>
          <p:cNvCxnSpPr/>
          <p:nvPr/>
        </p:nvCxnSpPr>
        <p:spPr>
          <a:xfrm flipH="1">
            <a:off x="1475656" y="1844824"/>
            <a:ext cx="3240361" cy="1970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Vložení grafu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10032" y="1484784"/>
            <a:ext cx="8100000" cy="5220000"/>
          </a:xfrm>
        </p:spPr>
        <p:txBody>
          <a:bodyPr/>
          <a:lstStyle/>
          <a:p>
            <a:r>
              <a:rPr lang="cs-CZ" dirty="0" smtClean="0"/>
              <a:t>Grafy najdeme na kartě </a:t>
            </a:r>
            <a:r>
              <a:rPr lang="cs-CZ" b="1" dirty="0" smtClean="0"/>
              <a:t>Vložení</a:t>
            </a:r>
          </a:p>
          <a:p>
            <a:r>
              <a:rPr lang="cs-CZ" dirty="0" smtClean="0"/>
              <a:t>Grafy jsou ve skupinkách – je třeba si vybrat správný typ</a:t>
            </a:r>
          </a:p>
          <a:p>
            <a:r>
              <a:rPr lang="cs-CZ" dirty="0"/>
              <a:t>Vybereme vhodný druh grafu a nejlepší graf</a:t>
            </a:r>
          </a:p>
          <a:p>
            <a:r>
              <a:rPr lang="cs-CZ" dirty="0"/>
              <a:t>Každý druh grafu se hodí na něco jiného</a:t>
            </a:r>
          </a:p>
          <a:p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578" y="3815224"/>
            <a:ext cx="3461414" cy="2167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815224"/>
            <a:ext cx="3744416" cy="2494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výběru grafu se nám spustí MS Excel</a:t>
            </a:r>
          </a:p>
          <a:p>
            <a:r>
              <a:rPr lang="cs-CZ" dirty="0" smtClean="0"/>
              <a:t>Vyplníme (upravíme) data tabulky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Sloupcový graf – úvod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4211960" y="3573016"/>
            <a:ext cx="4104456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448403"/>
            <a:ext cx="7920880" cy="42209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3568" y="1484784"/>
            <a:ext cx="8280920" cy="5220000"/>
          </a:xfrm>
        </p:spPr>
        <p:txBody>
          <a:bodyPr/>
          <a:lstStyle/>
          <a:p>
            <a:r>
              <a:rPr lang="cs-CZ" dirty="0" smtClean="0"/>
              <a:t>Zadáváním hodnot do tabulky se aktualizují hodnoty grafu</a:t>
            </a:r>
          </a:p>
          <a:p>
            <a:r>
              <a:rPr lang="cs-CZ" dirty="0" smtClean="0"/>
              <a:t>Zavřeme Excel 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Sloupcový graf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84426"/>
            <a:ext cx="3441618" cy="15806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římá spojnice se šipkou 11"/>
          <p:cNvCxnSpPr/>
          <p:nvPr/>
        </p:nvCxnSpPr>
        <p:spPr>
          <a:xfrm flipH="1">
            <a:off x="3242346" y="1916832"/>
            <a:ext cx="2481782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6156176" y="1916832"/>
            <a:ext cx="670198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84426"/>
            <a:ext cx="3933825" cy="238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ZÁKLADní</a:t>
            </a:r>
            <a:r>
              <a:rPr lang="cs-CZ" b="1" dirty="0">
                <a:solidFill>
                  <a:srgbClr val="FF0000"/>
                </a:solidFill>
              </a:rPr>
              <a:t> verze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348880"/>
            <a:ext cx="5832648" cy="35913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9093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4048" y="1484784"/>
            <a:ext cx="3923952" cy="5220000"/>
          </a:xfrm>
        </p:spPr>
        <p:txBody>
          <a:bodyPr/>
          <a:lstStyle/>
          <a:p>
            <a:pPr marL="0" indent="0" defTabSz="720000">
              <a:buNone/>
            </a:pPr>
            <a:r>
              <a:rPr lang="cs-CZ" dirty="0" smtClean="0"/>
              <a:t>Návrh</a:t>
            </a:r>
          </a:p>
          <a:p>
            <a:pPr marL="0" indent="0" defTabSz="720000">
              <a:buNone/>
            </a:pPr>
            <a:endParaRPr lang="cs-CZ" dirty="0"/>
          </a:p>
          <a:p>
            <a:pPr marL="0" indent="0" defTabSz="720000">
              <a:buNone/>
            </a:pPr>
            <a:endParaRPr lang="cs-CZ" dirty="0"/>
          </a:p>
          <a:p>
            <a:pPr lvl="1" defTabSz="720000"/>
            <a:r>
              <a:rPr lang="cs-CZ" dirty="0"/>
              <a:t>typ </a:t>
            </a:r>
            <a:r>
              <a:rPr lang="cs-CZ" dirty="0" smtClean="0"/>
              <a:t>grafu</a:t>
            </a:r>
          </a:p>
          <a:p>
            <a:pPr lvl="1" defTabSz="720000"/>
            <a:r>
              <a:rPr lang="cs-CZ" dirty="0" smtClean="0"/>
              <a:t>vybrat</a:t>
            </a:r>
            <a:r>
              <a:rPr lang="cs-CZ" dirty="0"/>
              <a:t>, popř. </a:t>
            </a:r>
            <a:r>
              <a:rPr lang="cs-CZ" b="1" dirty="0"/>
              <a:t>upravit</a:t>
            </a:r>
            <a:r>
              <a:rPr lang="cs-CZ" dirty="0"/>
              <a:t> </a:t>
            </a:r>
            <a:r>
              <a:rPr lang="cs-CZ" dirty="0" smtClean="0"/>
              <a:t>data</a:t>
            </a:r>
          </a:p>
          <a:p>
            <a:pPr lvl="1" defTabSz="720000"/>
            <a:r>
              <a:rPr lang="cs-CZ" dirty="0"/>
              <a:t>záměna řádků a sloupců</a:t>
            </a:r>
          </a:p>
          <a:p>
            <a:pPr lvl="1" defTabSz="720000"/>
            <a:r>
              <a:rPr lang="cs-CZ" dirty="0" smtClean="0"/>
              <a:t>předdefinované styly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3975385" cy="1008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1927151" y="1772816"/>
            <a:ext cx="3085281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 flipV="1">
            <a:off x="2035968" y="2857128"/>
            <a:ext cx="3184104" cy="2118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01578"/>
            <a:ext cx="3758109" cy="916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08920"/>
            <a:ext cx="1171575" cy="828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90165"/>
            <a:ext cx="2560785" cy="9667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2634630" y="3377618"/>
            <a:ext cx="2585442" cy="41254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3927352" y="4149080"/>
            <a:ext cx="1292720" cy="7524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1619672" y="3790165"/>
            <a:ext cx="3600400" cy="35891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0985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4048" y="1484784"/>
            <a:ext cx="3923952" cy="5220000"/>
          </a:xfrm>
        </p:spPr>
        <p:txBody>
          <a:bodyPr/>
          <a:lstStyle/>
          <a:p>
            <a:pPr defTabSz="720000"/>
            <a:r>
              <a:rPr lang="cs-CZ" dirty="0"/>
              <a:t>Formát</a:t>
            </a:r>
          </a:p>
          <a:p>
            <a:pPr lvl="1" defTabSz="720000"/>
            <a:r>
              <a:rPr lang="cs-CZ" dirty="0"/>
              <a:t>barvy, obrysy, styly, výplně atd.</a:t>
            </a:r>
          </a:p>
          <a:p>
            <a:pPr defTabSz="720000"/>
            <a:r>
              <a:rPr lang="cs-CZ" dirty="0"/>
              <a:t>Rozložení</a:t>
            </a:r>
          </a:p>
          <a:p>
            <a:pPr lvl="1" defTabSz="720000"/>
            <a:r>
              <a:rPr lang="cs-CZ" dirty="0" smtClean="0"/>
              <a:t>název grafu, os</a:t>
            </a:r>
          </a:p>
          <a:p>
            <a:pPr lvl="1" defTabSz="720000"/>
            <a:r>
              <a:rPr lang="cs-CZ" dirty="0" smtClean="0"/>
              <a:t>legenda (použité barvy)</a:t>
            </a:r>
          </a:p>
          <a:p>
            <a:pPr lvl="1" defTabSz="720000"/>
            <a:r>
              <a:rPr lang="cs-CZ" dirty="0" smtClean="0"/>
              <a:t>popisky dat (vyjádření hodnoty)</a:t>
            </a:r>
          </a:p>
          <a:p>
            <a:pPr lvl="1" defTabSz="720000"/>
            <a:r>
              <a:rPr lang="cs-CZ" dirty="0" smtClean="0"/>
              <a:t>osy</a:t>
            </a:r>
          </a:p>
          <a:p>
            <a:pPr lvl="1" defTabSz="720000"/>
            <a:r>
              <a:rPr lang="cs-CZ" dirty="0" smtClean="0"/>
              <a:t>mřížka</a:t>
            </a:r>
            <a:endParaRPr lang="cs-CZ" dirty="0"/>
          </a:p>
          <a:p>
            <a:pPr defTabSz="720000"/>
            <a:r>
              <a:rPr lang="cs-CZ" dirty="0" smtClean="0"/>
              <a:t>„</a:t>
            </a:r>
            <a:r>
              <a:rPr lang="cs-CZ" dirty="0"/>
              <a:t>Nepřeberné“ množství variant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12669"/>
            <a:ext cx="3975385" cy="1008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4499992" y="1916832"/>
            <a:ext cx="720080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57128"/>
            <a:ext cx="1895778" cy="13579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57027"/>
            <a:ext cx="3096344" cy="15868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7128"/>
            <a:ext cx="1357968" cy="13579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římá spojnice se šipkou 8"/>
          <p:cNvCxnSpPr/>
          <p:nvPr/>
        </p:nvCxnSpPr>
        <p:spPr>
          <a:xfrm flipH="1" flipV="1">
            <a:off x="3131840" y="2645296"/>
            <a:ext cx="2088232" cy="4236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7133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0</TotalTime>
  <Words>456</Words>
  <Application>Microsoft Office PowerPoint</Application>
  <PresentationFormat>Předvádění na obrazovce (4:3)</PresentationFormat>
  <Paragraphs>100</Paragraphs>
  <Slides>14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aaa_sablona</vt:lpstr>
      <vt:lpstr>Prezentace aplikace PowerPoint</vt:lpstr>
      <vt:lpstr>GRAFY</vt:lpstr>
      <vt:lpstr>PŘÍKLADY z praxe</vt:lpstr>
      <vt:lpstr>JAK na to?</vt:lpstr>
      <vt:lpstr>JAK na to?</vt:lpstr>
      <vt:lpstr>JAK na to?</vt:lpstr>
      <vt:lpstr>ZÁKLADní verze</vt:lpstr>
      <vt:lpstr>NABÍDKY, upřesnění, volby</vt:lpstr>
      <vt:lpstr>NABÍDKY, upřesnění, volby</vt:lpstr>
      <vt:lpstr>FINÁLE</vt:lpstr>
      <vt:lpstr>JAK na to?</vt:lpstr>
      <vt:lpstr>SHRNUTÍ, opakování, dotazy</vt:lpstr>
      <vt:lpstr>Prezentace aplikace PowerPoint</vt:lpstr>
      <vt:lpstr>CITACE a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2013-02-05T15:57:55Z</dcterms:created>
  <dcterms:modified xsi:type="dcterms:W3CDTF">2013-02-07T21:10:19Z</dcterms:modified>
</cp:coreProperties>
</file>