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7" r:id="rId3"/>
    <p:sldId id="258" r:id="rId4"/>
    <p:sldId id="259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AA96-F0B0-42E3-9CA0-075CC0BCDDAC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7A37-1914-499C-B51E-351B030959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://cs.wikipedia.org/wiki/Obrazov%C3%A1_kompozi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43852" cy="428628"/>
          </a:xfrm>
        </p:spPr>
        <p:txBody>
          <a:bodyPr>
            <a:normAutofit/>
          </a:bodyPr>
          <a:lstStyle/>
          <a:p>
            <a:pPr algn="r"/>
            <a:r>
              <a:rPr lang="cs-CZ" sz="1600" dirty="0" smtClean="0"/>
              <a:t>VY_32_INOVACE_FOTF10160ŠVA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858048" cy="4429156"/>
          </a:xfrm>
        </p:spPr>
        <p:txBody>
          <a:bodyPr>
            <a:normAutofit fontScale="47500" lnSpcReduction="20000"/>
          </a:bodyPr>
          <a:lstStyle/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Název projektu:	 	Rozvoj vzdělanosti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Datum vytvoření:		1.11.2012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Název výukového materiálu:  	pracovní listy Základní skladby obrazu -úvod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Popis  využití:  pracovní listy o kompozici obrazu s využitím </a:t>
            </a:r>
            <a:r>
              <a:rPr lang="cs-CZ" sz="3400" dirty="0" err="1" smtClean="0">
                <a:solidFill>
                  <a:schemeClr val="tx1"/>
                </a:solidFill>
              </a:rPr>
              <a:t>dataprojektoru</a:t>
            </a:r>
            <a:r>
              <a:rPr lang="cs-CZ" sz="3400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sz="3400" dirty="0" smtClean="0">
              <a:solidFill>
                <a:schemeClr val="tx1"/>
              </a:solidFill>
            </a:endParaRPr>
          </a:p>
          <a:p>
            <a:pPr algn="l"/>
            <a:r>
              <a:rPr lang="cs-CZ" sz="3400" dirty="0" smtClean="0">
                <a:solidFill>
                  <a:schemeClr val="tx1"/>
                </a:solidFill>
              </a:rPr>
              <a:t>Čas:  25 minut</a:t>
            </a:r>
          </a:p>
          <a:p>
            <a:endParaRPr lang="cs-CZ" sz="3400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8001056" cy="1477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cs-CZ" sz="3600" b="1" u="sng" dirty="0" smtClean="0">
                <a:solidFill>
                  <a:srgbClr val="FF0000"/>
                </a:solidFill>
              </a:rPr>
              <a:t>Základní skladby obrazu – kompozice obrazu</a:t>
            </a:r>
            <a:br>
              <a:rPr lang="cs-CZ" sz="3600" b="1" u="sng" dirty="0" smtClean="0">
                <a:solidFill>
                  <a:srgbClr val="FF0000"/>
                </a:solidFill>
              </a:rPr>
            </a:br>
            <a:endParaRPr lang="cs-CZ" sz="36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sz="2800" b="1" dirty="0"/>
          </a:p>
          <a:p>
            <a:pPr algn="ctr">
              <a:buNone/>
            </a:pPr>
            <a:r>
              <a:rPr lang="cs-CZ" sz="2800" b="1" dirty="0" smtClean="0"/>
              <a:t>Kompozice obrazu je souhrn fotografií.</a:t>
            </a:r>
          </a:p>
          <a:p>
            <a:pPr algn="ctr">
              <a:buNone/>
            </a:pPr>
            <a:endParaRPr lang="cs-CZ" sz="2800" b="1" dirty="0" smtClean="0"/>
          </a:p>
          <a:p>
            <a:r>
              <a:rPr lang="cs-CZ" sz="2400" b="1" dirty="0" smtClean="0"/>
              <a:t>má sjednotit dílo do určité formy, tzv. vnitřní organizace díla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souhrn pravidel a doporučení  pro uspořádání prvků  v uměleckém díle</a:t>
            </a:r>
          </a:p>
          <a:p>
            <a:pPr algn="ctr"/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08313" cy="1214446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 smtClean="0">
                <a:solidFill>
                  <a:srgbClr val="C00000"/>
                </a:solidFill>
              </a:rPr>
              <a:t>Umělecké dílo</a:t>
            </a:r>
            <a:r>
              <a:rPr lang="cs-CZ" dirty="0" smtClean="0">
                <a:solidFill>
                  <a:srgbClr val="C00000"/>
                </a:solidFill>
              </a:rPr>
              <a:t>: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 descr="369px-Alfons_Mucha_-_1898_-_Da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857232"/>
            <a:ext cx="3214710" cy="522054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endParaRPr lang="cs-CZ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</a:t>
            </a:r>
            <a:r>
              <a:rPr lang="cs-CZ" sz="2800" dirty="0" smtClean="0"/>
              <a:t>Malba - malířství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Grafický </a:t>
            </a:r>
            <a:r>
              <a:rPr lang="cs-CZ" sz="2800" dirty="0" smtClean="0"/>
              <a:t>design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b="1" dirty="0" smtClean="0"/>
              <a:t> </a:t>
            </a:r>
            <a:r>
              <a:rPr lang="cs-CZ" sz="2800" b="1" dirty="0" smtClean="0"/>
              <a:t>Fotografie</a:t>
            </a:r>
            <a:endParaRPr lang="cs-CZ" sz="2800" b="1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dirty="0" smtClean="0"/>
              <a:t>Kinematografie</a:t>
            </a:r>
            <a:endParaRPr lang="cs-CZ" sz="2800" dirty="0" smtClean="0"/>
          </a:p>
          <a:p>
            <a:pPr>
              <a:buFont typeface="Wingdings" pitchFamily="2" charset="2"/>
              <a:buChar char="Ø"/>
            </a:pPr>
            <a:r>
              <a:rPr lang="cs-CZ" sz="2800" dirty="0" smtClean="0"/>
              <a:t> Sochařství</a:t>
            </a:r>
            <a:endParaRPr lang="cs-CZ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3008313" cy="1428760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 smtClean="0">
                <a:solidFill>
                  <a:srgbClr val="C00000"/>
                </a:solidFill>
              </a:rPr>
              <a:t>Důležitá pravidla kompozice:</a:t>
            </a:r>
            <a:endParaRPr lang="cs-CZ" sz="3200" u="sng" dirty="0">
              <a:solidFill>
                <a:srgbClr val="C0000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8596" y="2428868"/>
            <a:ext cx="3008313" cy="25717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Soustředit hlavní  </a:t>
            </a:r>
            <a:r>
              <a:rPr lang="cs-CZ" sz="2800" b="1" dirty="0"/>
              <a:t> </a:t>
            </a:r>
            <a:r>
              <a:rPr lang="cs-CZ" sz="2800" b="1" dirty="0" smtClean="0"/>
              <a:t>  motiv na střed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Třetinové dělení</a:t>
            </a:r>
            <a:endParaRPr lang="cs-CZ" sz="2800" dirty="0"/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Zlatý řez</a:t>
            </a:r>
          </a:p>
        </p:txBody>
      </p:sp>
      <p:pic>
        <p:nvPicPr>
          <p:cNvPr id="7" name="Zástupný symbol pro obsah 6" descr="IMG_2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12876"/>
          </a:xfrm>
        </p:spPr>
        <p:txBody>
          <a:bodyPr>
            <a:normAutofit/>
          </a:bodyPr>
          <a:lstStyle/>
          <a:p>
            <a:r>
              <a:rPr lang="cs-CZ" sz="3200" u="sng" dirty="0" smtClean="0">
                <a:solidFill>
                  <a:srgbClr val="C00000"/>
                </a:solidFill>
              </a:rPr>
              <a:t>Důležité faktory kompozice:</a:t>
            </a:r>
            <a:endParaRPr lang="cs-CZ" sz="3200" u="sng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 descr="P1020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928670"/>
            <a:ext cx="5111750" cy="500066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endParaRPr lang="cs-CZ" dirty="0"/>
          </a:p>
          <a:p>
            <a:pPr algn="ctr"/>
            <a:r>
              <a:rPr lang="cs-CZ" sz="2800" b="1" u="sng" dirty="0" smtClean="0"/>
              <a:t>Vyvarovat se:</a:t>
            </a:r>
          </a:p>
          <a:p>
            <a:endParaRPr lang="cs-CZ" sz="2800" b="1" dirty="0" smtClean="0"/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rušivých prvků</a:t>
            </a:r>
          </a:p>
          <a:p>
            <a:pPr algn="ctr">
              <a:buFont typeface="Arial" pitchFamily="34" charset="0"/>
              <a:buChar char="•"/>
            </a:pPr>
            <a:r>
              <a:rPr lang="cs-CZ" sz="2800" b="1" dirty="0" smtClean="0"/>
              <a:t> zmatených prvků</a:t>
            </a:r>
          </a:p>
          <a:p>
            <a:endParaRPr lang="cs-CZ" sz="28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511288"/>
          </a:xfrm>
        </p:spPr>
        <p:txBody>
          <a:bodyPr/>
          <a:lstStyle/>
          <a:p>
            <a:r>
              <a:rPr lang="cs-CZ" b="1" dirty="0" smtClean="0"/>
              <a:t>Zopakujte si!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214842"/>
          </a:xfrm>
        </p:spPr>
        <p:txBody>
          <a:bodyPr numCol="2">
            <a:noAutofit/>
          </a:bodyPr>
          <a:lstStyle/>
          <a:p>
            <a:pPr>
              <a:buNone/>
            </a:pP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1.  Kompozice obrazu je: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Souhrn fotografií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Rámování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Konečná úprava</a:t>
            </a:r>
          </a:p>
          <a:p>
            <a:pPr>
              <a:buFont typeface="+mj-lt"/>
              <a:buAutoNum type="alphaLcParenR"/>
            </a:pPr>
            <a:endParaRPr lang="cs-CZ" sz="1800" dirty="0" smtClean="0"/>
          </a:p>
          <a:p>
            <a:pPr>
              <a:buFont typeface="+mj-lt"/>
              <a:buAutoNum type="alphaLcParenR"/>
            </a:pPr>
            <a:endParaRPr lang="cs-CZ" sz="1800" dirty="0"/>
          </a:p>
          <a:p>
            <a:pPr>
              <a:buNone/>
            </a:pPr>
            <a:r>
              <a:rPr lang="cs-CZ" sz="1800" b="1" dirty="0" smtClean="0"/>
              <a:t>2. Zlatý řez je jedno z pravidel kompozice: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Ne 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Ano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Nevím</a:t>
            </a:r>
          </a:p>
          <a:p>
            <a:pPr>
              <a:buFont typeface="+mj-lt"/>
              <a:buAutoNum type="alphaLcParenR"/>
            </a:pPr>
            <a:endParaRPr lang="cs-CZ" sz="1800" dirty="0" smtClean="0"/>
          </a:p>
          <a:p>
            <a:pPr>
              <a:buNone/>
            </a:pPr>
            <a:endParaRPr lang="cs-CZ" sz="1800" dirty="0" smtClean="0"/>
          </a:p>
          <a:p>
            <a:pPr>
              <a:buAutoNum type="arabicPeriod" startAt="3"/>
            </a:pPr>
            <a:r>
              <a:rPr lang="cs-CZ" sz="1800" b="1" dirty="0" smtClean="0"/>
              <a:t>Vypište, kde se setkáme s kompozicí:</a:t>
            </a:r>
          </a:p>
          <a:p>
            <a:pPr>
              <a:buNone/>
            </a:pPr>
            <a:r>
              <a:rPr lang="cs-CZ" sz="1800" dirty="0" smtClean="0"/>
              <a:t>……………………………………………………………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800" b="1" dirty="0" smtClean="0"/>
              <a:t>4. V kompozici se vyvarujeme: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Rozměru</a:t>
            </a:r>
          </a:p>
          <a:p>
            <a:pPr>
              <a:buFont typeface="+mj-lt"/>
              <a:buAutoNum type="alphaLcParenR"/>
            </a:pPr>
            <a:r>
              <a:rPr lang="cs-CZ" sz="1800" dirty="0" smtClean="0"/>
              <a:t>Rušivým prvkům</a:t>
            </a:r>
          </a:p>
          <a:p>
            <a:pPr>
              <a:buFont typeface="+mj-lt"/>
              <a:buAutoNum type="alphaLcParenR"/>
            </a:pPr>
            <a:r>
              <a:rPr lang="cs-CZ" sz="1800" dirty="0"/>
              <a:t>N</a:t>
            </a:r>
            <a:r>
              <a:rPr lang="cs-CZ" sz="1800" dirty="0" smtClean="0"/>
              <a:t>ičemu</a:t>
            </a:r>
          </a:p>
          <a:p>
            <a:pPr>
              <a:buFont typeface="+mj-lt"/>
              <a:buAutoNum type="alphaLcParenR"/>
            </a:pPr>
            <a:endParaRPr lang="cs-CZ" sz="1800" dirty="0"/>
          </a:p>
        </p:txBody>
      </p:sp>
      <p:pic>
        <p:nvPicPr>
          <p:cNvPr id="3075" name="Picture 3" descr="C:\Documents and Settings\Martina\Local Settings\Temporary Internet Files\Content.IE5\9IC7R9BD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1520726" cy="1285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b="1" u="sng" dirty="0" smtClean="0">
                <a:hlinkClick r:id="rId2"/>
              </a:rPr>
              <a:t>http://cs.wikipedia.org/wiki/Obrazov%C3%A1_kompozice</a:t>
            </a:r>
            <a:endParaRPr lang="cs-CZ" sz="2400" b="1" u="sng" dirty="0" smtClean="0"/>
          </a:p>
          <a:p>
            <a:endParaRPr lang="cs-CZ" sz="2400" b="1" u="sng" dirty="0" smtClean="0"/>
          </a:p>
          <a:p>
            <a:r>
              <a:rPr lang="cs-CZ" sz="2400" u="sng" dirty="0" smtClean="0"/>
              <a:t>Fotografie A. Muchy </a:t>
            </a:r>
            <a:r>
              <a:rPr lang="cs-CZ" sz="2400" b="1" u="sng" dirty="0" smtClean="0">
                <a:hlinkClick r:id="rId2"/>
              </a:rPr>
              <a:t>http</a:t>
            </a:r>
            <a:r>
              <a:rPr lang="cs-CZ" sz="2400" b="1" u="sng" dirty="0">
                <a:hlinkClick r:id="rId2"/>
              </a:rPr>
              <a:t>://cs.wikipedia.org/wiki/Obrazov%C3%A1_kompozice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r>
              <a:rPr lang="cs-CZ" sz="2400" dirty="0" smtClean="0"/>
              <a:t>Pokud není uveden internetový odkaz, fotografie pochází z vlastních  zdrojů.</a:t>
            </a:r>
            <a:endParaRPr lang="cs-CZ" sz="2400" dirty="0"/>
          </a:p>
        </p:txBody>
      </p:sp>
      <p:pic>
        <p:nvPicPr>
          <p:cNvPr id="5122" name="Picture 2" descr="C:\Documents and Settings\Martina\Local Settings\Temporary Internet Files\Content.IE5\NNKRXQLI\MC9004380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00042"/>
            <a:ext cx="1428760" cy="971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163</Words>
  <Application>Microsoft Office PowerPoint</Application>
  <PresentationFormat>Předvádění na obrazovce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VY_32_INOVACE_FOTF10160ŠVA</vt:lpstr>
      <vt:lpstr>Základní skladby obrazu – kompozice obrazu </vt:lpstr>
      <vt:lpstr>Umělecké dílo:</vt:lpstr>
      <vt:lpstr>Důležitá pravidla kompozice:</vt:lpstr>
      <vt:lpstr>Důležité faktory kompozice: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 User</dc:creator>
  <cp:lastModifiedBy>Doma</cp:lastModifiedBy>
  <cp:revision>37</cp:revision>
  <dcterms:created xsi:type="dcterms:W3CDTF">2012-09-29T18:01:32Z</dcterms:created>
  <dcterms:modified xsi:type="dcterms:W3CDTF">2013-01-27T13:12:57Z</dcterms:modified>
</cp:coreProperties>
</file>