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9" r:id="rId4"/>
    <p:sldId id="261" r:id="rId5"/>
    <p:sldId id="267" r:id="rId6"/>
    <p:sldId id="268" r:id="rId7"/>
    <p:sldId id="270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103B-1370-4088-8911-DE60D194AA88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79F98-7C85-48EA-9D44-80C2F22BCF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cs.wikipedia.org/wiki/Historie_kompozice_obraz%C5%A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428604"/>
          </a:xfrm>
        </p:spPr>
        <p:txBody>
          <a:bodyPr>
            <a:noAutofit/>
          </a:bodyPr>
          <a:lstStyle/>
          <a:p>
            <a:pPr algn="r"/>
            <a:r>
              <a:rPr lang="cs-CZ" sz="1600" dirty="0" smtClean="0"/>
              <a:t>VY_32_INOVACE_FOTF10260ŠVA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915176" cy="4572032"/>
          </a:xfrm>
        </p:spPr>
        <p:txBody>
          <a:bodyPr>
            <a:noAutofit/>
          </a:bodyPr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Výukový materiál v rámci projektu OPVK 1,5 Peníze středním školám</a:t>
            </a:r>
          </a:p>
          <a:p>
            <a:pPr algn="l"/>
            <a:endParaRPr lang="cs-CZ" sz="1600" dirty="0" smtClean="0">
              <a:solidFill>
                <a:schemeClr val="tx1"/>
              </a:solidFill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Číslo projektu:		CZ.1.07/1.5.00/34.0883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Název projektu:	 	Rozvoj vzdělanosti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 Číslo šablony:		III/2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Datum vytvoření:		1.11.2012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Autor:			Mgr. Martina Švábová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Určeno pro předmět:		Fotografie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Tematická oblast:		Základní skladby obrazu – Kompozice obrazu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Obor vzdělání:		Fotograf (34-56-L/01) 1.ročník</a:t>
            </a:r>
          </a:p>
          <a:p>
            <a:pPr algn="l"/>
            <a:endParaRPr lang="cs-CZ" sz="1600" dirty="0" smtClean="0">
              <a:solidFill>
                <a:schemeClr val="tx1"/>
              </a:solidFill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Název výukového materiálu:  	pracovní listy Historie kompozice</a:t>
            </a:r>
          </a:p>
          <a:p>
            <a:pPr algn="l"/>
            <a:endParaRPr lang="cs-CZ" sz="1600" dirty="0" smtClean="0">
              <a:solidFill>
                <a:schemeClr val="tx1"/>
              </a:solidFill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Popis  využití: pracovní listy o historii kompozice s využitím </a:t>
            </a:r>
            <a:r>
              <a:rPr lang="cs-CZ" sz="1600" dirty="0" err="1" smtClean="0">
                <a:solidFill>
                  <a:schemeClr val="tx1"/>
                </a:solidFill>
              </a:rPr>
              <a:t>dataprojektoru</a:t>
            </a:r>
            <a:r>
              <a:rPr lang="cs-CZ" sz="1600" dirty="0" smtClean="0">
                <a:solidFill>
                  <a:schemeClr val="tx1"/>
                </a:solidFill>
              </a:rPr>
              <a:t> a notebooku k prohlubování a upevňování učiva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Čas: 20 minut</a:t>
            </a:r>
          </a:p>
          <a:p>
            <a:pPr algn="l"/>
            <a:endParaRPr lang="cs-CZ" sz="1600" dirty="0"/>
          </a:p>
        </p:txBody>
      </p:sp>
      <p:pic>
        <p:nvPicPr>
          <p:cNvPr id="4" name="Obrázek 3" descr="l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571480"/>
            <a:ext cx="7929586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Historie kompozice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5993"/>
            <a:ext cx="8229600" cy="2428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/>
              <a:t>V</a:t>
            </a:r>
            <a:r>
              <a:rPr lang="cs-CZ" dirty="0" smtClean="0"/>
              <a:t> minulosti věnovali malíři značnou pozornost kompozici, protože dobře promyšlená kompozice vede divákovo oko významnými místy obrazu.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Tajemství starých mistrů</a:t>
            </a:r>
            <a:r>
              <a:rPr lang="cs-CZ" sz="3200" u="sng" dirty="0" smtClean="0">
                <a:solidFill>
                  <a:srgbClr val="FF0000"/>
                </a:solidFill>
              </a:rPr>
              <a:t>.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800" dirty="0" smtClean="0"/>
              <a:t>Obrazy starých mistrů ukrývají příběhy, které lze poodhalit rozborem jejích kompozic.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2800" dirty="0" smtClean="0"/>
              <a:t>Malíři věnovali kompozici značnou pozornost.</a:t>
            </a:r>
          </a:p>
          <a:p>
            <a:pPr algn="ctr"/>
            <a:endParaRPr lang="cs-CZ" sz="2800" dirty="0"/>
          </a:p>
          <a:p>
            <a:pPr algn="ctr"/>
            <a:r>
              <a:rPr lang="cs-CZ" sz="2800" dirty="0" smtClean="0"/>
              <a:t>Náčrty se však nedochovaly, neboť byly předmětem tajemství jednotlivých dílen, byly systematicky ničeny.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Analýza obrazu.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2800" dirty="0" smtClean="0"/>
              <a:t>Analyzované obrazy se zabývají převážně ženami a tajemstvím jejich duchovního světa, což bylo vděčným tématem mnoha umělců.</a:t>
            </a:r>
          </a:p>
          <a:p>
            <a:pPr algn="ctr">
              <a:buNone/>
            </a:pPr>
            <a:r>
              <a:rPr lang="cs-CZ" sz="2400" i="1" dirty="0" smtClean="0"/>
              <a:t>(Analýza – rozbor)</a:t>
            </a:r>
          </a:p>
          <a:p>
            <a:pPr algn="ctr">
              <a:buNone/>
            </a:pPr>
            <a:endParaRPr lang="cs-CZ" sz="2400" i="1" dirty="0" smtClean="0"/>
          </a:p>
          <a:p>
            <a:pPr algn="ctr">
              <a:buNone/>
            </a:pPr>
            <a:r>
              <a:rPr lang="cs-CZ" sz="2800" dirty="0" smtClean="0"/>
              <a:t>Vybrané obrazy dokumentují přístup jejich tvůrců ke kompozici obrazu. </a:t>
            </a:r>
          </a:p>
          <a:p>
            <a:pPr algn="ctr"/>
            <a:r>
              <a:rPr lang="cs-CZ" sz="2800" b="1" i="1" dirty="0" err="1" smtClean="0"/>
              <a:t>Leonardo</a:t>
            </a:r>
            <a:r>
              <a:rPr lang="cs-CZ" sz="2800" b="1" i="1" dirty="0" smtClean="0"/>
              <a:t> do Vinci</a:t>
            </a:r>
          </a:p>
          <a:p>
            <a:pPr algn="ctr"/>
            <a:r>
              <a:rPr lang="cs-CZ" sz="2800" b="1" i="1" dirty="0" err="1" smtClean="0"/>
              <a:t>Édouard</a:t>
            </a:r>
            <a:r>
              <a:rPr lang="cs-CZ" sz="2800" b="1" i="1" dirty="0" smtClean="0"/>
              <a:t> Manet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3200" b="1" dirty="0" err="1" smtClean="0">
                <a:solidFill>
                  <a:srgbClr val="C00000"/>
                </a:solidFill>
              </a:rPr>
              <a:t>Leonardo</a:t>
            </a:r>
            <a:r>
              <a:rPr lang="cs-CZ" sz="3200" b="1" dirty="0" smtClean="0">
                <a:solidFill>
                  <a:srgbClr val="C00000"/>
                </a:solidFill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</a:rPr>
              <a:t>da</a:t>
            </a:r>
            <a:r>
              <a:rPr lang="cs-CZ" sz="3200" b="1" dirty="0" smtClean="0">
                <a:solidFill>
                  <a:srgbClr val="C00000"/>
                </a:solidFill>
              </a:rPr>
              <a:t> Vinci</a:t>
            </a:r>
            <a:br>
              <a:rPr lang="cs-CZ" sz="3200" b="1" dirty="0" smtClean="0">
                <a:solidFill>
                  <a:srgbClr val="C00000"/>
                </a:solidFill>
              </a:rPr>
            </a:br>
            <a:r>
              <a:rPr lang="cs-CZ" sz="3200" dirty="0" smtClean="0"/>
              <a:t>1452 - 1519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78634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cs-CZ" sz="7200" b="1" dirty="0" err="1" smtClean="0"/>
              <a:t>Mona</a:t>
            </a:r>
            <a:r>
              <a:rPr lang="cs-CZ" sz="7200" b="1" dirty="0" smtClean="0"/>
              <a:t> </a:t>
            </a:r>
            <a:r>
              <a:rPr lang="cs-CZ" sz="7200" b="1" dirty="0" err="1" smtClean="0"/>
              <a:t>Lisa</a:t>
            </a:r>
            <a:r>
              <a:rPr lang="cs-CZ" sz="7200" b="1" dirty="0" smtClean="0"/>
              <a:t>  </a:t>
            </a:r>
          </a:p>
          <a:p>
            <a:pPr algn="ctr">
              <a:buNone/>
            </a:pPr>
            <a:r>
              <a:rPr lang="cs-CZ" sz="7200" b="1" dirty="0" smtClean="0"/>
              <a:t>1503 -1506</a:t>
            </a:r>
          </a:p>
          <a:p>
            <a:pPr algn="ctr"/>
            <a:endParaRPr lang="cs-CZ" sz="7200" dirty="0" smtClean="0"/>
          </a:p>
          <a:p>
            <a:pPr>
              <a:buNone/>
            </a:pPr>
            <a:r>
              <a:rPr lang="cs-CZ" sz="7200" b="1" u="sng" dirty="0" smtClean="0"/>
              <a:t>Směry příběhu – poměr zlatého řezu</a:t>
            </a:r>
            <a:endParaRPr lang="cs-CZ" sz="7200" u="sng" dirty="0" smtClean="0"/>
          </a:p>
          <a:p>
            <a:pPr>
              <a:buNone/>
            </a:pPr>
            <a:r>
              <a:rPr lang="cs-CZ" sz="7200" b="1" dirty="0" smtClean="0"/>
              <a:t>1</a:t>
            </a:r>
            <a:r>
              <a:rPr lang="cs-CZ" sz="7200" dirty="0" smtClean="0"/>
              <a:t>. Levé oko (mysl) - Most </a:t>
            </a:r>
          </a:p>
          <a:p>
            <a:pPr>
              <a:buNone/>
            </a:pPr>
            <a:r>
              <a:rPr lang="cs-CZ" sz="7200" b="1" dirty="0" smtClean="0"/>
              <a:t>2. </a:t>
            </a:r>
            <a:r>
              <a:rPr lang="cs-CZ" sz="7200" dirty="0" smtClean="0"/>
              <a:t>Most (symbol cesty, která překonává překážku) - Pravá strana těla </a:t>
            </a:r>
          </a:p>
          <a:p>
            <a:pPr>
              <a:buNone/>
            </a:pPr>
            <a:r>
              <a:rPr lang="cs-CZ" sz="7200" b="1" dirty="0" smtClean="0"/>
              <a:t>3</a:t>
            </a:r>
            <a:r>
              <a:rPr lang="cs-CZ" sz="7200" dirty="0" smtClean="0"/>
              <a:t>.Pravá strana těla - Ukazovák pravé ruky </a:t>
            </a:r>
          </a:p>
          <a:p>
            <a:pPr>
              <a:buNone/>
            </a:pPr>
            <a:r>
              <a:rPr lang="cs-CZ" sz="7200" b="1" dirty="0" smtClean="0"/>
              <a:t>4</a:t>
            </a:r>
            <a:r>
              <a:rPr lang="cs-CZ" sz="7200" dirty="0" smtClean="0"/>
              <a:t>. Levé oko – Okraj obrazu </a:t>
            </a:r>
          </a:p>
          <a:p>
            <a:pPr>
              <a:buNone/>
            </a:pPr>
            <a:r>
              <a:rPr lang="cs-CZ" sz="7200" b="1" dirty="0" smtClean="0"/>
              <a:t>5</a:t>
            </a:r>
            <a:r>
              <a:rPr lang="cs-CZ" sz="7200" dirty="0" smtClean="0"/>
              <a:t>. Okraj obrazu – Cesta se zákruty (symbol cesty, která vede oklikami) </a:t>
            </a:r>
          </a:p>
          <a:p>
            <a:pPr>
              <a:buNone/>
            </a:pPr>
            <a:r>
              <a:rPr lang="cs-CZ" sz="7200" b="1" dirty="0" smtClean="0"/>
              <a:t>6</a:t>
            </a:r>
            <a:r>
              <a:rPr lang="cs-CZ" sz="7200" dirty="0" smtClean="0"/>
              <a:t>. Cesta se zákruty </a:t>
            </a:r>
          </a:p>
          <a:p>
            <a:pPr>
              <a:buNone/>
            </a:pPr>
            <a:r>
              <a:rPr lang="cs-CZ" sz="7200" b="1" dirty="0" smtClean="0"/>
              <a:t>7</a:t>
            </a:r>
            <a:r>
              <a:rPr lang="cs-CZ" sz="7200" dirty="0" smtClean="0"/>
              <a:t>. Cesta se zákruty – Ukazovák levé ruky </a:t>
            </a:r>
          </a:p>
          <a:p>
            <a:pPr>
              <a:buNone/>
            </a:pPr>
            <a:r>
              <a:rPr lang="cs-CZ" sz="7200" b="1" dirty="0" smtClean="0"/>
              <a:t>8</a:t>
            </a:r>
            <a:r>
              <a:rPr lang="cs-CZ" sz="7200" dirty="0" smtClean="0"/>
              <a:t>.Cesta se zákruty (konec) - Pravé ňadro – Okraj kompozice </a:t>
            </a:r>
          </a:p>
          <a:p>
            <a:pPr>
              <a:buNone/>
            </a:pPr>
            <a:r>
              <a:rPr lang="cs-CZ" sz="7200" b="1" dirty="0" smtClean="0"/>
              <a:t>9.</a:t>
            </a:r>
            <a:r>
              <a:rPr lang="cs-CZ" sz="7200" dirty="0" smtClean="0"/>
              <a:t>Okraj kompozice – Prostředník levé ruky </a:t>
            </a:r>
          </a:p>
          <a:p>
            <a:endParaRPr lang="cs-CZ" dirty="0"/>
          </a:p>
        </p:txBody>
      </p:sp>
      <p:pic>
        <p:nvPicPr>
          <p:cNvPr id="5" name="Zástupný symbol pro obsah 4" descr="420px-Mona_Lisa6_GR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32336"/>
            <a:ext cx="4038600" cy="472562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cs-CZ" sz="3600" b="1" dirty="0" err="1" smtClean="0">
                <a:solidFill>
                  <a:srgbClr val="C00000"/>
                </a:solidFill>
              </a:rPr>
              <a:t>Édouard</a:t>
            </a:r>
            <a:r>
              <a:rPr lang="cs-CZ" sz="3600" b="1" dirty="0" smtClean="0">
                <a:solidFill>
                  <a:srgbClr val="C00000"/>
                </a:solidFill>
              </a:rPr>
              <a:t> Manet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sz="3600" dirty="0" smtClean="0"/>
              <a:t>1832-1883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28641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cs-CZ" sz="7400" b="1" dirty="0" smtClean="0"/>
          </a:p>
          <a:p>
            <a:pPr algn="ctr">
              <a:buNone/>
            </a:pPr>
            <a:r>
              <a:rPr lang="cs-CZ" sz="7400" b="1" dirty="0" smtClean="0"/>
              <a:t>Snídaně v trávě</a:t>
            </a:r>
          </a:p>
          <a:p>
            <a:pPr algn="ctr">
              <a:buNone/>
            </a:pPr>
            <a:r>
              <a:rPr lang="cs-CZ" sz="7400" b="1" dirty="0" smtClean="0"/>
              <a:t>1863</a:t>
            </a:r>
          </a:p>
          <a:p>
            <a:pPr algn="ctr">
              <a:buNone/>
            </a:pPr>
            <a:endParaRPr lang="cs-CZ" sz="7400" b="1" dirty="0" smtClean="0"/>
          </a:p>
          <a:p>
            <a:pPr>
              <a:buNone/>
            </a:pPr>
            <a:r>
              <a:rPr lang="cs-CZ" sz="5600" b="1" u="sng" dirty="0" smtClean="0"/>
              <a:t>Směry příběhu</a:t>
            </a:r>
            <a:endParaRPr lang="cs-CZ" sz="5600" u="sng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Kruh vymezuje tři postavy – M. </a:t>
            </a:r>
            <a:r>
              <a:rPr lang="cs-CZ" sz="5600" b="1" dirty="0" err="1" smtClean="0"/>
              <a:t>Noir</a:t>
            </a:r>
            <a:r>
              <a:rPr lang="cs-CZ" sz="5600" b="1" dirty="0" smtClean="0"/>
              <a:t> je částí mimo kruh – Ruka držící hůl je v kruhu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Letící pták - Hlava </a:t>
            </a:r>
            <a:r>
              <a:rPr lang="cs-CZ" sz="5600" b="1" dirty="0" err="1" smtClean="0"/>
              <a:t>Mme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Dossier</a:t>
            </a:r>
            <a:r>
              <a:rPr lang="cs-CZ" sz="5600" b="1" dirty="0" smtClean="0"/>
              <a:t> (myje se, očisťuje se?)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Hlava </a:t>
            </a:r>
            <a:r>
              <a:rPr lang="cs-CZ" sz="5600" b="1" dirty="0" err="1" smtClean="0"/>
              <a:t>Mme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Dossier</a:t>
            </a:r>
            <a:r>
              <a:rPr lang="cs-CZ" sz="5600" b="1" dirty="0" smtClean="0"/>
              <a:t> - Ruka levá M. </a:t>
            </a:r>
            <a:r>
              <a:rPr lang="cs-CZ" sz="5600" b="1" dirty="0" err="1" smtClean="0"/>
              <a:t>Noir</a:t>
            </a:r>
            <a:r>
              <a:rPr lang="cs-CZ" sz="5600" b="1" dirty="0" smtClean="0"/>
              <a:t> drží hůl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Hlava </a:t>
            </a:r>
            <a:r>
              <a:rPr lang="cs-CZ" sz="5600" b="1" dirty="0" err="1" smtClean="0"/>
              <a:t>Mme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Dossier</a:t>
            </a:r>
            <a:r>
              <a:rPr lang="cs-CZ" sz="5600" b="1" dirty="0" smtClean="0"/>
              <a:t> – Hlava M. Bruna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Hlava </a:t>
            </a:r>
            <a:r>
              <a:rPr lang="cs-CZ" sz="5600" b="1" dirty="0" smtClean="0"/>
              <a:t>M. </a:t>
            </a:r>
            <a:r>
              <a:rPr lang="cs-CZ" sz="5600" b="1" dirty="0" err="1" smtClean="0"/>
              <a:t>Brun</a:t>
            </a:r>
            <a:r>
              <a:rPr lang="cs-CZ" sz="5600" b="1" dirty="0" smtClean="0"/>
              <a:t> – Člun na řece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Hlava </a:t>
            </a:r>
            <a:r>
              <a:rPr lang="cs-CZ" sz="5600" b="1" dirty="0" smtClean="0"/>
              <a:t>M. </a:t>
            </a:r>
            <a:r>
              <a:rPr lang="cs-CZ" sz="5600" b="1" dirty="0" err="1" smtClean="0"/>
              <a:t>Brun</a:t>
            </a:r>
            <a:r>
              <a:rPr lang="cs-CZ" sz="5600" b="1" dirty="0" smtClean="0"/>
              <a:t> – Ruka levá M. </a:t>
            </a:r>
            <a:r>
              <a:rPr lang="cs-CZ" sz="5600" b="1" dirty="0" err="1" smtClean="0"/>
              <a:t>Noira</a:t>
            </a:r>
            <a:r>
              <a:rPr lang="cs-CZ" sz="5600" b="1" dirty="0" smtClean="0"/>
              <a:t> držící hůl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Ruka levá M. </a:t>
            </a:r>
            <a:r>
              <a:rPr lang="cs-CZ" sz="5600" b="1" dirty="0" err="1" smtClean="0"/>
              <a:t>Noir</a:t>
            </a:r>
            <a:r>
              <a:rPr lang="cs-CZ" sz="5600" b="1" dirty="0" smtClean="0"/>
              <a:t> držící hůl - Hlava M. Bruna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Stehno </a:t>
            </a:r>
            <a:r>
              <a:rPr lang="cs-CZ" sz="5600" b="1" dirty="0" err="1" smtClean="0"/>
              <a:t>Mme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Nue</a:t>
            </a:r>
            <a:r>
              <a:rPr lang="cs-CZ" sz="5600" b="1" dirty="0" smtClean="0"/>
              <a:t> – Ruka pravá M. </a:t>
            </a:r>
            <a:r>
              <a:rPr lang="cs-CZ" sz="5600" b="1" dirty="0" err="1" smtClean="0"/>
              <a:t>Noir</a:t>
            </a:r>
            <a:r>
              <a:rPr lang="cs-CZ" sz="5600" b="1" dirty="0" smtClean="0"/>
              <a:t> žádající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Koš </a:t>
            </a:r>
            <a:r>
              <a:rPr lang="cs-CZ" sz="5600" b="1" dirty="0" smtClean="0"/>
              <a:t>s jídlem (symbol majetku?) - Ruka pravá M. </a:t>
            </a:r>
            <a:r>
              <a:rPr lang="cs-CZ" sz="5600" b="1" dirty="0" err="1" smtClean="0"/>
              <a:t>Noira</a:t>
            </a:r>
            <a:r>
              <a:rPr lang="cs-CZ" sz="5600" b="1" dirty="0" smtClean="0"/>
              <a:t> žádající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Ruka pravá M. </a:t>
            </a:r>
            <a:r>
              <a:rPr lang="cs-CZ" sz="5600" b="1" dirty="0" err="1" smtClean="0"/>
              <a:t>Noir</a:t>
            </a:r>
            <a:r>
              <a:rPr lang="cs-CZ" sz="5600" b="1" dirty="0" smtClean="0"/>
              <a:t> žádající – Ruka pravá </a:t>
            </a:r>
            <a:r>
              <a:rPr lang="cs-CZ" sz="5600" b="1" dirty="0" err="1" smtClean="0"/>
              <a:t>Mme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Nue</a:t>
            </a:r>
            <a:r>
              <a:rPr lang="cs-CZ" sz="5600" b="1" dirty="0" smtClean="0"/>
              <a:t> (gesto ruky – zamyšlení)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Pohled M. </a:t>
            </a:r>
            <a:r>
              <a:rPr lang="cs-CZ" sz="5600" b="1" dirty="0" err="1" smtClean="0"/>
              <a:t>Noir</a:t>
            </a:r>
            <a:r>
              <a:rPr lang="cs-CZ" sz="5600" b="1" dirty="0" smtClean="0"/>
              <a:t> – ústa M. Bruna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Ruka pravá </a:t>
            </a:r>
            <a:r>
              <a:rPr lang="cs-CZ" sz="5600" b="1" dirty="0" err="1" smtClean="0"/>
              <a:t>Mme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Nue</a:t>
            </a:r>
            <a:r>
              <a:rPr lang="cs-CZ" sz="5600" b="1" dirty="0" smtClean="0"/>
              <a:t> – Stehno </a:t>
            </a:r>
            <a:r>
              <a:rPr lang="cs-CZ" sz="5600" b="1" dirty="0" err="1" smtClean="0"/>
              <a:t>Mme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Nueho</a:t>
            </a:r>
            <a:r>
              <a:rPr lang="cs-CZ" sz="5600" b="1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5600" b="1" dirty="0" smtClean="0"/>
              <a:t>Šaty </a:t>
            </a:r>
            <a:r>
              <a:rPr lang="cs-CZ" sz="5600" b="1" dirty="0" err="1" smtClean="0"/>
              <a:t>Mme</a:t>
            </a:r>
            <a:r>
              <a:rPr lang="cs-CZ" sz="5600" b="1" dirty="0" smtClean="0"/>
              <a:t> </a:t>
            </a:r>
            <a:r>
              <a:rPr lang="cs-CZ" sz="5600" b="1" dirty="0" err="1" smtClean="0"/>
              <a:t>Nue</a:t>
            </a:r>
            <a:r>
              <a:rPr lang="cs-CZ" sz="5600" b="1" dirty="0" smtClean="0"/>
              <a:t> - levá ruka M. </a:t>
            </a:r>
            <a:r>
              <a:rPr lang="cs-CZ" sz="5600" b="1" dirty="0" err="1" smtClean="0"/>
              <a:t>Noira</a:t>
            </a:r>
            <a:r>
              <a:rPr lang="cs-CZ" sz="5600" b="1" dirty="0" smtClean="0"/>
              <a:t> držící hůl</a:t>
            </a:r>
          </a:p>
          <a:p>
            <a:endParaRPr lang="cs-CZ" sz="5600" b="1" dirty="0" smtClean="0"/>
          </a:p>
          <a:p>
            <a:pPr>
              <a:buNone/>
            </a:pPr>
            <a:endParaRPr lang="cs-CZ" sz="5600" dirty="0"/>
          </a:p>
        </p:txBody>
      </p:sp>
      <p:pic>
        <p:nvPicPr>
          <p:cNvPr id="5" name="Zástupný symbol pro obsah 4" descr="445px-EM_Dejeuner_sur_l%27herbe2_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88580"/>
            <a:ext cx="4224928" cy="349787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Zopakujte si!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4340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b="1" u="sng" dirty="0" smtClean="0"/>
          </a:p>
          <a:p>
            <a:pPr>
              <a:buNone/>
            </a:pPr>
            <a:r>
              <a:rPr lang="cs-CZ" sz="2800" b="1" u="sng" dirty="0" smtClean="0"/>
              <a:t>Dopiš: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Čemu věnovali malíři pozornost: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Jak se jmenuje obraz Leonarda </a:t>
            </a:r>
            <a:r>
              <a:rPr lang="cs-CZ" sz="2800" dirty="0" err="1" smtClean="0"/>
              <a:t>da</a:t>
            </a:r>
            <a:r>
              <a:rPr lang="cs-CZ" sz="2800" dirty="0" smtClean="0"/>
              <a:t> </a:t>
            </a:r>
            <a:r>
              <a:rPr lang="cs-CZ" sz="2800" dirty="0" err="1" smtClean="0"/>
              <a:t>Vinciho</a:t>
            </a:r>
            <a:r>
              <a:rPr lang="cs-CZ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Ve kterém roce namaloval E. Manet- Snídani v trávě.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Čím se zabývá nejvíce analýza obrazů: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Proč se nedochovaly náčrty obrazů: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C:\Documents and Settings\Martina\Local Settings\Temporary Internet Files\Content.IE5\NVR55T6H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290"/>
            <a:ext cx="1214445" cy="114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/>
          </a:bodyPr>
          <a:lstStyle/>
          <a:p>
            <a:r>
              <a:rPr lang="cs-CZ" sz="3200" b="1" u="sng" dirty="0" smtClean="0"/>
              <a:t>ODKAZY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r>
              <a:rPr lang="cs-CZ" sz="2200" b="1" u="sng" dirty="0">
                <a:hlinkClick r:id="rId2"/>
              </a:rPr>
              <a:t>http://cs.wikipedia.org/wiki/Historie_kompozice_obraz%C5%AF</a:t>
            </a:r>
            <a:r>
              <a:rPr lang="cs-CZ" sz="2200" b="1" dirty="0"/>
              <a:t> </a:t>
            </a:r>
            <a:endParaRPr lang="cs-CZ" sz="2200" dirty="0"/>
          </a:p>
        </p:txBody>
      </p:sp>
      <p:pic>
        <p:nvPicPr>
          <p:cNvPr id="1026" name="Picture 2" descr="C:\Documents and Settings\Martina\Local Settings\Temporary Internet Files\Content.IE5\9IC7R9BD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785794"/>
            <a:ext cx="1366274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422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VY_32_INOVACE_FOTF10260ŠVA</vt:lpstr>
      <vt:lpstr>Historie kompozice</vt:lpstr>
      <vt:lpstr>Tajemství starých mistrů.</vt:lpstr>
      <vt:lpstr>Analýza obrazu.</vt:lpstr>
      <vt:lpstr>Leonardo da Vinci 1452 - 1519</vt:lpstr>
      <vt:lpstr>Édouard Manet 1832-1883</vt:lpstr>
      <vt:lpstr>Zopakujte si!</vt:lpstr>
      <vt:lpstr>ODKAZY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 User</dc:creator>
  <cp:lastModifiedBy>Doma</cp:lastModifiedBy>
  <cp:revision>28</cp:revision>
  <dcterms:created xsi:type="dcterms:W3CDTF">2012-09-29T20:23:50Z</dcterms:created>
  <dcterms:modified xsi:type="dcterms:W3CDTF">2013-01-27T13:16:14Z</dcterms:modified>
</cp:coreProperties>
</file>