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6" r:id="rId2"/>
    <p:sldId id="268" r:id="rId3"/>
    <p:sldId id="257" r:id="rId4"/>
    <p:sldId id="258" r:id="rId5"/>
    <p:sldId id="260" r:id="rId6"/>
    <p:sldId id="261" r:id="rId7"/>
    <p:sldId id="262" r:id="rId8"/>
    <p:sldId id="267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C1A54-468C-4B4F-8D4F-709D1EFD6926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FD5DF0-E9D9-40A7-9086-C9508F1FB93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FD5DF0-E9D9-40A7-9086-C9508F1FB93F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FD5DF0-E9D9-40A7-9086-C9508F1FB93F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B963E-67EB-492B-81C5-1CCE683CE96F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97183-095A-4FA6-A9E4-5697460CD0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B963E-67EB-492B-81C5-1CCE683CE96F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97183-095A-4FA6-A9E4-5697460CD0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B963E-67EB-492B-81C5-1CCE683CE96F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97183-095A-4FA6-A9E4-5697460CD0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B963E-67EB-492B-81C5-1CCE683CE96F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97183-095A-4FA6-A9E4-5697460CD0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B963E-67EB-492B-81C5-1CCE683CE96F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97183-095A-4FA6-A9E4-5697460CD0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B963E-67EB-492B-81C5-1CCE683CE96F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97183-095A-4FA6-A9E4-5697460CD0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B963E-67EB-492B-81C5-1CCE683CE96F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97183-095A-4FA6-A9E4-5697460CD0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B963E-67EB-492B-81C5-1CCE683CE96F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97183-095A-4FA6-A9E4-5697460CD0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B963E-67EB-492B-81C5-1CCE683CE96F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97183-095A-4FA6-A9E4-5697460CD0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B963E-67EB-492B-81C5-1CCE683CE96F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97183-095A-4FA6-A9E4-5697460CD0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B963E-67EB-492B-81C5-1CCE683CE96F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97183-095A-4FA6-A9E4-5697460CD0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B963E-67EB-492B-81C5-1CCE683CE96F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97183-095A-4FA6-A9E4-5697460CD0E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hyperlink" Target="http://cs.wikipedia.org/wiki/Obrazov%C3%A1_kompozic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42853"/>
            <a:ext cx="7772400" cy="357189"/>
          </a:xfrm>
        </p:spPr>
        <p:txBody>
          <a:bodyPr>
            <a:noAutofit/>
          </a:bodyPr>
          <a:lstStyle/>
          <a:p>
            <a:pPr algn="r"/>
            <a:r>
              <a:rPr lang="cs-CZ" sz="1600" dirty="0" smtClean="0"/>
              <a:t>VY_32_INOVACE_FOTF10360ŠVA</a:t>
            </a:r>
            <a:endParaRPr lang="cs-CZ" sz="1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786" y="1857364"/>
            <a:ext cx="7858180" cy="5000636"/>
          </a:xfrm>
        </p:spPr>
        <p:txBody>
          <a:bodyPr>
            <a:noAutofit/>
          </a:bodyPr>
          <a:lstStyle/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Výukový materiál v rámci projektu OPVK 1,5 Peníze středním školám</a:t>
            </a:r>
          </a:p>
          <a:p>
            <a:pPr algn="l"/>
            <a:endParaRPr lang="cs-CZ" sz="1600" dirty="0" smtClean="0">
              <a:solidFill>
                <a:schemeClr val="tx1"/>
              </a:solidFill>
            </a:endParaRPr>
          </a:p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Číslo projektu:		CZ.1.07/1.5.00/34.0883</a:t>
            </a:r>
          </a:p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Název projektu:		 Rozvoj vzdělanosti</a:t>
            </a:r>
          </a:p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 Číslo šablony:		III/2</a:t>
            </a:r>
          </a:p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Datum vytvoření:		1.11.2012</a:t>
            </a:r>
          </a:p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Autor:			Mgr. Martina Švábová</a:t>
            </a:r>
          </a:p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Určeno pro předmět:	Fotografie</a:t>
            </a:r>
          </a:p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Tematická oblast:		Základní skladby obrazu – Kompozice obrazu</a:t>
            </a:r>
          </a:p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Obor vzdělání:		Fotograf (34-56-L/01) 1.ročník</a:t>
            </a:r>
          </a:p>
          <a:p>
            <a:pPr algn="l"/>
            <a:endParaRPr lang="cs-CZ" sz="1600" dirty="0" smtClean="0">
              <a:solidFill>
                <a:schemeClr val="tx1"/>
              </a:solidFill>
            </a:endParaRPr>
          </a:p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Název výukového materiálu:  	pracovní listy Kompoziční prvky -1.část</a:t>
            </a:r>
          </a:p>
          <a:p>
            <a:pPr algn="l"/>
            <a:endParaRPr lang="cs-CZ" sz="1600" dirty="0" smtClean="0">
              <a:solidFill>
                <a:schemeClr val="tx1"/>
              </a:solidFill>
            </a:endParaRPr>
          </a:p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Popis  využití: pracovní listy o kompozičních prvcích -1.část s využitím </a:t>
            </a:r>
            <a:r>
              <a:rPr lang="cs-CZ" sz="1600" dirty="0" err="1" smtClean="0">
                <a:solidFill>
                  <a:schemeClr val="tx1"/>
                </a:solidFill>
              </a:rPr>
              <a:t>dataprojektoru</a:t>
            </a:r>
            <a:r>
              <a:rPr lang="cs-CZ" sz="1600" dirty="0" smtClean="0">
                <a:solidFill>
                  <a:schemeClr val="tx1"/>
                </a:solidFill>
              </a:rPr>
              <a:t> a notebooku k prohlubování a upevňování učiva</a:t>
            </a:r>
          </a:p>
          <a:p>
            <a:pPr algn="l"/>
            <a:endParaRPr lang="cs-CZ" sz="1600" dirty="0" smtClean="0">
              <a:solidFill>
                <a:schemeClr val="tx1"/>
              </a:solidFill>
            </a:endParaRPr>
          </a:p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Čas: 20 minut</a:t>
            </a:r>
          </a:p>
          <a:p>
            <a:pPr algn="l"/>
            <a:endParaRPr lang="cs-CZ" sz="1600" dirty="0"/>
          </a:p>
        </p:txBody>
      </p:sp>
      <p:pic>
        <p:nvPicPr>
          <p:cNvPr id="4" name="Obrázek 3" descr="log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500043"/>
            <a:ext cx="8215370" cy="114300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u="sng" dirty="0" smtClean="0">
                <a:solidFill>
                  <a:srgbClr val="C00000"/>
                </a:solidFill>
              </a:rPr>
              <a:t>Kompoziční prvky - </a:t>
            </a:r>
            <a:r>
              <a:rPr lang="cs-CZ" sz="3200" b="1" u="sng" dirty="0" smtClean="0">
                <a:solidFill>
                  <a:srgbClr val="C00000"/>
                </a:solidFill>
              </a:rPr>
              <a:t>1.část</a:t>
            </a:r>
            <a:endParaRPr lang="cs-CZ" sz="3200" b="1" u="sng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u="sng" dirty="0" smtClean="0"/>
              <a:t>Rozdělujeme kompoziční  metody :</a:t>
            </a:r>
          </a:p>
          <a:p>
            <a:pPr>
              <a:buNone/>
            </a:pPr>
            <a:endParaRPr lang="cs-CZ" sz="2400" b="1" u="sng" dirty="0" smtClean="0"/>
          </a:p>
          <a:p>
            <a:r>
              <a:rPr lang="cs-CZ" sz="2400" b="1" dirty="0" smtClean="0"/>
              <a:t>Skladebné principy: </a:t>
            </a:r>
            <a:r>
              <a:rPr lang="cs-CZ" sz="2400" dirty="0" smtClean="0"/>
              <a:t>jsou postupy, které se uplatňují v jiných sdělovacích systémech a oborech a mají obecnou platnost.</a:t>
            </a:r>
          </a:p>
          <a:p>
            <a:r>
              <a:rPr lang="cs-CZ" sz="2400" b="1" dirty="0" smtClean="0"/>
              <a:t>Lineární kompozice</a:t>
            </a:r>
            <a:r>
              <a:rPr lang="cs-CZ" sz="2400" dirty="0" smtClean="0"/>
              <a:t>: linie a křivky, které oku </a:t>
            </a:r>
            <a:r>
              <a:rPr lang="cs-CZ" sz="2400" dirty="0" smtClean="0"/>
              <a:t>umožňují  </a:t>
            </a:r>
            <a:r>
              <a:rPr lang="cs-CZ" sz="2400" dirty="0" smtClean="0"/>
              <a:t>pohybovat se po obraze.</a:t>
            </a:r>
          </a:p>
          <a:p>
            <a:r>
              <a:rPr lang="cs-CZ" sz="2400" b="1" dirty="0" smtClean="0"/>
              <a:t>Tonální kompozice: </a:t>
            </a:r>
            <a:r>
              <a:rPr lang="cs-CZ" sz="2400" dirty="0" smtClean="0"/>
              <a:t>světla a stíny ovlivňují jas a kontrast.</a:t>
            </a:r>
          </a:p>
          <a:p>
            <a:r>
              <a:rPr lang="cs-CZ" sz="2400" b="1" dirty="0" smtClean="0"/>
              <a:t>Barevná kompozice</a:t>
            </a:r>
            <a:r>
              <a:rPr lang="cs-CZ" sz="2400" dirty="0" smtClean="0"/>
              <a:t>: vyjadřuje tóny s různou intenzitou.</a:t>
            </a:r>
          </a:p>
          <a:p>
            <a:r>
              <a:rPr lang="cs-CZ" sz="2400" b="1" dirty="0" smtClean="0"/>
              <a:t>Perspektiva: </a:t>
            </a:r>
            <a:r>
              <a:rPr lang="cs-CZ" sz="2400" dirty="0" smtClean="0"/>
              <a:t>vyjádření hloubky.</a:t>
            </a:r>
          </a:p>
          <a:p>
            <a:r>
              <a:rPr lang="cs-CZ" sz="2400" b="1" dirty="0" smtClean="0"/>
              <a:t>Prostor:  </a:t>
            </a:r>
            <a:r>
              <a:rPr lang="cs-CZ" sz="2400" dirty="0" err="1" smtClean="0"/>
              <a:t>prostor</a:t>
            </a:r>
            <a:r>
              <a:rPr lang="cs-CZ" sz="2400" dirty="0" smtClean="0"/>
              <a:t>, který dílo zaujímá.</a:t>
            </a:r>
          </a:p>
          <a:p>
            <a:pPr>
              <a:buNone/>
            </a:pPr>
            <a:endParaRPr lang="cs-CZ" sz="2400" dirty="0" smtClean="0"/>
          </a:p>
          <a:p>
            <a:endParaRPr lang="cs-CZ" sz="2400" dirty="0" smtClean="0"/>
          </a:p>
          <a:p>
            <a:pPr>
              <a:buNone/>
            </a:pPr>
            <a:endParaRPr 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428760"/>
          </a:xfrm>
        </p:spPr>
        <p:txBody>
          <a:bodyPr>
            <a:normAutofit/>
          </a:bodyPr>
          <a:lstStyle/>
          <a:p>
            <a:r>
              <a:rPr lang="cs-CZ" sz="3200" b="1" u="sng" dirty="0" smtClean="0">
                <a:solidFill>
                  <a:srgbClr val="C00000"/>
                </a:solidFill>
              </a:rPr>
              <a:t>Kompoziční prvky</a:t>
            </a:r>
            <a:endParaRPr lang="cs-CZ" sz="3200" b="1" u="sng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sz="2800" dirty="0" smtClean="0"/>
              <a:t>Nástroje, kterými umělec komponuje obraz.</a:t>
            </a:r>
          </a:p>
          <a:p>
            <a:r>
              <a:rPr lang="cs-CZ" sz="2800" dirty="0" smtClean="0"/>
              <a:t>Prvky se obvykle v celkové konstrukci obrazu vztahují samy k </a:t>
            </a:r>
            <a:r>
              <a:rPr lang="cs-CZ" sz="2800" dirty="0" smtClean="0"/>
              <a:t>sobě, </a:t>
            </a:r>
            <a:r>
              <a:rPr lang="cs-CZ" sz="2800" dirty="0" smtClean="0"/>
              <a:t>nebo celému dílu.</a:t>
            </a:r>
          </a:p>
          <a:p>
            <a:r>
              <a:rPr lang="cs-CZ" sz="2800" dirty="0" smtClean="0"/>
              <a:t>Pro kompozici jsou důležité tzv. </a:t>
            </a:r>
            <a:r>
              <a:rPr lang="cs-CZ" sz="2800" u="sng" dirty="0" smtClean="0"/>
              <a:t>skladebné principy.</a:t>
            </a:r>
          </a:p>
          <a:p>
            <a:pPr>
              <a:buNone/>
            </a:pPr>
            <a:endParaRPr lang="cs-CZ" sz="2800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214446"/>
          </a:xfrm>
        </p:spPr>
        <p:txBody>
          <a:bodyPr>
            <a:normAutofit/>
          </a:bodyPr>
          <a:lstStyle/>
          <a:p>
            <a:r>
              <a:rPr lang="cs-CZ" sz="3200" b="1" u="sng" dirty="0" smtClean="0">
                <a:solidFill>
                  <a:srgbClr val="C00000"/>
                </a:solidFill>
              </a:rPr>
              <a:t>Skladebné principy</a:t>
            </a:r>
            <a:endParaRPr lang="cs-CZ" sz="3200" b="1" u="sng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829196"/>
          </a:xfrm>
        </p:spPr>
        <p:txBody>
          <a:bodyPr>
            <a:normAutofit/>
          </a:bodyPr>
          <a:lstStyle/>
          <a:p>
            <a:endParaRPr lang="cs-CZ" sz="2800" dirty="0" smtClean="0"/>
          </a:p>
          <a:p>
            <a:pPr>
              <a:buNone/>
            </a:pPr>
            <a:r>
              <a:rPr lang="cs-CZ" b="1" u="sng" dirty="0" smtClean="0"/>
              <a:t>Rozdělují se na princip:</a:t>
            </a:r>
          </a:p>
          <a:p>
            <a:pPr>
              <a:buNone/>
            </a:pPr>
            <a:endParaRPr lang="cs-CZ" b="1" u="sng" dirty="0" smtClean="0"/>
          </a:p>
          <a:p>
            <a:pPr marL="514350" indent="-514350"/>
            <a:r>
              <a:rPr lang="cs-CZ" sz="3100" b="1" dirty="0" smtClean="0"/>
              <a:t>Role</a:t>
            </a:r>
            <a:endParaRPr lang="cs-CZ" sz="3100" dirty="0" smtClean="0"/>
          </a:p>
          <a:p>
            <a:pPr marL="514350" indent="-514350"/>
            <a:r>
              <a:rPr lang="cs-CZ" sz="3100" b="1" dirty="0" smtClean="0"/>
              <a:t>Rytmu </a:t>
            </a:r>
            <a:r>
              <a:rPr lang="cs-CZ" sz="3100" dirty="0" smtClean="0"/>
              <a:t> </a:t>
            </a:r>
          </a:p>
          <a:p>
            <a:pPr marL="514350" indent="-514350"/>
            <a:r>
              <a:rPr lang="cs-CZ" sz="3100" b="1" dirty="0" smtClean="0"/>
              <a:t>Kontrastu </a:t>
            </a:r>
            <a:endParaRPr lang="cs-CZ" sz="3100" dirty="0" smtClean="0"/>
          </a:p>
          <a:p>
            <a:pPr marL="514350" indent="-514350"/>
            <a:r>
              <a:rPr lang="cs-CZ" sz="3100" b="1" dirty="0" smtClean="0"/>
              <a:t>Symetrie</a:t>
            </a:r>
            <a:r>
              <a:rPr lang="cs-CZ" sz="3100" dirty="0" smtClean="0"/>
              <a:t> </a:t>
            </a:r>
          </a:p>
          <a:p>
            <a:pPr marL="514350" indent="-514350"/>
            <a:r>
              <a:rPr lang="cs-CZ" sz="3100" b="1" dirty="0" smtClean="0"/>
              <a:t>Proporce</a:t>
            </a:r>
            <a:endParaRPr lang="cs-CZ" sz="3100" dirty="0" smtClean="0"/>
          </a:p>
          <a:p>
            <a:pPr marL="514350" indent="-514350">
              <a:buFont typeface="+mj-lt"/>
              <a:buAutoNum type="arabicPeriod"/>
            </a:pPr>
            <a:endParaRPr lang="cs-CZ" sz="31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3008313" cy="785818"/>
          </a:xfrm>
        </p:spPr>
        <p:txBody>
          <a:bodyPr>
            <a:noAutofit/>
          </a:bodyPr>
          <a:lstStyle/>
          <a:p>
            <a:r>
              <a:rPr lang="cs-CZ" sz="3200" u="sng" dirty="0" smtClean="0">
                <a:solidFill>
                  <a:srgbClr val="C00000"/>
                </a:solidFill>
              </a:rPr>
              <a:t>Princip role:</a:t>
            </a:r>
            <a:endParaRPr lang="cs-CZ" sz="3200" u="sng" dirty="0">
              <a:solidFill>
                <a:srgbClr val="C00000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500174"/>
            <a:ext cx="3008313" cy="4857784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 Základní princip skladby obrazu.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 V obraze plní každý prvek určitou úlohu, kde má určitý význam a  roli.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 </a:t>
            </a:r>
            <a:r>
              <a:rPr lang="cs-CZ" sz="2400" b="1" dirty="0" smtClean="0"/>
              <a:t>Dělíme na prvky: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 hlavní –dominantní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vedlejší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rušivé - zmatečné</a:t>
            </a:r>
          </a:p>
          <a:p>
            <a:endParaRPr lang="cs-CZ" sz="2400" dirty="0"/>
          </a:p>
        </p:txBody>
      </p:sp>
      <p:pic>
        <p:nvPicPr>
          <p:cNvPr id="7" name="Zástupný symbol pro obsah 6" descr="IMG_246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643306" y="2000240"/>
            <a:ext cx="5111750" cy="4143404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rmAutofit/>
          </a:bodyPr>
          <a:lstStyle/>
          <a:p>
            <a:r>
              <a:rPr lang="cs-CZ" sz="3200" b="1" u="sng" dirty="0" smtClean="0">
                <a:solidFill>
                  <a:srgbClr val="C00000"/>
                </a:solidFill>
              </a:rPr>
              <a:t>Princip rytmu</a:t>
            </a:r>
            <a:endParaRPr lang="cs-CZ" sz="3200" b="1" u="sng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>
            <a:normAutofit/>
          </a:bodyPr>
          <a:lstStyle/>
          <a:p>
            <a:endParaRPr lang="cs-CZ" sz="2800" dirty="0" smtClean="0"/>
          </a:p>
          <a:p>
            <a:r>
              <a:rPr lang="cs-CZ" sz="2800" dirty="0" smtClean="0"/>
              <a:t>Opakování stejných nebo podobných prvků, tvarů, tónů, barev v určitých odstupech.</a:t>
            </a:r>
          </a:p>
          <a:p>
            <a:r>
              <a:rPr lang="cs-CZ" sz="2800" dirty="0" smtClean="0"/>
              <a:t>Odstupy jsou stejné, pravidelné a naopak.</a:t>
            </a:r>
          </a:p>
          <a:p>
            <a:r>
              <a:rPr lang="cs-CZ" sz="2800" dirty="0" smtClean="0"/>
              <a:t>Správný dojem rytmu - musí být zobrazen určitý počet prvků a jejich odstup.</a:t>
            </a:r>
          </a:p>
          <a:p>
            <a:r>
              <a:rPr lang="cs-CZ" sz="2800" dirty="0" smtClean="0"/>
              <a:t>Zajímavě působí i narušení rytmu.</a:t>
            </a:r>
            <a:endParaRPr lang="cs-CZ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143008"/>
          </a:xfrm>
        </p:spPr>
        <p:txBody>
          <a:bodyPr>
            <a:normAutofit/>
          </a:bodyPr>
          <a:lstStyle/>
          <a:p>
            <a:r>
              <a:rPr lang="cs-CZ" sz="3200" b="1" u="sng" dirty="0" smtClean="0">
                <a:solidFill>
                  <a:srgbClr val="C00000"/>
                </a:solidFill>
              </a:rPr>
              <a:t>Princip symetrie:</a:t>
            </a:r>
            <a:endParaRPr lang="cs-CZ" sz="3200" b="1" u="sng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35771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Pravidelné rozmístění prvků kolem středu nebo některé </a:t>
            </a:r>
            <a:r>
              <a:rPr lang="cs-CZ" sz="2800" dirty="0" smtClean="0"/>
              <a:t>osy </a:t>
            </a:r>
            <a:r>
              <a:rPr lang="cs-CZ" sz="2800" dirty="0" smtClean="0"/>
              <a:t>(vertikální, horizontální ).</a:t>
            </a:r>
          </a:p>
          <a:p>
            <a:r>
              <a:rPr lang="cs-CZ" sz="2800" dirty="0" smtClean="0"/>
              <a:t>Prvky jsou </a:t>
            </a:r>
            <a:r>
              <a:rPr lang="cs-CZ" sz="2800" dirty="0" smtClean="0"/>
              <a:t>stejné, </a:t>
            </a:r>
            <a:r>
              <a:rPr lang="cs-CZ" sz="2800" dirty="0" smtClean="0"/>
              <a:t>nebo velmi podobné tvarem, velikostí, barvou.</a:t>
            </a:r>
          </a:p>
          <a:p>
            <a:r>
              <a:rPr lang="cs-CZ" sz="2800" dirty="0" smtClean="0"/>
              <a:t>Symetrie je založena na principu utřídění prvků podle linií a určení volby perspektivy.</a:t>
            </a:r>
          </a:p>
          <a:p>
            <a:r>
              <a:rPr lang="cs-CZ" sz="2800" dirty="0" smtClean="0"/>
              <a:t>Vyvolává vyváženost, rovnováhu a klid.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>
            <a:normAutofit/>
          </a:bodyPr>
          <a:lstStyle/>
          <a:p>
            <a:r>
              <a:rPr lang="cs-CZ" sz="3200" b="1" u="sng" dirty="0" smtClean="0"/>
              <a:t>Zopakujte si!</a:t>
            </a:r>
            <a:endParaRPr lang="cs-CZ" sz="32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929222"/>
          </a:xfrm>
        </p:spPr>
        <p:txBody>
          <a:bodyPr numCol="2">
            <a:normAutofit fontScale="92500" lnSpcReduction="20000"/>
          </a:bodyPr>
          <a:lstStyle/>
          <a:p>
            <a:pPr>
              <a:buNone/>
            </a:pPr>
            <a:r>
              <a:rPr lang="cs-CZ" sz="2400" dirty="0" smtClean="0"/>
              <a:t>1. </a:t>
            </a:r>
            <a:r>
              <a:rPr lang="cs-CZ" sz="2000" dirty="0" smtClean="0"/>
              <a:t>Princip rytmu je: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/>
              <a:t>Stejné, podobné prvky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/>
              <a:t>Žádné prvky nejsou stejné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/>
              <a:t>Nic</a:t>
            </a:r>
          </a:p>
          <a:p>
            <a:pPr marL="457200" indent="-457200">
              <a:buNone/>
            </a:pPr>
            <a:endParaRPr lang="cs-CZ" sz="2000" dirty="0" smtClean="0"/>
          </a:p>
          <a:p>
            <a:pPr marL="457200" indent="-457200">
              <a:buNone/>
            </a:pPr>
            <a:r>
              <a:rPr lang="cs-CZ" sz="2000" dirty="0" smtClean="0"/>
              <a:t>2. Prvky v obraze dělíme na: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/>
              <a:t>Hlavní a vedlejší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/>
              <a:t>Různě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/>
              <a:t>Nedělíme</a:t>
            </a:r>
          </a:p>
          <a:p>
            <a:pPr marL="457200" indent="-457200">
              <a:buNone/>
            </a:pPr>
            <a:endParaRPr lang="cs-CZ" sz="2000" dirty="0" smtClean="0"/>
          </a:p>
          <a:p>
            <a:pPr marL="457200" indent="-457200">
              <a:buNone/>
            </a:pPr>
            <a:r>
              <a:rPr lang="cs-CZ" sz="2000" dirty="0" smtClean="0"/>
              <a:t>3. Princip symetrie vyvolává: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/>
              <a:t>Pocit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/>
              <a:t>Vyváženost, klid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/>
              <a:t>Nic</a:t>
            </a:r>
          </a:p>
          <a:p>
            <a:pPr marL="457200" indent="-457200">
              <a:buFont typeface="+mj-lt"/>
              <a:buAutoNum type="alphaLcParenR"/>
            </a:pPr>
            <a:endParaRPr lang="cs-CZ" sz="2000" dirty="0" smtClean="0"/>
          </a:p>
          <a:p>
            <a:pPr marL="457200" indent="-457200">
              <a:buNone/>
            </a:pPr>
            <a:endParaRPr lang="cs-CZ" sz="2000" dirty="0" smtClean="0"/>
          </a:p>
          <a:p>
            <a:pPr marL="457200" indent="-457200">
              <a:buNone/>
            </a:pPr>
            <a:r>
              <a:rPr lang="cs-CZ" sz="2000" dirty="0" smtClean="0"/>
              <a:t>4. Co jsou to kompoziční prvky: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/>
              <a:t>Vyváženost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/>
              <a:t>Nástroj, kterým umělec komponuje obraz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/>
              <a:t>Kontrast obrazu</a:t>
            </a:r>
          </a:p>
          <a:p>
            <a:pPr marL="457200" indent="-457200">
              <a:buFont typeface="+mj-lt"/>
              <a:buAutoNum type="alphaLcParenR"/>
            </a:pPr>
            <a:endParaRPr lang="cs-CZ" sz="2000" dirty="0" smtClean="0"/>
          </a:p>
          <a:p>
            <a:pPr marL="457200" indent="-457200">
              <a:buNone/>
            </a:pPr>
            <a:r>
              <a:rPr lang="cs-CZ" sz="2000" dirty="0" smtClean="0"/>
              <a:t>5. Pravidelné rozmístění kolem středu: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/>
              <a:t>Princip role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/>
              <a:t>Princip rytmu 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/>
              <a:t>Princip symetrie</a:t>
            </a:r>
          </a:p>
          <a:p>
            <a:pPr marL="457200" indent="-457200">
              <a:buNone/>
            </a:pPr>
            <a:endParaRPr lang="cs-CZ" sz="2000" dirty="0" smtClean="0"/>
          </a:p>
          <a:p>
            <a:pPr marL="457200" indent="-457200">
              <a:buAutoNum type="arabicPeriod" startAt="6"/>
            </a:pPr>
            <a:r>
              <a:rPr lang="cs-CZ" sz="2000" dirty="0" smtClean="0"/>
              <a:t>Co jsou to skladebné principy: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/>
              <a:t>Postupy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/>
              <a:t>Historie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/>
              <a:t>Nemá význam</a:t>
            </a:r>
          </a:p>
          <a:p>
            <a:pPr marL="457200" indent="-457200">
              <a:buNone/>
            </a:pPr>
            <a:endParaRPr lang="cs-CZ" sz="2000" dirty="0"/>
          </a:p>
        </p:txBody>
      </p:sp>
      <p:pic>
        <p:nvPicPr>
          <p:cNvPr id="1026" name="Picture 2" descr="C:\Documents and Settings\Martina\Local Settings\Temporary Internet Files\Content.IE5\NVR55T6H\MC900434403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373305"/>
            <a:ext cx="1214446" cy="10335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214446"/>
          </a:xfrm>
        </p:spPr>
        <p:txBody>
          <a:bodyPr>
            <a:normAutofit/>
          </a:bodyPr>
          <a:lstStyle/>
          <a:p>
            <a:r>
              <a:rPr lang="cs-CZ" sz="3200" b="1" u="sng" dirty="0" smtClean="0"/>
              <a:t>Odkazy</a:t>
            </a:r>
            <a:endParaRPr lang="cs-CZ" sz="32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/>
          <a:lstStyle/>
          <a:p>
            <a:endParaRPr lang="cs-CZ" sz="2400" b="1" u="sng" dirty="0" smtClean="0">
              <a:hlinkClick r:id="rId2"/>
            </a:endParaRPr>
          </a:p>
          <a:p>
            <a:endParaRPr lang="cs-CZ" sz="2400" b="1" u="sng" dirty="0">
              <a:hlinkClick r:id="rId2"/>
            </a:endParaRPr>
          </a:p>
          <a:p>
            <a:r>
              <a:rPr lang="cs-CZ" sz="2400" b="1" u="sng" dirty="0" smtClean="0">
                <a:hlinkClick r:id="rId2"/>
              </a:rPr>
              <a:t>http://cs.wikipedia.org/wiki/Obrazov%C3%A1_kompozice</a:t>
            </a:r>
            <a:endParaRPr lang="cs-CZ" sz="2400" b="1" u="sng" dirty="0" smtClean="0"/>
          </a:p>
          <a:p>
            <a:pPr>
              <a:buNone/>
            </a:pPr>
            <a:endParaRPr lang="cs-CZ" sz="2400" b="1" u="sng" dirty="0" smtClean="0"/>
          </a:p>
          <a:p>
            <a:r>
              <a:rPr lang="cs-CZ" sz="2400" smtClean="0"/>
              <a:t>Pokud není uveden internetový odkaz u fotografie pochází z vlastních  zdrojů.</a:t>
            </a:r>
            <a:endParaRPr lang="cs-CZ" dirty="0"/>
          </a:p>
        </p:txBody>
      </p:sp>
      <p:pic>
        <p:nvPicPr>
          <p:cNvPr id="4" name="Picture 2" descr="C:\Documents and Settings\Martina\Local Settings\Temporary Internet Files\Content.IE5\NNKRXQLI\MC90043800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785794"/>
            <a:ext cx="1366275" cy="9286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369</Words>
  <Application>Microsoft Office PowerPoint</Application>
  <PresentationFormat>Předvádění na obrazovce (4:3)</PresentationFormat>
  <Paragraphs>99</Paragraphs>
  <Slides>9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VY_32_INOVACE_FOTF10360ŠVA</vt:lpstr>
      <vt:lpstr>Kompoziční prvky - 1.část</vt:lpstr>
      <vt:lpstr>Kompoziční prvky</vt:lpstr>
      <vt:lpstr>Skladebné principy</vt:lpstr>
      <vt:lpstr>Princip role:</vt:lpstr>
      <vt:lpstr>Princip rytmu</vt:lpstr>
      <vt:lpstr>Princip symetrie:</vt:lpstr>
      <vt:lpstr>Zopakujte si!</vt:lpstr>
      <vt:lpstr>Odkazy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 User</dc:creator>
  <cp:lastModifiedBy>Doma</cp:lastModifiedBy>
  <cp:revision>47</cp:revision>
  <dcterms:created xsi:type="dcterms:W3CDTF">2012-09-30T11:58:40Z</dcterms:created>
  <dcterms:modified xsi:type="dcterms:W3CDTF">2013-01-27T13:19:16Z</dcterms:modified>
</cp:coreProperties>
</file>