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1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EE0F-3114-41F0-A6C3-4C290E55B8A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2C3D-B5A1-4A54-8D80-8702030A43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rincip_proporce" TargetMode="External"/><Relationship Id="rId2" Type="http://schemas.openxmlformats.org/officeDocument/2006/relationships/hyperlink" Target="http://cs.wikipedia.org/wiki/Princip_kontrast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hyperlink" Target="http://cs.wikipedia.org/wiki/Obrazov%C3%A1_kompoz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89"/>
            <a:ext cx="7772400" cy="357191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VY_32_INOVACE_FOTF10460ŠVA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407196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1.11.2012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Kompoziční prvky -2.část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 o kompozičních prvcích - 2.část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Čas: 25 minut</a:t>
            </a:r>
          </a:p>
          <a:p>
            <a:pPr algn="l"/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8143932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</a:rPr>
              <a:t>Kompoziční prvky – část </a:t>
            </a:r>
            <a:r>
              <a:rPr lang="cs-CZ" sz="3200" b="1" u="sng" dirty="0" smtClean="0">
                <a:solidFill>
                  <a:srgbClr val="C00000"/>
                </a:solidFill>
              </a:rPr>
              <a:t>2.</a:t>
            </a:r>
            <a:endParaRPr lang="cs-CZ" sz="3200" b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Princip kontrastu</a:t>
            </a:r>
          </a:p>
          <a:p>
            <a:pPr algn="ctr">
              <a:buNone/>
            </a:pPr>
            <a:endParaRPr lang="cs-CZ" b="1" u="sng" dirty="0" smtClean="0">
              <a:solidFill>
                <a:srgbClr val="C00000"/>
              </a:solidFill>
            </a:endParaRPr>
          </a:p>
          <a:p>
            <a:r>
              <a:rPr lang="cs-CZ" sz="2800" dirty="0" smtClean="0"/>
              <a:t>Vzájemné postavení dvou nebo více dostatečně rozdílných kvalit.</a:t>
            </a:r>
          </a:p>
          <a:p>
            <a:r>
              <a:rPr lang="cs-CZ" sz="2800" dirty="0" smtClean="0"/>
              <a:t>Druhy kontrastu jsou velice různé.</a:t>
            </a:r>
          </a:p>
          <a:p>
            <a:r>
              <a:rPr lang="cs-CZ" sz="2800" dirty="0" smtClean="0"/>
              <a:t>Kromě barevných kontrastů uplatňujeme kontrast věcný, obsahový, emotivní nebo významový.</a:t>
            </a:r>
          </a:p>
          <a:p>
            <a:r>
              <a:rPr lang="cs-CZ" sz="2800" dirty="0" smtClean="0"/>
              <a:t>Ve fotografii je důležitý </a:t>
            </a:r>
            <a:r>
              <a:rPr lang="cs-CZ" sz="2800" u="sng" dirty="0" smtClean="0"/>
              <a:t>tonální, </a:t>
            </a:r>
            <a:r>
              <a:rPr lang="cs-CZ" sz="2800" u="sng" dirty="0" smtClean="0"/>
              <a:t>nebo barevný kontrast .</a:t>
            </a:r>
            <a:endParaRPr lang="cs-CZ" sz="28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</a:rPr>
              <a:t>Princip proporce</a:t>
            </a:r>
            <a:endParaRPr lang="cs-CZ" sz="3200" b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Uspořádání prvků v obrazu.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Klade se důraz ve všech oblastech umění (malba, sochařství, architektura, fotografie ….)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Volbu předmětu musíme zvážit, nesmí rušit a být v rozporu s obsahem snímku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008313" cy="714380"/>
          </a:xfrm>
        </p:spPr>
        <p:txBody>
          <a:bodyPr>
            <a:normAutofit/>
          </a:bodyPr>
          <a:lstStyle/>
          <a:p>
            <a:pPr algn="ctr"/>
            <a:r>
              <a:rPr lang="cs-CZ" sz="2800" u="sng" dirty="0" smtClean="0">
                <a:solidFill>
                  <a:srgbClr val="C00000"/>
                </a:solidFill>
              </a:rPr>
              <a:t>Historie proporce:</a:t>
            </a:r>
            <a:endParaRPr lang="cs-CZ" sz="2800" u="sng" dirty="0">
              <a:solidFill>
                <a:srgbClr val="C00000"/>
              </a:solidFill>
            </a:endParaRPr>
          </a:p>
        </p:txBody>
      </p:sp>
      <p:pic>
        <p:nvPicPr>
          <p:cNvPr id="5" name="Zástupný symbol pro obsah 4" descr="220px-Da_Vinci_Vitruve_Luc_Viatou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000108"/>
            <a:ext cx="3860041" cy="521497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Proporční estetika byla používána už ve středověku, kde vládly požadavky na symetrii.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Proporce souvisela se zákonem </a:t>
            </a:r>
            <a:r>
              <a:rPr lang="cs-CZ" sz="2000" dirty="0"/>
              <a:t> </a:t>
            </a:r>
            <a:r>
              <a:rPr lang="cs-CZ" sz="2000" b="1" dirty="0" smtClean="0"/>
              <a:t>rámce – </a:t>
            </a:r>
            <a:r>
              <a:rPr lang="cs-CZ" sz="2000" dirty="0" smtClean="0"/>
              <a:t>např. postava se musela přizpůsobit prostoru a tvaru.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Někdy mohl tento rámec postavu zvýraznit, jindy zesměšnit.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 Proporce byla chápána jako atribut krásy.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</a:rPr>
              <a:t>Tonální a barevný kontrast</a:t>
            </a:r>
            <a:endParaRPr lang="cs-CZ" sz="3200" b="1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Tonální kontrast - </a:t>
            </a:r>
            <a:r>
              <a:rPr lang="cs-CZ" sz="2800" dirty="0" smtClean="0"/>
              <a:t>mezi objektem a pozadím je dostatečný tonální rozdíl (světlý objekt je na tmavém pozadí a naopak).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dirty="0" smtClean="0"/>
              <a:t>Barevný kontrast  - </a:t>
            </a:r>
            <a:r>
              <a:rPr lang="cs-CZ" sz="2800" dirty="0" smtClean="0"/>
              <a:t>objekt má jinou barvu, než pozadí (při stejné tonalitě nebude objekt odlišitelný a neupoutá pozornost pozorovatele).</a:t>
            </a:r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Zopakujte si!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335758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sz="2800" dirty="0" smtClean="0"/>
              <a:t>Co je to barevný kontrast: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Uspořádáním </a:t>
            </a:r>
            <a:r>
              <a:rPr lang="cs-CZ" sz="2800" dirty="0" smtClean="0"/>
              <a:t>prvků v obraze se nazývá princip…..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Kde byla použita proporční estetika: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Co můžeme kontrastovat: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Co je to princip kontrastu: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2050" name="Picture 2" descr="C:\Documents and Settings\Martina\Local Settings\Temporary Internet Files\Content.IE5\9IC7R9BD\MC900434403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71480"/>
            <a:ext cx="857256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85950"/>
          </a:xfrm>
        </p:spPr>
        <p:txBody>
          <a:bodyPr>
            <a:noAutofit/>
          </a:bodyPr>
          <a:lstStyle/>
          <a:p>
            <a:r>
              <a:rPr lang="cs-CZ" sz="3200" b="1" u="sng" dirty="0" smtClean="0"/>
              <a:t>Odkazy</a:t>
            </a:r>
            <a:br>
              <a:rPr lang="cs-CZ" sz="3200" b="1" u="sng" dirty="0" smtClean="0"/>
            </a:b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cs-CZ" sz="2400" b="1" u="sng" dirty="0" smtClean="0">
              <a:hlinkClick r:id="rId2"/>
            </a:endParaRPr>
          </a:p>
          <a:p>
            <a:r>
              <a:rPr lang="cs-CZ" sz="2400" b="1" u="sng" dirty="0" smtClean="0">
                <a:hlinkClick r:id="rId2"/>
              </a:rPr>
              <a:t>http</a:t>
            </a:r>
            <a:r>
              <a:rPr lang="cs-CZ" sz="2400" b="1" u="sng" dirty="0">
                <a:hlinkClick r:id="rId2"/>
              </a:rPr>
              <a:t>://cs.wikipedia.org/wiki/Princip_kontrastu</a:t>
            </a:r>
            <a:endParaRPr lang="cs-CZ" sz="2400" dirty="0"/>
          </a:p>
          <a:p>
            <a:r>
              <a:rPr lang="cs-CZ" sz="2400" b="1" u="sng" dirty="0">
                <a:hlinkClick r:id="rId3"/>
              </a:rPr>
              <a:t>http://</a:t>
            </a:r>
            <a:r>
              <a:rPr lang="cs-CZ" sz="2400" b="1" u="sng" dirty="0" smtClean="0">
                <a:hlinkClick r:id="rId3"/>
              </a:rPr>
              <a:t>cs.wikipedia.org/wiki/Princip_proporce</a:t>
            </a:r>
            <a:endParaRPr lang="cs-CZ" sz="2400" b="1" u="sng" dirty="0" smtClean="0"/>
          </a:p>
          <a:p>
            <a:endParaRPr lang="cs-CZ" sz="2400" b="1" u="sng" dirty="0" smtClean="0"/>
          </a:p>
          <a:p>
            <a:pPr>
              <a:buNone/>
            </a:pPr>
            <a:r>
              <a:rPr lang="cs-CZ" sz="2000" b="1" u="sng" dirty="0" smtClean="0"/>
              <a:t>Fotografie:</a:t>
            </a:r>
            <a:endParaRPr lang="cs-CZ" sz="2000" dirty="0"/>
          </a:p>
          <a:p>
            <a:r>
              <a:rPr lang="cs-CZ" sz="2400" b="1" u="sng" dirty="0">
                <a:hlinkClick r:id="rId4"/>
              </a:rPr>
              <a:t>http://cs.wikipedia.org/wiki/Obrazov%C3%A1_kompozice</a:t>
            </a:r>
            <a:endParaRPr lang="cs-CZ" sz="2400" dirty="0"/>
          </a:p>
          <a:p>
            <a:endParaRPr lang="cs-CZ" sz="2800" dirty="0"/>
          </a:p>
          <a:p>
            <a:r>
              <a:rPr lang="cs-CZ" sz="2400" dirty="0" smtClean="0"/>
              <a:t>Pokud není uveden internetový odkaz u fotografie pochází z vlastních  zdrojů.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Martina\Local Settings\Temporary Internet Files\Content.IE5\XKBDC713\MC90043800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428604"/>
            <a:ext cx="1863725" cy="981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256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VY_32_INOVACE_FOTF10460ŠVA</vt:lpstr>
      <vt:lpstr>Kompoziční prvky – část 2.</vt:lpstr>
      <vt:lpstr>Princip proporce</vt:lpstr>
      <vt:lpstr>Historie proporce:</vt:lpstr>
      <vt:lpstr>Tonální a barevný kontrast</vt:lpstr>
      <vt:lpstr>Zopakujte si!</vt:lpstr>
      <vt:lpstr>Odkazy 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 User</dc:creator>
  <cp:lastModifiedBy>Doma</cp:lastModifiedBy>
  <cp:revision>30</cp:revision>
  <dcterms:created xsi:type="dcterms:W3CDTF">2012-09-30T20:34:59Z</dcterms:created>
  <dcterms:modified xsi:type="dcterms:W3CDTF">2013-01-27T13:21:24Z</dcterms:modified>
</cp:coreProperties>
</file>