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62" r:id="rId6"/>
    <p:sldId id="263" r:id="rId7"/>
    <p:sldId id="264" r:id="rId8"/>
    <p:sldId id="266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89D37-2153-4162-ACDB-96599F60752C}" type="datetimeFigureOut">
              <a:rPr lang="cs-CZ" smtClean="0"/>
              <a:pPr/>
              <a:t>27.1.2013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444ED-CC25-410B-AA26-BAA93064EA4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Barevn%C3%A1_kompozice" TargetMode="External"/><Relationship Id="rId2" Type="http://schemas.openxmlformats.org/officeDocument/2006/relationships/hyperlink" Target="http://cs.wikipedia.org/wiki/Obrazov%C3%A1_kompozic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85751"/>
          </a:xfrm>
        </p:spPr>
        <p:txBody>
          <a:bodyPr>
            <a:noAutofit/>
          </a:bodyPr>
          <a:lstStyle/>
          <a:p>
            <a:pPr algn="r"/>
            <a:r>
              <a:rPr lang="cs-CZ" sz="1600" dirty="0" smtClean="0"/>
              <a:t>VY_32_INOVACE_FOTF10560ŠVA</a:t>
            </a:r>
            <a:endParaRPr lang="cs-CZ" sz="1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843738" cy="4357718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cs-CZ" dirty="0" smtClean="0">
                <a:solidFill>
                  <a:schemeClr val="tx1"/>
                </a:solidFill>
              </a:rPr>
              <a:t>Výukový materiál v rámci projektu OPVK 1,5 Peníze středním školám</a:t>
            </a: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Číslo projektu:		CZ.1.07/1.5.00/34.0883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Název projektu:		 Rozvoj vzdělanosti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Číslo šablony:		III/2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Datum vytvoření:		1.12.2012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Autor:			Mgr. Martina Švábová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Určeno pro předmět:		Fotografie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Tematická oblast:		Základní skladby obrazu – Kompozice obrazu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Obor vzdělání:		Fotograf (34-56-L/01) 1.ročník</a:t>
            </a: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Název výukového materiálu:  	pracovní listy Kompoziční prvky - 3.část</a:t>
            </a: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Popis  využití: pracovní listy o kompozičních prvcích - </a:t>
            </a:r>
            <a:r>
              <a:rPr lang="cs-CZ" dirty="0" smtClean="0">
                <a:solidFill>
                  <a:schemeClr val="tx1"/>
                </a:solidFill>
              </a:rPr>
              <a:t>3</a:t>
            </a:r>
            <a:r>
              <a:rPr lang="cs-CZ" dirty="0" smtClean="0">
                <a:solidFill>
                  <a:schemeClr val="tx1"/>
                </a:solidFill>
              </a:rPr>
              <a:t>.část </a:t>
            </a:r>
            <a:r>
              <a:rPr lang="cs-CZ" dirty="0" smtClean="0">
                <a:solidFill>
                  <a:schemeClr val="tx1"/>
                </a:solidFill>
              </a:rPr>
              <a:t>s využitím </a:t>
            </a:r>
            <a:r>
              <a:rPr lang="cs-CZ" dirty="0" err="1" smtClean="0">
                <a:solidFill>
                  <a:schemeClr val="tx1"/>
                </a:solidFill>
              </a:rPr>
              <a:t>dataprojektoru</a:t>
            </a:r>
            <a:r>
              <a:rPr lang="cs-CZ" dirty="0" smtClean="0">
                <a:solidFill>
                  <a:schemeClr val="tx1"/>
                </a:solidFill>
              </a:rPr>
              <a:t> a notebooku k prohlubování a upevňování učiva</a:t>
            </a:r>
          </a:p>
          <a:p>
            <a:pPr algn="l"/>
            <a:endParaRPr lang="cs-CZ" dirty="0" smtClean="0">
              <a:solidFill>
                <a:schemeClr val="tx1"/>
              </a:solidFill>
            </a:endParaRP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Čas: 25 minut</a:t>
            </a:r>
          </a:p>
          <a:p>
            <a:endParaRPr lang="cs-CZ" dirty="0"/>
          </a:p>
        </p:txBody>
      </p:sp>
      <p:pic>
        <p:nvPicPr>
          <p:cNvPr id="4" name="Obrázek 3" descr="log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571480"/>
            <a:ext cx="7500990" cy="12858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u="sng" dirty="0" smtClean="0">
                <a:solidFill>
                  <a:srgbClr val="C00000"/>
                </a:solidFill>
              </a:rPr>
              <a:t>Kompoziční prvky – 3.část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42915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sz="3000" b="1" u="sng" dirty="0" smtClean="0">
                <a:solidFill>
                  <a:srgbClr val="C00000"/>
                </a:solidFill>
              </a:rPr>
              <a:t>Barevná kompozice</a:t>
            </a:r>
          </a:p>
          <a:p>
            <a:pPr>
              <a:buNone/>
            </a:pPr>
            <a:endParaRPr lang="cs-CZ" sz="3000" u="sng" dirty="0" smtClean="0"/>
          </a:p>
          <a:p>
            <a:r>
              <a:rPr lang="cs-CZ" sz="3000" dirty="0" smtClean="0"/>
              <a:t>Nebo-li  </a:t>
            </a:r>
            <a:r>
              <a:rPr lang="cs-CZ" sz="3000" dirty="0" smtClean="0"/>
              <a:t>barevná skladba je uspořádání barev a </a:t>
            </a:r>
            <a:r>
              <a:rPr lang="cs-CZ" sz="3000" dirty="0" smtClean="0"/>
              <a:t>prvků </a:t>
            </a:r>
            <a:r>
              <a:rPr lang="cs-CZ" sz="3000" dirty="0" smtClean="0"/>
              <a:t>v obrazu.</a:t>
            </a:r>
          </a:p>
          <a:p>
            <a:r>
              <a:rPr lang="cs-CZ" sz="3000" dirty="0" smtClean="0"/>
              <a:t> Je určena barevným, individuálním názorem autora a jeho emocionální a estetickou soustavou. </a:t>
            </a:r>
          </a:p>
          <a:p>
            <a:r>
              <a:rPr lang="cs-CZ" sz="3000" dirty="0" smtClean="0"/>
              <a:t>Uplatňuje se v různých sdělovacích systémech a oborech.</a:t>
            </a:r>
          </a:p>
          <a:p>
            <a:r>
              <a:rPr lang="cs-CZ" sz="3000" dirty="0" smtClean="0"/>
              <a:t>Barevná kompozice se využívá ve fotografii, filmu, malbě, architektuře a průmyslovém designu.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C00000"/>
                </a:solidFill>
              </a:rPr>
              <a:t>U barevné kompozice řešíme aspekty:</a:t>
            </a:r>
            <a:br>
              <a:rPr lang="cs-CZ" sz="2800" b="1" dirty="0" smtClean="0">
                <a:solidFill>
                  <a:srgbClr val="C00000"/>
                </a:solidFill>
              </a:rPr>
            </a:b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r>
              <a:rPr lang="cs-CZ" sz="2800" dirty="0" smtClean="0"/>
              <a:t>Harmonie barev</a:t>
            </a:r>
          </a:p>
          <a:p>
            <a:r>
              <a:rPr lang="cs-CZ" sz="2800" dirty="0" smtClean="0"/>
              <a:t> Kontrast</a:t>
            </a:r>
          </a:p>
          <a:p>
            <a:r>
              <a:rPr lang="cs-CZ" sz="2800" dirty="0" smtClean="0"/>
              <a:t> Poměr velikosti barevných ploch</a:t>
            </a:r>
          </a:p>
          <a:p>
            <a:r>
              <a:rPr lang="cs-CZ" sz="2800" dirty="0" smtClean="0"/>
              <a:t> Umístění v ploše snímku</a:t>
            </a:r>
          </a:p>
          <a:p>
            <a:r>
              <a:rPr lang="cs-CZ" sz="2800" dirty="0" smtClean="0"/>
              <a:t> Vyjádření tvaru, zdůraznění </a:t>
            </a:r>
            <a:r>
              <a:rPr lang="cs-CZ" sz="2800" dirty="0" smtClean="0"/>
              <a:t>linií</a:t>
            </a:r>
            <a:endParaRPr lang="cs-CZ" sz="2800" dirty="0" smtClean="0"/>
          </a:p>
          <a:p>
            <a:r>
              <a:rPr lang="cs-CZ" sz="2800" dirty="0" smtClean="0"/>
              <a:t> Objektivní zobrazení barev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8229600" cy="1214446"/>
          </a:xfrm>
        </p:spPr>
        <p:txBody>
          <a:bodyPr>
            <a:noAutofit/>
          </a:bodyPr>
          <a:lstStyle/>
          <a:p>
            <a:r>
              <a:rPr lang="cs-CZ" sz="2800" dirty="0" smtClean="0">
                <a:solidFill>
                  <a:srgbClr val="C00000"/>
                </a:solidFill>
              </a:rPr>
              <a:t>Barevnou fotografii rozdělujeme podle  </a:t>
            </a:r>
            <a:r>
              <a:rPr lang="cs-CZ" sz="2800" b="1" dirty="0" smtClean="0">
                <a:solidFill>
                  <a:srgbClr val="C00000"/>
                </a:solidFill>
              </a:rPr>
              <a:t>stupně barevnosti:</a:t>
            </a:r>
            <a:r>
              <a:rPr lang="cs-CZ" sz="2800" dirty="0" smtClean="0">
                <a:solidFill>
                  <a:srgbClr val="C00000"/>
                </a:solidFill>
              </a:rPr>
              <a:t/>
            </a:r>
            <a:br>
              <a:rPr lang="cs-CZ" sz="2800" dirty="0" smtClean="0">
                <a:solidFill>
                  <a:srgbClr val="C00000"/>
                </a:solidFill>
              </a:rPr>
            </a:b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76873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Barevně zobrazená černobílá realita</a:t>
            </a:r>
          </a:p>
          <a:p>
            <a:r>
              <a:rPr lang="cs-CZ" sz="2800" dirty="0" smtClean="0"/>
              <a:t>Potlačena barevnost</a:t>
            </a:r>
          </a:p>
          <a:p>
            <a:r>
              <a:rPr lang="cs-CZ" sz="2800" dirty="0" smtClean="0"/>
              <a:t>Postupné vnášení barvy do obrazu</a:t>
            </a:r>
          </a:p>
          <a:p>
            <a:r>
              <a:rPr lang="cs-CZ" sz="2800" dirty="0" smtClean="0"/>
              <a:t>Nepotlačená barevnost</a:t>
            </a:r>
          </a:p>
          <a:p>
            <a:r>
              <a:rPr lang="cs-CZ" sz="2800" dirty="0" smtClean="0"/>
              <a:t>Záměrná barevnost</a:t>
            </a:r>
          </a:p>
          <a:p>
            <a:r>
              <a:rPr lang="cs-CZ" sz="2800" dirty="0" smtClean="0"/>
              <a:t>Barevná uspořádanost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Rozdělení barev:</a:t>
            </a:r>
            <a:endParaRPr lang="cs-CZ" sz="3200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Teplé barvy </a:t>
            </a:r>
            <a:r>
              <a:rPr lang="cs-CZ" sz="2800" dirty="0" smtClean="0"/>
              <a:t>– </a:t>
            </a:r>
            <a:r>
              <a:rPr lang="cs-CZ" sz="2800" dirty="0" smtClean="0">
                <a:solidFill>
                  <a:srgbClr val="FF0000"/>
                </a:solidFill>
              </a:rPr>
              <a:t>červená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FF3300"/>
                </a:solidFill>
              </a:rPr>
              <a:t>oranžová,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FFFF00"/>
                </a:solidFill>
              </a:rPr>
              <a:t>žlutá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rgbClr val="00B050"/>
                </a:solidFill>
              </a:rPr>
              <a:t>zelená</a:t>
            </a:r>
          </a:p>
          <a:p>
            <a:pPr>
              <a:buNone/>
            </a:pPr>
            <a:r>
              <a:rPr lang="cs-CZ" sz="2800" dirty="0" smtClean="0"/>
              <a:t>			      (Žlutočervená , zelenožlutá)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Jejich společným znakem je, že obsahují žlutou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Tradičně se spojují s ohněm a sluncem, protože </a:t>
            </a:r>
            <a:r>
              <a:rPr lang="cs-CZ" sz="2800" u="sng" dirty="0" smtClean="0"/>
              <a:t>vyvolávají dojem tepla.</a:t>
            </a:r>
          </a:p>
          <a:p>
            <a:pPr marL="514350" indent="-514350"/>
            <a:r>
              <a:rPr lang="cs-CZ" sz="2800" b="1" dirty="0" smtClean="0"/>
              <a:t>Studené barvy </a:t>
            </a:r>
            <a:r>
              <a:rPr lang="cs-CZ" sz="2800" dirty="0" smtClean="0"/>
              <a:t>– modrozelená, </a:t>
            </a:r>
            <a:r>
              <a:rPr lang="cs-CZ" sz="2800" dirty="0" smtClean="0">
                <a:solidFill>
                  <a:schemeClr val="tx2">
                    <a:lumMod val="75000"/>
                  </a:schemeClr>
                </a:solidFill>
              </a:rPr>
              <a:t>modrá, </a:t>
            </a:r>
            <a:r>
              <a:rPr lang="cs-CZ" sz="2800" dirty="0" err="1" smtClean="0"/>
              <a:t>fialověmodrá</a:t>
            </a:r>
            <a:r>
              <a:rPr lang="cs-CZ" sz="2800" dirty="0" smtClean="0"/>
              <a:t>, </a:t>
            </a:r>
            <a:r>
              <a:rPr lang="cs-CZ" sz="2800" dirty="0" smtClean="0">
                <a:solidFill>
                  <a:schemeClr val="accent2">
                    <a:lumMod val="50000"/>
                  </a:schemeClr>
                </a:solidFill>
              </a:rPr>
              <a:t>fialová</a:t>
            </a:r>
            <a:r>
              <a:rPr lang="cs-CZ" sz="2800" dirty="0" smtClean="0"/>
              <a:t>, červenofialová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Všechny obsahují modrou.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800" dirty="0" smtClean="0"/>
              <a:t>Jejich charakter </a:t>
            </a:r>
            <a:r>
              <a:rPr lang="cs-CZ" sz="2800" u="sng" dirty="0" smtClean="0"/>
              <a:t>určuje voda.</a:t>
            </a:r>
          </a:p>
          <a:p>
            <a:pPr lvl="6">
              <a:buNone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Rozdělení barev: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Syté barvy </a:t>
            </a:r>
            <a:r>
              <a:rPr lang="cs-CZ" sz="2800" dirty="0" smtClean="0"/>
              <a:t>– neředěnou černou, </a:t>
            </a:r>
            <a:r>
              <a:rPr lang="cs-CZ" sz="2800" dirty="0" smtClean="0">
                <a:solidFill>
                  <a:schemeClr val="bg1">
                    <a:lumMod val="50000"/>
                  </a:schemeClr>
                </a:solidFill>
              </a:rPr>
              <a:t>šedou</a:t>
            </a:r>
            <a:r>
              <a:rPr lang="cs-CZ" sz="2800" dirty="0" smtClean="0"/>
              <a:t>, bílou.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b="1" dirty="0" smtClean="0"/>
              <a:t>Pastelové barvy </a:t>
            </a:r>
            <a:r>
              <a:rPr lang="cs-CZ" sz="2800" dirty="0" smtClean="0"/>
              <a:t>- jsou odstíny, které jsou velmi rozředěné bílou nebo šedou. </a:t>
            </a:r>
          </a:p>
          <a:p>
            <a:pPr>
              <a:buNone/>
            </a:pPr>
            <a:r>
              <a:rPr lang="cs-CZ" sz="2800" dirty="0" smtClean="0"/>
              <a:t>    Velmi obtížně se reprodukují.</a:t>
            </a:r>
          </a:p>
          <a:p>
            <a:pPr>
              <a:buNone/>
            </a:pPr>
            <a:endParaRPr lang="cs-CZ" sz="2800" dirty="0" smtClean="0"/>
          </a:p>
          <a:p>
            <a:r>
              <a:rPr lang="cs-CZ" sz="2800" b="1" dirty="0" smtClean="0"/>
              <a:t>Monochromatické barvy </a:t>
            </a:r>
            <a:r>
              <a:rPr lang="cs-CZ" sz="2800" dirty="0" smtClean="0"/>
              <a:t> - skládají se z různých sytostí a hodnot jasu jedné barvy.</a:t>
            </a:r>
          </a:p>
          <a:p>
            <a:pPr>
              <a:buNone/>
            </a:pPr>
            <a:r>
              <a:rPr lang="cs-CZ" sz="2800" dirty="0" smtClean="0"/>
              <a:t>    Působí mdle a nevýrazně. </a:t>
            </a:r>
          </a:p>
          <a:p>
            <a:pPr>
              <a:buNone/>
            </a:pPr>
            <a:r>
              <a:rPr lang="cs-CZ" sz="2800" dirty="0" smtClean="0"/>
              <a:t>    Chytře využitý kontrast je může udělat zajímavými.</a:t>
            </a:r>
          </a:p>
          <a:p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C00000"/>
                </a:solidFill>
              </a:rPr>
              <a:t>Rozdělení barev: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/>
          <a:lstStyle/>
          <a:p>
            <a:r>
              <a:rPr lang="cs-CZ" sz="2800" b="1" dirty="0" smtClean="0"/>
              <a:t>Kontrastní barvy (doplňkové) </a:t>
            </a:r>
            <a:r>
              <a:rPr lang="cs-CZ" sz="2800" dirty="0" smtClean="0"/>
              <a:t>– jsou to jakékoliv  dvě barvy, které jsou na protilehlých stranách barevného kola. (žlutá, azurová, purpurová)</a:t>
            </a:r>
          </a:p>
          <a:p>
            <a:r>
              <a:rPr lang="cs-CZ" sz="2800" b="1" dirty="0" smtClean="0"/>
              <a:t>Příbuzné barvy </a:t>
            </a:r>
            <a:r>
              <a:rPr lang="cs-CZ" sz="2800" dirty="0" smtClean="0"/>
              <a:t>– leží na barevném kole vedle sebe.</a:t>
            </a:r>
          </a:p>
          <a:p>
            <a:pPr>
              <a:buNone/>
            </a:pPr>
            <a:r>
              <a:rPr lang="cs-CZ" sz="2800" dirty="0" smtClean="0"/>
              <a:t>    Mají podobný účinek, zcela opačnou vlastnost než barvy kontrastní</a:t>
            </a:r>
            <a:r>
              <a:rPr lang="cs-CZ" dirty="0" smtClean="0"/>
              <a:t>.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Obrázek 3" descr="120px-Color_circle_%28hue-sat%2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4214818"/>
            <a:ext cx="2286016" cy="228601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u="sng" dirty="0" smtClean="0"/>
              <a:t>Zopakujte si!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Dvě protilehlé barvy na stranách barevného kola jsou barvy: </a:t>
            </a:r>
          </a:p>
          <a:p>
            <a:r>
              <a:rPr lang="cs-CZ" dirty="0" smtClean="0"/>
              <a:t>Monochromatické barvy působí:</a:t>
            </a:r>
          </a:p>
          <a:p>
            <a:r>
              <a:rPr lang="cs-CZ" dirty="0" smtClean="0"/>
              <a:t>Studené barvy mají charakter:</a:t>
            </a:r>
          </a:p>
          <a:p>
            <a:r>
              <a:rPr lang="cs-CZ" dirty="0" smtClean="0"/>
              <a:t>S ohněm a </a:t>
            </a:r>
            <a:r>
              <a:rPr lang="cs-CZ" dirty="0" smtClean="0"/>
              <a:t>sluncem se </a:t>
            </a:r>
            <a:r>
              <a:rPr lang="cs-CZ" dirty="0" smtClean="0"/>
              <a:t>spojují barvy:</a:t>
            </a:r>
            <a:endParaRPr lang="cs-CZ" dirty="0"/>
          </a:p>
        </p:txBody>
      </p:sp>
      <p:pic>
        <p:nvPicPr>
          <p:cNvPr id="4" name="Picture 2" descr="C:\Documents and Settings\Martina\Local Settings\Temporary Internet Files\Content.IE5\9IC7R9BD\MC900434403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85728"/>
            <a:ext cx="857256" cy="9286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357322"/>
          </a:xfrm>
        </p:spPr>
        <p:txBody>
          <a:bodyPr/>
          <a:lstStyle/>
          <a:p>
            <a:r>
              <a:rPr lang="cs-CZ" sz="3200" b="1" u="sng" dirty="0" smtClean="0"/>
              <a:t>Odkazy</a:t>
            </a:r>
            <a:endParaRPr lang="cs-CZ" sz="3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/>
          </a:bodyPr>
          <a:lstStyle/>
          <a:p>
            <a:r>
              <a:rPr lang="cs-CZ" sz="2400" b="1" u="sng" dirty="0" smtClean="0">
                <a:hlinkClick r:id="rId2"/>
              </a:rPr>
              <a:t>http://cs.wikipedia.org/wiki/Obrazov%C3%A1_kompozice</a:t>
            </a:r>
            <a:endParaRPr lang="cs-CZ" sz="2400" b="1" u="sng" dirty="0" smtClean="0"/>
          </a:p>
          <a:p>
            <a:endParaRPr lang="cs-CZ" sz="2400" dirty="0" smtClean="0"/>
          </a:p>
          <a:p>
            <a:r>
              <a:rPr lang="cs-CZ" sz="2400" b="1" u="sng" dirty="0" smtClean="0">
                <a:hlinkClick r:id="rId3"/>
              </a:rPr>
              <a:t>http://cs.wikipedia.org/wiki/Barevn%C3%A1_kompozice</a:t>
            </a:r>
            <a:r>
              <a:rPr lang="cs-CZ" sz="2400" b="1" dirty="0" smtClean="0"/>
              <a:t> </a:t>
            </a:r>
            <a:endParaRPr lang="cs-CZ" sz="2400" dirty="0"/>
          </a:p>
        </p:txBody>
      </p:sp>
      <p:pic>
        <p:nvPicPr>
          <p:cNvPr id="1026" name="Picture 2" descr="C:\Documents and Settings\Martina\Local Settings\Temporary Internet Files\Content.IE5\98ZA5NOG\MC900438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714356"/>
            <a:ext cx="1714513" cy="11683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290</Words>
  <Application>Microsoft Office PowerPoint</Application>
  <PresentationFormat>Předvádění na obrazovce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VY_32_INOVACE_FOTF10560ŠVA</vt:lpstr>
      <vt:lpstr>Kompoziční prvky – 3.část</vt:lpstr>
      <vt:lpstr>U barevné kompozice řešíme aspekty: </vt:lpstr>
      <vt:lpstr>Barevnou fotografii rozdělujeme podle  stupně barevnosti: </vt:lpstr>
      <vt:lpstr>Rozdělení barev:</vt:lpstr>
      <vt:lpstr>Rozdělení barev:</vt:lpstr>
      <vt:lpstr>Rozdělení barev:</vt:lpstr>
      <vt:lpstr>Zopakujte si!</vt:lpstr>
      <vt:lpstr>Odkazy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 User</dc:creator>
  <cp:lastModifiedBy>Doma</cp:lastModifiedBy>
  <cp:revision>34</cp:revision>
  <dcterms:created xsi:type="dcterms:W3CDTF">2012-10-01T19:19:22Z</dcterms:created>
  <dcterms:modified xsi:type="dcterms:W3CDTF">2013-01-27T13:25:01Z</dcterms:modified>
</cp:coreProperties>
</file>