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4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3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8B00-4C58-438B-8D4A-F2BF350D8F2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576C-2B95-4BB6-9D1A-2CB8FC3E1F9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76C-2B95-4BB6-9D1A-2CB8FC3E1F9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72BA-F6E2-4B1E-9647-42A634937791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026D-0745-4B86-989E-2D2808C0FA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abatier%C5%AFv_efekt" TargetMode="External"/><Relationship Id="rId2" Type="http://schemas.openxmlformats.org/officeDocument/2006/relationships/hyperlink" Target="http://cs.wikipedia.org/wiki/Obrazov%C3%A1_kompoz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aul_Sabat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57189"/>
          </a:xfrm>
        </p:spPr>
        <p:txBody>
          <a:bodyPr>
            <a:noAutofit/>
          </a:bodyPr>
          <a:lstStyle/>
          <a:p>
            <a:pPr algn="r"/>
            <a:r>
              <a:rPr lang="cs-CZ" sz="1600" dirty="0" smtClean="0"/>
              <a:t>VY_32_INOVACE_FOTF10660ŠVA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7129490" cy="442915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Název projektu:		Rozvoj vzdělanosti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Číslo šablony:		III/2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Datum vytvoření:		1.12.2012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Název výukového materiálu:  	pracovní listy Kompoziční prvky - 4.část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Popis  využití: pracovní listy o kompozičních prvcích - 4.část s využitím </a:t>
            </a:r>
            <a:r>
              <a:rPr lang="cs-CZ" sz="3400" dirty="0" err="1" smtClean="0">
                <a:solidFill>
                  <a:schemeClr val="tx1"/>
                </a:solidFill>
              </a:rPr>
              <a:t>dataprojektoru</a:t>
            </a:r>
            <a:r>
              <a:rPr lang="cs-CZ" sz="3400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Čas: 25 minut</a:t>
            </a:r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738792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cs-CZ" dirty="0" smtClean="0"/>
              <a:t>Úhlopříčné linie navozují dojem prostoru, dynamiky, akce, pohybu a změny. Vedou oko diváka z rohu do rohu.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2011-07-31--15-46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71810"/>
            <a:ext cx="3143240" cy="2095493"/>
          </a:xfrm>
          <a:prstGeom prst="rect">
            <a:avLst/>
          </a:prstGeom>
        </p:spPr>
      </p:pic>
      <p:pic>
        <p:nvPicPr>
          <p:cNvPr id="9" name="Obrázek 8" descr="200px-Chicago_Union_Station_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278608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cs-CZ" dirty="0" smtClean="0"/>
              <a:t>Mnoho různě uspořádaných linií v obraze může vést ke zmatku a vnímání čar jako vzorku.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4" name="Obrázek 3" descr="P1000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7072330" cy="4192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C00000"/>
                </a:solidFill>
              </a:rPr>
              <a:t>Zaoblené křivky</a:t>
            </a:r>
            <a:endParaRPr lang="cs-CZ" sz="3200" b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3000" dirty="0" smtClean="0"/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Zaoblené křivky se obvykle používají k vytvoření dynamiky a pocitu proudění v obraze.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Zakřivené linie by se neměly dotýkat okrajů snímku nebo obraz náhle opustit. </a:t>
            </a:r>
          </a:p>
          <a:p>
            <a:pPr>
              <a:buFont typeface="Wingdings" pitchFamily="2" charset="2"/>
              <a:buChar char="§"/>
            </a:pPr>
            <a:r>
              <a:rPr lang="cs-CZ" sz="3000" dirty="0" smtClean="0"/>
              <a:t>V opačném případě by efekt působil rušivě.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5840435"/>
          </a:xfrm>
        </p:spPr>
        <p:txBody>
          <a:bodyPr/>
          <a:lstStyle/>
          <a:p>
            <a:r>
              <a:rPr lang="cs-CZ" b="1" dirty="0" smtClean="0"/>
              <a:t>Oblíbená a účinná je křivka ve tvaru "S". </a:t>
            </a:r>
          </a:p>
          <a:p>
            <a:r>
              <a:rPr lang="cs-CZ" dirty="0" smtClean="0"/>
              <a:t>Spojením více "S" křivek vzniká vlnovka, působící měkce, příjemně, dojmem pohybu.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cs-CZ" dirty="0" err="1" smtClean="0"/>
              <a:t>např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0070C0"/>
                </a:solidFill>
              </a:rPr>
              <a:t>vodní hladina, duny písku, obilí, kytary, houslí  apod.</a:t>
            </a:r>
          </a:p>
          <a:p>
            <a:endParaRPr lang="cs-CZ" dirty="0"/>
          </a:p>
        </p:txBody>
      </p:sp>
      <p:pic>
        <p:nvPicPr>
          <p:cNvPr id="5" name="Obrázek 4" descr="2012-08-29--09-35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214686"/>
            <a:ext cx="4071966" cy="3146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Zopakujte si!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1. Ve kterých žánrech se využívá barevná kompozice:</a:t>
            </a:r>
          </a:p>
          <a:p>
            <a:pPr>
              <a:buNone/>
            </a:pPr>
            <a:r>
              <a:rPr lang="cs-CZ" sz="2800" dirty="0" smtClean="0"/>
              <a:t>2. Vypište teplé a studené barvy:</a:t>
            </a:r>
          </a:p>
          <a:p>
            <a:pPr marL="514350" indent="-514350">
              <a:buNone/>
            </a:pPr>
            <a:r>
              <a:rPr lang="cs-CZ" sz="2800" dirty="0" smtClean="0"/>
              <a:t>3. Co jsou to pastelové barvy: </a:t>
            </a:r>
          </a:p>
          <a:p>
            <a:pPr marL="514350" indent="-514350">
              <a:buNone/>
            </a:pPr>
            <a:r>
              <a:rPr lang="cs-CZ" sz="2800" dirty="0" smtClean="0"/>
              <a:t>4. Co jsou to barvy příbuzné:</a:t>
            </a:r>
          </a:p>
          <a:p>
            <a:pPr marL="514350" indent="-514350">
              <a:buNone/>
            </a:pPr>
            <a:r>
              <a:rPr lang="cs-CZ" sz="2800" dirty="0" smtClean="0"/>
              <a:t>5. Co je to barevná kompozice:</a:t>
            </a:r>
          </a:p>
          <a:p>
            <a:pPr marL="514350" indent="-514350">
              <a:buNone/>
            </a:pPr>
            <a:r>
              <a:rPr lang="cs-CZ" sz="2800" dirty="0" smtClean="0"/>
              <a:t>6. Tonálně odlišen má být:</a:t>
            </a:r>
          </a:p>
          <a:p>
            <a:pPr marL="514350" indent="-514350">
              <a:buNone/>
            </a:pPr>
            <a:r>
              <a:rPr lang="cs-CZ" sz="2800" dirty="0" smtClean="0"/>
              <a:t>7. Podle čeho je pojmenován </a:t>
            </a:r>
            <a:r>
              <a:rPr lang="cs-CZ" sz="2800" dirty="0" err="1" smtClean="0"/>
              <a:t>Sabatierův</a:t>
            </a:r>
            <a:r>
              <a:rPr lang="cs-CZ" sz="2800" dirty="0" smtClean="0"/>
              <a:t> efekt:</a:t>
            </a:r>
          </a:p>
          <a:p>
            <a:pPr marL="514350" indent="-514350">
              <a:buNone/>
            </a:pPr>
            <a:r>
              <a:rPr lang="cs-CZ" sz="2800" dirty="0" smtClean="0"/>
              <a:t>8. Úhlopříčné linie navozují dojem:</a:t>
            </a:r>
          </a:p>
          <a:p>
            <a:pPr marL="514350" indent="-514350">
              <a:buNone/>
            </a:pPr>
            <a:r>
              <a:rPr lang="cs-CZ" sz="2800" dirty="0" smtClean="0"/>
              <a:t>9. Linie </a:t>
            </a:r>
            <a:r>
              <a:rPr lang="cs-CZ" sz="2800" dirty="0" smtClean="0"/>
              <a:t>ovlivníme </a:t>
            </a:r>
            <a:r>
              <a:rPr lang="cs-CZ" sz="2800" dirty="0" smtClean="0"/>
              <a:t>jakým osvětlením:</a:t>
            </a:r>
          </a:p>
          <a:p>
            <a:pPr marL="514350" indent="-514350">
              <a:buNone/>
            </a:pPr>
            <a:r>
              <a:rPr lang="cs-CZ" sz="2800" dirty="0" smtClean="0"/>
              <a:t>10. Křivka ve tvaru S je například: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1027" name="Picture 3" descr="C:\Documents and Settings\Martina\Local Settings\Temporary Internet Files\Content.IE5\I1FX374E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1357054" cy="1084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cs-CZ" b="1" dirty="0" smtClean="0"/>
              <a:t>Odkazy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hlinkClick r:id="rId2"/>
              </a:rPr>
              <a:t>http://cs.wikipedia.org/wiki/Obrazov%C3%A1 kompozice</a:t>
            </a:r>
            <a:endParaRPr lang="cs-CZ" sz="2400" dirty="0" smtClean="0"/>
          </a:p>
          <a:p>
            <a:r>
              <a:rPr lang="cs-CZ" sz="2400" b="1" u="sng" dirty="0" smtClean="0">
                <a:hlinkClick r:id="rId3"/>
              </a:rPr>
              <a:t>http://cs.wikipedia.org/wiki/Sabatier%C5%AFv efekt</a:t>
            </a:r>
            <a:endParaRPr lang="cs-CZ" sz="2400" b="1" u="sng" dirty="0" smtClean="0"/>
          </a:p>
          <a:p>
            <a:endParaRPr lang="cs-CZ" sz="2400" b="1" u="sng" dirty="0" smtClean="0"/>
          </a:p>
          <a:p>
            <a:pPr>
              <a:buNone/>
            </a:pPr>
            <a:r>
              <a:rPr lang="cs-CZ" sz="2400" u="sng" dirty="0" smtClean="0"/>
              <a:t>Foto – </a:t>
            </a:r>
            <a:r>
              <a:rPr lang="cs-CZ" sz="2400" u="sng" dirty="0" err="1" smtClean="0"/>
              <a:t>sabatierův</a:t>
            </a:r>
            <a:r>
              <a:rPr lang="cs-CZ" sz="2400" u="sng" dirty="0" smtClean="0"/>
              <a:t> efekt</a:t>
            </a:r>
          </a:p>
          <a:p>
            <a:r>
              <a:rPr lang="cs-CZ" sz="2600" b="1" u="sng" dirty="0" smtClean="0">
                <a:hlinkClick r:id="rId3"/>
              </a:rPr>
              <a:t>http://cs.wikipedia.org/wiki/Sabatier%C5%AFv_efekt</a:t>
            </a:r>
            <a:endParaRPr lang="cs-CZ" sz="2600" b="1" u="sng" dirty="0" smtClean="0"/>
          </a:p>
          <a:p>
            <a:pPr>
              <a:buNone/>
            </a:pPr>
            <a:r>
              <a:rPr lang="cs-CZ" sz="2400" u="sng" dirty="0" smtClean="0"/>
              <a:t>Foto -  </a:t>
            </a:r>
            <a:r>
              <a:rPr lang="cs-CZ" sz="2400" u="sng" dirty="0" err="1" smtClean="0"/>
              <a:t>uhlopříčné</a:t>
            </a:r>
            <a:r>
              <a:rPr lang="cs-CZ" sz="2400" u="sng" dirty="0" smtClean="0"/>
              <a:t> linie – přímky</a:t>
            </a:r>
          </a:p>
          <a:p>
            <a:r>
              <a:rPr lang="cs-CZ" sz="2400" b="1" u="sng" dirty="0" smtClean="0">
                <a:hlinkClick r:id="rId2"/>
              </a:rPr>
              <a:t>http://cs.wikipedia.org/wiki/Obrazov%C3%A1_kompozice</a:t>
            </a:r>
            <a:endParaRPr lang="cs-CZ" sz="2400" b="1" u="sng" dirty="0" smtClean="0"/>
          </a:p>
          <a:p>
            <a:endParaRPr lang="cs-CZ" sz="2600" b="1" u="sng" dirty="0" smtClean="0"/>
          </a:p>
          <a:p>
            <a:r>
              <a:rPr lang="cs-CZ" sz="2400" dirty="0" smtClean="0"/>
              <a:t>Pokud není uveden internetový odkaz, fotografie pochází z vlastních  zdrojů.</a:t>
            </a:r>
          </a:p>
          <a:p>
            <a:endParaRPr lang="cs-CZ" sz="2400" dirty="0"/>
          </a:p>
        </p:txBody>
      </p:sp>
      <p:pic>
        <p:nvPicPr>
          <p:cNvPr id="4" name="Picture 2" descr="C:\Documents and Settings\Martina\Local Settings\Temporary Internet Files\Content.IE5\98ZA5NOG\MC900438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66"/>
            <a:ext cx="1714512" cy="116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C00000"/>
                </a:solidFill>
              </a:rPr>
              <a:t>Kompoziční prvky – </a:t>
            </a:r>
            <a:r>
              <a:rPr lang="cs-CZ" sz="3200" b="1" u="sng" dirty="0" smtClean="0">
                <a:solidFill>
                  <a:srgbClr val="C00000"/>
                </a:solidFill>
              </a:rPr>
              <a:t>4.část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26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Tonální kompozice</a:t>
            </a:r>
          </a:p>
          <a:p>
            <a:pPr algn="ctr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dirty="0" smtClean="0"/>
              <a:t>Tóny na snímku vznikají zobrazením plochy určité barvy a </a:t>
            </a:r>
            <a:r>
              <a:rPr lang="cs-CZ" sz="2800" dirty="0" err="1" smtClean="0"/>
              <a:t>odraznosti</a:t>
            </a:r>
            <a:r>
              <a:rPr lang="cs-CZ" sz="2800" dirty="0" smtClean="0"/>
              <a:t> osvětlené světlem určité intenzity. </a:t>
            </a:r>
          </a:p>
          <a:p>
            <a:r>
              <a:rPr lang="cs-CZ" sz="2800" dirty="0" smtClean="0"/>
              <a:t>Tvarem může být kámen, kopec, mrak na obloze.</a:t>
            </a:r>
          </a:p>
          <a:p>
            <a:r>
              <a:rPr lang="cs-CZ" sz="2800" dirty="0" smtClean="0"/>
              <a:t>Hlavní motiv má být tonálně odlišen od svého okolí.</a:t>
            </a:r>
          </a:p>
          <a:p>
            <a:r>
              <a:rPr lang="cs-CZ" sz="2800" dirty="0" smtClean="0"/>
              <a:t>Tmavé orámování zvyšuje dojem prostoru.</a:t>
            </a:r>
          </a:p>
          <a:p>
            <a:r>
              <a:rPr lang="cs-CZ" sz="2800" dirty="0" smtClean="0"/>
              <a:t>Tmavá spodní část stabilizuje (zatěžkává) obraz.</a:t>
            </a:r>
          </a:p>
          <a:p>
            <a:r>
              <a:rPr lang="cs-CZ" sz="2800" dirty="0" smtClean="0"/>
              <a:t>Světlá plocha se zdá větší než stejně velká plocha tmavá.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T</a:t>
            </a:r>
            <a:r>
              <a:rPr lang="cs-CZ" sz="2800" b="1" dirty="0" smtClean="0">
                <a:solidFill>
                  <a:srgbClr val="C00000"/>
                </a:solidFill>
              </a:rPr>
              <a:t>onální kompozice</a:t>
            </a:r>
            <a:r>
              <a:rPr lang="cs-CZ" sz="2800" b="1" dirty="0" smtClean="0"/>
              <a:t> </a:t>
            </a:r>
          </a:p>
          <a:p>
            <a:r>
              <a:rPr lang="cs-CZ" sz="2800" dirty="0" smtClean="0"/>
              <a:t> nejsvětlejší místa je vhodné umísťovat blíže místům hlavní pozornosti, </a:t>
            </a:r>
            <a:r>
              <a:rPr lang="cs-CZ" sz="2800" dirty="0" smtClean="0"/>
              <a:t> </a:t>
            </a:r>
            <a:r>
              <a:rPr lang="cs-CZ" sz="2800" dirty="0" smtClean="0"/>
              <a:t>do geometrického </a:t>
            </a:r>
            <a:r>
              <a:rPr lang="cs-CZ" sz="2800" dirty="0" smtClean="0"/>
              <a:t>středu, </a:t>
            </a:r>
            <a:r>
              <a:rPr lang="cs-CZ" sz="2800" dirty="0" smtClean="0"/>
              <a:t>a ne blízko okrajům snímku.</a:t>
            </a:r>
            <a:endParaRPr lang="cs-CZ" sz="2800" dirty="0"/>
          </a:p>
        </p:txBody>
      </p:sp>
      <p:pic>
        <p:nvPicPr>
          <p:cNvPr id="5" name="Obrázek 4" descr="IMG_2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707236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cs-CZ" sz="3000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000" b="1" u="sng" dirty="0" smtClean="0">
                <a:solidFill>
                  <a:srgbClr val="C00000"/>
                </a:solidFill>
              </a:rPr>
              <a:t>Lineární kompozice</a:t>
            </a:r>
          </a:p>
          <a:p>
            <a:pPr algn="ctr"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b="1" dirty="0" smtClean="0"/>
              <a:t>Linie vznikají </a:t>
            </a:r>
            <a:r>
              <a:rPr lang="cs-CZ" sz="2800" dirty="0" smtClean="0"/>
              <a:t>– na ostrém rozhraní dvou tmavých světel a stínu na zobrazení předmětu a liniemi nebo pomocí zvláštních efektů – </a:t>
            </a:r>
            <a:r>
              <a:rPr lang="cs-CZ" sz="2800" b="1" u="sng" dirty="0" err="1" smtClean="0"/>
              <a:t>Sabatierův</a:t>
            </a:r>
            <a:r>
              <a:rPr lang="cs-CZ" sz="2800" b="1" u="sng" dirty="0" smtClean="0"/>
              <a:t> efekt.</a:t>
            </a:r>
          </a:p>
          <a:p>
            <a:pPr>
              <a:buNone/>
            </a:pPr>
            <a:endParaRPr lang="cs-CZ" sz="2800" b="1" u="sng" dirty="0" smtClean="0"/>
          </a:p>
          <a:p>
            <a:r>
              <a:rPr lang="cs-CZ" sz="2800" dirty="0" smtClean="0"/>
              <a:t>Je to proces ve fotografické emulzi, který vzniká  při dostatečném osvitu v průběhu vyvolávání.</a:t>
            </a:r>
          </a:p>
          <a:p>
            <a:r>
              <a:rPr lang="cs-CZ" sz="2800" dirty="0" smtClean="0"/>
              <a:t>Dalším vyvoláváním obraz zčerná, ale na rozhraní původních tonalit zůstává </a:t>
            </a:r>
            <a:r>
              <a:rPr lang="cs-CZ" sz="2800" dirty="0" smtClean="0"/>
              <a:t>slabší, </a:t>
            </a:r>
            <a:r>
              <a:rPr lang="cs-CZ" sz="2800" dirty="0" smtClean="0"/>
              <a:t>světlejší.</a:t>
            </a:r>
            <a:endParaRPr lang="cs-CZ" sz="2800" dirty="0" smtClean="0">
              <a:solidFill>
                <a:srgbClr val="0070C0"/>
              </a:solidFill>
            </a:endParaRPr>
          </a:p>
          <a:p>
            <a:r>
              <a:rPr lang="cs-CZ" sz="2800" dirty="0" smtClean="0"/>
              <a:t>Pojmenován je podle nositele Nobelovy ceny, francouzského chemika a vědce </a:t>
            </a:r>
            <a:r>
              <a:rPr lang="cs-CZ" sz="2800" dirty="0" smtClean="0">
                <a:hlinkClick r:id="rId3" action="ppaction://hlinkfile" tooltip="Paul Sabatier"/>
              </a:rPr>
              <a:t>Paula </a:t>
            </a:r>
            <a:r>
              <a:rPr lang="cs-CZ" sz="2800" dirty="0" err="1" smtClean="0">
                <a:hlinkClick r:id="rId3" action="ppaction://hlinkfile" tooltip="Paul Sabatier"/>
              </a:rPr>
              <a:t>Sabatiera</a:t>
            </a:r>
            <a:r>
              <a:rPr lang="cs-CZ" sz="2800" dirty="0" smtClean="0"/>
              <a:t> (1854-1941).</a:t>
            </a:r>
          </a:p>
          <a:p>
            <a:pPr>
              <a:buNone/>
            </a:pPr>
            <a:endParaRPr lang="cs-CZ" sz="28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121444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Standardně vyvolaná</a:t>
            </a:r>
          </a:p>
          <a:p>
            <a:pPr algn="ctr"/>
            <a:r>
              <a:rPr lang="cs-CZ" dirty="0" smtClean="0"/>
              <a:t> pozitivní kopie</a:t>
            </a:r>
            <a:endParaRPr lang="cs-CZ" dirty="0"/>
          </a:p>
        </p:txBody>
      </p:sp>
      <p:pic>
        <p:nvPicPr>
          <p:cNvPr id="7" name="Zástupný symbol pro obsah 6" descr="120px-Pier_study_straigh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214554"/>
            <a:ext cx="2714644" cy="34090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531957"/>
          </a:xfrm>
        </p:spPr>
        <p:txBody>
          <a:bodyPr/>
          <a:lstStyle/>
          <a:p>
            <a:pPr algn="ctr"/>
            <a:r>
              <a:rPr lang="cs-CZ" dirty="0" smtClean="0"/>
              <a:t>Pozitivní kopie se </a:t>
            </a:r>
            <a:r>
              <a:rPr lang="cs-CZ" dirty="0" err="1" smtClean="0"/>
              <a:t>Sabatierovým</a:t>
            </a:r>
            <a:r>
              <a:rPr lang="cs-CZ" dirty="0" smtClean="0"/>
              <a:t> efektem</a:t>
            </a:r>
          </a:p>
          <a:p>
            <a:endParaRPr lang="cs-CZ" dirty="0"/>
          </a:p>
        </p:txBody>
      </p:sp>
      <p:pic>
        <p:nvPicPr>
          <p:cNvPr id="8" name="Zástupný symbol pro obsah 7" descr="120px-Pier_study_solaris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357430"/>
            <a:ext cx="2571768" cy="33078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V přírodě linie neexistují, jsou pouhým optickým jevem: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70C0"/>
                </a:solidFill>
              </a:rPr>
              <a:t>povrch obrysu ,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70C0"/>
                </a:solidFill>
              </a:rPr>
              <a:t>pohled diváka ,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70C0"/>
                </a:solidFill>
              </a:rPr>
              <a:t>tvary, které jsou podobné linii (cesta, koleje).</a:t>
            </a:r>
          </a:p>
          <a:p>
            <a:pPr>
              <a:buFont typeface="Wingdings" pitchFamily="2" charset="2"/>
              <a:buChar char="§"/>
            </a:pPr>
            <a:endParaRPr lang="cs-CZ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sz="2800" dirty="0" smtClean="0"/>
              <a:t>Linie ovlivníme </a:t>
            </a:r>
            <a:r>
              <a:rPr lang="cs-CZ" sz="2800" b="1" dirty="0" smtClean="0"/>
              <a:t>tvrdým a měkkým osvětlením</a:t>
            </a:r>
            <a:r>
              <a:rPr lang="cs-CZ" sz="2800" dirty="0" smtClean="0"/>
              <a:t>:</a:t>
            </a:r>
          </a:p>
          <a:p>
            <a:pPr algn="ctr">
              <a:buNone/>
            </a:pPr>
            <a:r>
              <a:rPr lang="cs-CZ" sz="2800" dirty="0" smtClean="0"/>
              <a:t>Měkké – harmonizuje</a:t>
            </a:r>
          </a:p>
          <a:p>
            <a:pPr algn="ctr">
              <a:buNone/>
            </a:pPr>
            <a:r>
              <a:rPr lang="cs-CZ" sz="2800" dirty="0" smtClean="0"/>
              <a:t>Tvrdé - zdůrazní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571636"/>
          </a:xfrm>
        </p:spPr>
        <p:txBody>
          <a:bodyPr>
            <a:noAutofit/>
          </a:bodyPr>
          <a:lstStyle/>
          <a:p>
            <a:pPr algn="ctr"/>
            <a:r>
              <a:rPr lang="cs-CZ" sz="2800" u="sng" dirty="0" smtClean="0">
                <a:solidFill>
                  <a:srgbClr val="C00000"/>
                </a:solidFill>
              </a:rPr>
              <a:t/>
            </a:r>
            <a:br>
              <a:rPr lang="cs-CZ" sz="2800" u="sng" dirty="0" smtClean="0">
                <a:solidFill>
                  <a:srgbClr val="C00000"/>
                </a:solidFill>
              </a:rPr>
            </a:br>
            <a:r>
              <a:rPr lang="cs-CZ" sz="2800" u="sng" dirty="0">
                <a:solidFill>
                  <a:srgbClr val="C00000"/>
                </a:solidFill>
              </a:rPr>
              <a:t/>
            </a:r>
            <a:br>
              <a:rPr lang="cs-CZ" sz="2800" u="sng" dirty="0">
                <a:solidFill>
                  <a:srgbClr val="C00000"/>
                </a:solidFill>
              </a:rPr>
            </a:br>
            <a:r>
              <a:rPr lang="cs-CZ" sz="2800" u="sng" dirty="0">
                <a:solidFill>
                  <a:srgbClr val="C00000"/>
                </a:solidFill>
              </a:rPr>
              <a:t>L</a:t>
            </a:r>
            <a:r>
              <a:rPr lang="cs-CZ" sz="2800" u="sng" dirty="0" smtClean="0">
                <a:solidFill>
                  <a:srgbClr val="C00000"/>
                </a:solidFill>
              </a:rPr>
              <a:t>ineární kompozice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b="1" dirty="0" smtClean="0"/>
              <a:t>přímky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rovné čáry </a:t>
            </a:r>
            <a:r>
              <a:rPr lang="cs-CZ" sz="2800" dirty="0" smtClean="0"/>
              <a:t>– umístěné v různém směru mají různý vliv na kompozici:</a:t>
            </a:r>
          </a:p>
          <a:p>
            <a:pPr algn="ctr"/>
            <a:r>
              <a:rPr lang="cs-CZ" sz="2800" dirty="0" smtClean="0"/>
              <a:t>koleje</a:t>
            </a:r>
          </a:p>
          <a:p>
            <a:pPr algn="ctr"/>
            <a:r>
              <a:rPr lang="cs-CZ" sz="2800" dirty="0" smtClean="0"/>
              <a:t>aleje</a:t>
            </a:r>
          </a:p>
          <a:p>
            <a:pPr algn="ctr"/>
            <a:r>
              <a:rPr lang="cs-CZ" sz="2800" dirty="0"/>
              <a:t>a</a:t>
            </a:r>
            <a:r>
              <a:rPr lang="cs-CZ" sz="2800" dirty="0" smtClean="0"/>
              <a:t>rchitektura</a:t>
            </a:r>
          </a:p>
          <a:p>
            <a:pPr algn="ctr"/>
            <a:r>
              <a:rPr lang="cs-CZ" sz="2800" dirty="0" smtClean="0"/>
              <a:t>domy</a:t>
            </a:r>
          </a:p>
          <a:p>
            <a:endParaRPr lang="cs-CZ" dirty="0"/>
          </a:p>
        </p:txBody>
      </p:sp>
      <p:pic>
        <p:nvPicPr>
          <p:cNvPr id="9" name="Zástupný symbol pro obsah 8" descr="IMG_3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714488"/>
            <a:ext cx="5120669" cy="45005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rgbClr val="C00000"/>
                </a:solidFill>
              </a:rPr>
              <a:t>Přímky</a:t>
            </a:r>
            <a:endParaRPr lang="cs-CZ" sz="3600" b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r>
              <a:rPr lang="cs-CZ" dirty="0" smtClean="0"/>
              <a:t>Linine rovnoběžné s rámem působí </a:t>
            </a:r>
            <a:r>
              <a:rPr lang="cs-CZ" dirty="0" err="1" smtClean="0"/>
              <a:t>protiprostorově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Vodorovné linie, které se vyskytují například v </a:t>
            </a:r>
            <a:r>
              <a:rPr lang="cs-CZ" dirty="0" smtClean="0"/>
              <a:t>krajině, </a:t>
            </a:r>
            <a:r>
              <a:rPr lang="cs-CZ" dirty="0" smtClean="0"/>
              <a:t>představují klid a potlačují dojem prostoru. </a:t>
            </a:r>
          </a:p>
        </p:txBody>
      </p:sp>
      <p:pic>
        <p:nvPicPr>
          <p:cNvPr id="6" name="Obrázek 5" descr="P1070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494226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cs-CZ" dirty="0" smtClean="0"/>
              <a:t>Svislé linie, například v architektuře, budí dojem výšky, síly, mohutnosti a vznešenosti. </a:t>
            </a:r>
          </a:p>
          <a:p>
            <a:r>
              <a:rPr lang="cs-CZ" dirty="0" smtClean="0"/>
              <a:t>Sbíhající linie navozují větší prostor, dálku a také přitahují oko diváka do místa, kde se sbíhají.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Obrázek 6" descr="P1000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226" y="3500438"/>
            <a:ext cx="3530955" cy="2482702"/>
          </a:xfrm>
          <a:prstGeom prst="rect">
            <a:avLst/>
          </a:prstGeom>
        </p:spPr>
      </p:pic>
      <p:pic>
        <p:nvPicPr>
          <p:cNvPr id="8" name="Obrázek 7" descr="IMG_3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3714744" cy="2476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550</Words>
  <Application>Microsoft Office PowerPoint</Application>
  <PresentationFormat>Předvádění na obrazovce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VY_32_INOVACE_FOTF10660ŠVA</vt:lpstr>
      <vt:lpstr>Kompoziční prvky – 4.část</vt:lpstr>
      <vt:lpstr>Snímek 3</vt:lpstr>
      <vt:lpstr>Snímek 4</vt:lpstr>
      <vt:lpstr>Snímek 5</vt:lpstr>
      <vt:lpstr>Snímek 6</vt:lpstr>
      <vt:lpstr>  Lineární kompozice</vt:lpstr>
      <vt:lpstr>Přímky</vt:lpstr>
      <vt:lpstr>Snímek 9</vt:lpstr>
      <vt:lpstr>Snímek 10</vt:lpstr>
      <vt:lpstr>Snímek 11</vt:lpstr>
      <vt:lpstr>Zaoblené křivky</vt:lpstr>
      <vt:lpstr>Snímek 13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Doma</cp:lastModifiedBy>
  <cp:revision>47</cp:revision>
  <dcterms:created xsi:type="dcterms:W3CDTF">2012-10-09T17:13:05Z</dcterms:created>
  <dcterms:modified xsi:type="dcterms:W3CDTF">2013-01-27T13:29:14Z</dcterms:modified>
</cp:coreProperties>
</file>