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5" r:id="rId6"/>
    <p:sldId id="266" r:id="rId7"/>
    <p:sldId id="264" r:id="rId8"/>
    <p:sldId id="268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46B29-6574-45DD-9D2F-A1ACAE75153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7C8B-6784-48C1-8860-6C4B34DEFD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Obrazov%C3%A1_kompozice" TargetMode="External"/><Relationship Id="rId2" Type="http://schemas.openxmlformats.org/officeDocument/2006/relationships/hyperlink" Target="http://cs.wikipedia.org/wiki/Pravidlo_t%C5%99eti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hyperlink" Target="http://notebookbyella.blogspot.cz/2012/02/kompozice-2.html" TargetMode="External"/><Relationship Id="rId4" Type="http://schemas.openxmlformats.org/officeDocument/2006/relationships/hyperlink" Target="http://cs.wikipedia.org/wiki/Zlat%C3%BD_%C5%99e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43852" cy="357189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/>
              <a:t>VY_32_INOVACE_FOTF10760ŠVA</a:t>
            </a: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7129490" cy="5000636"/>
          </a:xfrm>
        </p:spPr>
        <p:txBody>
          <a:bodyPr>
            <a:normAutofit fontScale="55000" lnSpcReduction="20000"/>
          </a:bodyPr>
          <a:lstStyle/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Výukový materiál v rámci projektu OPVK 1,5 Peníze středním školám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Číslo projektu:		CZ.1.07/1.5.00/34.0883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projektu:		 Rozvoj vzdělanosti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 Číslo šablony:		III/2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Datum vytvoření:		1.12.2012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Autor:			Mgr. Martina Švábová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Určeno pro předmět:	Fotografie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Tematická oblast:		Základní skladby obrazu – Kompozice obrazu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Obor vzdělání:		Fotograf (34-56-L/01) 1.ročník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Název výukového materiálu:  	pracovní listy Druhy kompozice - techniky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Popis  využití: pracovní listy o druzích kompozice s využitím </a:t>
            </a:r>
            <a:r>
              <a:rPr lang="cs-CZ" dirty="0" err="1" smtClean="0">
                <a:solidFill>
                  <a:schemeClr val="tx1"/>
                </a:solidFill>
              </a:rPr>
              <a:t>dataprojektoru</a:t>
            </a:r>
            <a:r>
              <a:rPr lang="cs-CZ" dirty="0" smtClean="0">
                <a:solidFill>
                  <a:schemeClr val="tx1"/>
                </a:solidFill>
              </a:rPr>
              <a:t> a notebooku k prohlubování a upevňování učiva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Čas: 25 minut</a:t>
            </a:r>
            <a:endParaRPr lang="cs-CZ" dirty="0"/>
          </a:p>
        </p:txBody>
      </p:sp>
      <p:pic>
        <p:nvPicPr>
          <p:cNvPr id="4" name="Obrázek 3" descr="lo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571480"/>
            <a:ext cx="7000924" cy="12925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FF0000"/>
                </a:solidFill>
              </a:rPr>
              <a:t>Druhy kompozice - techniky</a:t>
            </a:r>
            <a:endParaRPr lang="cs-CZ" sz="32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ctr">
              <a:buNone/>
            </a:pPr>
            <a:r>
              <a:rPr lang="cs-CZ" b="1" u="sng" dirty="0" smtClean="0"/>
              <a:t>Zlatý řez </a:t>
            </a:r>
          </a:p>
          <a:p>
            <a:r>
              <a:rPr lang="cs-CZ" sz="2800" dirty="0" smtClean="0"/>
              <a:t>latinsky </a:t>
            </a:r>
            <a:r>
              <a:rPr lang="cs-CZ" sz="2800" i="1" dirty="0" err="1" smtClean="0"/>
              <a:t>sectio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aurea</a:t>
            </a:r>
            <a:endParaRPr lang="cs-CZ" sz="2800" i="1" dirty="0" smtClean="0"/>
          </a:p>
          <a:p>
            <a:r>
              <a:rPr lang="cs-CZ" sz="2800" dirty="0" smtClean="0"/>
              <a:t>označuje se poměr o hodnotě přibližně 1 : </a:t>
            </a:r>
            <a:r>
              <a:rPr lang="cs-CZ" sz="2800" dirty="0" err="1" smtClean="0"/>
              <a:t>1</a:t>
            </a:r>
            <a:r>
              <a:rPr lang="cs-CZ" sz="2800" dirty="0" smtClean="0"/>
              <a:t>,618</a:t>
            </a:r>
          </a:p>
          <a:p>
            <a:r>
              <a:rPr lang="cs-CZ" sz="2800" dirty="0" smtClean="0"/>
              <a:t>V umění a fotografii  je pokládán za ideální proporci mezi různými délkami. </a:t>
            </a:r>
          </a:p>
          <a:p>
            <a:r>
              <a:rPr lang="cs-CZ" sz="2800" dirty="0" smtClean="0"/>
              <a:t>hlavní motiv nemá rozdělit obraz na dvě </a:t>
            </a:r>
            <a:r>
              <a:rPr lang="cs-CZ" sz="2800" dirty="0" smtClean="0"/>
              <a:t>poloviny,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pozor hlavně u krajiny - plocha by měla zabírat</a:t>
            </a:r>
          </a:p>
          <a:p>
            <a:pPr algn="ctr">
              <a:buNone/>
            </a:pPr>
            <a:r>
              <a:rPr lang="cs-CZ" sz="2800" dirty="0" smtClean="0"/>
              <a:t> např. 32% oblohy a 68% moře</a:t>
            </a:r>
            <a:br>
              <a:rPr lang="cs-CZ" sz="2800" dirty="0" smtClean="0"/>
            </a:br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 smtClean="0"/>
              <a:t>Třetinové dělení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Je základní pravidlo užívané ve výtvarném umění jako je malování, design a film.</a:t>
            </a:r>
          </a:p>
          <a:p>
            <a:r>
              <a:rPr lang="cs-CZ" sz="2800" dirty="0" smtClean="0"/>
              <a:t>Cílem je umístit předměty a oblast zájmů do blízkosti jedné z </a:t>
            </a:r>
            <a:r>
              <a:rPr lang="cs-CZ" sz="2800" dirty="0" smtClean="0"/>
              <a:t>linií.</a:t>
            </a:r>
            <a:endParaRPr lang="cs-CZ" sz="2800" dirty="0" smtClean="0"/>
          </a:p>
          <a:p>
            <a:r>
              <a:rPr lang="cs-CZ" sz="2800" dirty="0" smtClean="0"/>
              <a:t>Obraz rozdělíme na tři stejné části.</a:t>
            </a:r>
          </a:p>
          <a:p>
            <a:r>
              <a:rPr lang="cs-CZ" sz="2800" dirty="0" smtClean="0"/>
              <a:t>Dalším cílem je umístit objekty do průsečíku třetinových linií.</a:t>
            </a:r>
          </a:p>
          <a:p>
            <a:r>
              <a:rPr lang="cs-CZ" sz="2800" dirty="0" smtClean="0"/>
              <a:t>Umístění objektů je v těchto místech fotografie zajímavější, energičtější a napínavější než zobrazení hlavního motivu uprostřed.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2800" b="1" dirty="0" smtClean="0"/>
              <a:t>Historie:</a:t>
            </a:r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sz="2800" dirty="0" smtClean="0"/>
              <a:t>Pravidlo třetin definoval </a:t>
            </a:r>
            <a:r>
              <a:rPr lang="cs-CZ" sz="2800" dirty="0" err="1" smtClean="0"/>
              <a:t>George</a:t>
            </a:r>
            <a:r>
              <a:rPr lang="cs-CZ" sz="2800" dirty="0" smtClean="0"/>
              <a:t> </a:t>
            </a:r>
            <a:r>
              <a:rPr lang="cs-CZ" sz="2800" dirty="0" err="1" smtClean="0"/>
              <a:t>Field</a:t>
            </a:r>
            <a:r>
              <a:rPr lang="cs-CZ" sz="2800" dirty="0" smtClean="0"/>
              <a:t> roku 1797 pro malbu scénických výjevů.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b="1" dirty="0" smtClean="0"/>
              <a:t>V celkovém rozvrhu plochy obrazu se obvykle uplatňuje:</a:t>
            </a:r>
          </a:p>
          <a:p>
            <a:pPr>
              <a:buNone/>
            </a:pPr>
            <a:endParaRPr lang="cs-CZ" sz="2800" b="1" dirty="0" smtClean="0"/>
          </a:p>
          <a:p>
            <a:r>
              <a:rPr lang="cs-CZ" sz="2800" dirty="0" smtClean="0"/>
              <a:t> obraz rozdělí na 9 polí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ve 4 průsečících dělících linií je možné umístit dominantu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pic>
        <p:nvPicPr>
          <p:cNvPr id="4" name="Obrázek 3" descr="220px-Rule_of_thirds_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1857364"/>
            <a:ext cx="2500330" cy="1714512"/>
          </a:xfrm>
          <a:prstGeom prst="rect">
            <a:avLst/>
          </a:prstGeom>
        </p:spPr>
      </p:pic>
      <p:pic>
        <p:nvPicPr>
          <p:cNvPr id="6" name="Obrázek 5" descr="Bez názvu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4172245"/>
            <a:ext cx="6072230" cy="26857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  některých fotoaparátů je třetinové dělení nainstalováno.</a:t>
            </a:r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sz="2800" b="1" dirty="0" smtClean="0"/>
              <a:t>Nákresy třetinového dělení</a:t>
            </a:r>
          </a:p>
          <a:p>
            <a:pPr algn="ctr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928934"/>
            <a:ext cx="74295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Pravidlo lichého počtu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Zobrazením lichého počtu rekvizit dostaneme vždy jednu rekvizitu doprostřed a ta je „zarámována“ od okolních objektů.</a:t>
            </a:r>
          </a:p>
          <a:p>
            <a:endParaRPr lang="cs-CZ" sz="2800" dirty="0" smtClean="0"/>
          </a:p>
          <a:p>
            <a:r>
              <a:rPr lang="cs-CZ" sz="2800" dirty="0" smtClean="0"/>
              <a:t>Často se používá na uměleckých dílech a v reklamě.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 smtClean="0"/>
              <a:t>Zopakujte si!</a:t>
            </a:r>
            <a:endParaRPr lang="cs-CZ" sz="36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Co je to </a:t>
            </a:r>
            <a:r>
              <a:rPr lang="cs-CZ" sz="2800" dirty="0" err="1" smtClean="0"/>
              <a:t>sectio</a:t>
            </a:r>
            <a:r>
              <a:rPr lang="cs-CZ" sz="2800" dirty="0" smtClean="0"/>
              <a:t> </a:t>
            </a:r>
            <a:r>
              <a:rPr lang="cs-CZ" sz="2800" dirty="0" err="1" smtClean="0"/>
              <a:t>aurea</a:t>
            </a:r>
            <a:r>
              <a:rPr lang="cs-CZ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Co je to zlatý řez: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Co je cílem třetinového dělení: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Na kolik polí rozdělíme obraz: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 jaké oblasti výtvarného umění se používá třetinové dělení: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Kde je možné umístit dominantu –nákres: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Documents and Settings\Martina\Local Settings\Temporary Internet Files\Content.IE5\J6MHB204\MC9004404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66"/>
            <a:ext cx="1214446" cy="970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/>
              <a:t>Odkazy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hlinkClick r:id="rId2"/>
            </a:endParaRPr>
          </a:p>
          <a:p>
            <a:endParaRPr lang="cs-CZ" sz="2400" b="1" u="sng" dirty="0" smtClean="0">
              <a:hlinkClick r:id="rId3"/>
            </a:endParaRPr>
          </a:p>
          <a:p>
            <a:r>
              <a:rPr lang="cs-CZ" sz="2400" b="1" u="sng" dirty="0" smtClean="0">
                <a:hlinkClick r:id="rId3"/>
              </a:rPr>
              <a:t>http://cs.wikipedia.org/wiki/Obrazov%C3%A1_kompozice</a:t>
            </a:r>
            <a:endParaRPr lang="cs-CZ" sz="2400" dirty="0" smtClean="0"/>
          </a:p>
          <a:p>
            <a:r>
              <a:rPr lang="cs-CZ" sz="2400" b="1" dirty="0" smtClean="0">
                <a:hlinkClick r:id="rId2"/>
              </a:rPr>
              <a:t>http://cs.wikipedia.org/wiki/Pravidlo_t%C5%99etin</a:t>
            </a:r>
            <a:endParaRPr lang="cs-CZ" sz="2400" b="1" dirty="0" smtClean="0"/>
          </a:p>
          <a:p>
            <a:r>
              <a:rPr lang="cs-CZ" sz="2400" b="1" u="sng" dirty="0" smtClean="0">
                <a:hlinkClick r:id="rId4"/>
              </a:rPr>
              <a:t>http://cs.wikipedia.org/wiki/Zlat%C3%BD_%C5%99ez</a:t>
            </a:r>
            <a:r>
              <a:rPr lang="cs-CZ" sz="2400" b="1" dirty="0" smtClean="0"/>
              <a:t> </a:t>
            </a:r>
            <a:endParaRPr lang="cs-CZ" sz="2400" dirty="0" smtClean="0"/>
          </a:p>
          <a:p>
            <a:r>
              <a:rPr lang="cs-CZ" sz="2400" b="1" u="sng" dirty="0" smtClean="0">
                <a:hlinkClick r:id="rId5"/>
              </a:rPr>
              <a:t>http://notebookbyella.blogspot.cz/2012/02/kompozice-2.html</a:t>
            </a:r>
            <a:endParaRPr lang="cs-CZ" sz="2400" b="1" u="sng" dirty="0" smtClean="0"/>
          </a:p>
          <a:p>
            <a:endParaRPr lang="cs-CZ" sz="2400" b="1" u="sng" dirty="0" smtClean="0"/>
          </a:p>
          <a:p>
            <a:r>
              <a:rPr lang="cs-CZ" sz="2400" b="1" dirty="0" smtClean="0"/>
              <a:t>Nákresy třetinového dělení – nákres </a:t>
            </a:r>
            <a:r>
              <a:rPr lang="cs-CZ" sz="2400" b="1" smtClean="0"/>
              <a:t>v </a:t>
            </a:r>
            <a:r>
              <a:rPr lang="cs-CZ" sz="2400" b="1" smtClean="0"/>
              <a:t>programu </a:t>
            </a:r>
            <a:r>
              <a:rPr lang="cs-CZ" sz="2400" b="1" dirty="0" smtClean="0"/>
              <a:t>malování</a:t>
            </a:r>
            <a:endParaRPr lang="cs-CZ" sz="2400" dirty="0"/>
          </a:p>
        </p:txBody>
      </p:sp>
      <p:pic>
        <p:nvPicPr>
          <p:cNvPr id="1026" name="Picture 2" descr="C:\Documents and Settings\Martina\Local Settings\Temporary Internet Files\Content.IE5\R191AVIZ\MC900438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785794"/>
            <a:ext cx="1500198" cy="1022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268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VY_32_INOVACE_FOTF10760ŠVA</vt:lpstr>
      <vt:lpstr>Druhy kompozice - techniky</vt:lpstr>
      <vt:lpstr>Třetinové dělení</vt:lpstr>
      <vt:lpstr>Snímek 4</vt:lpstr>
      <vt:lpstr>Snímek 5</vt:lpstr>
      <vt:lpstr>Snímek 6</vt:lpstr>
      <vt:lpstr>Pravidlo lichého počtu</vt:lpstr>
      <vt:lpstr>Zopakujte si!</vt:lpstr>
      <vt:lpstr>Odkazy 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VY_32_INOVACE_FOTF10760ŠVA</dc:title>
  <dc:creator>Lenovo User</dc:creator>
  <cp:lastModifiedBy>Doma</cp:lastModifiedBy>
  <cp:revision>40</cp:revision>
  <dcterms:created xsi:type="dcterms:W3CDTF">2012-10-22T15:58:58Z</dcterms:created>
  <dcterms:modified xsi:type="dcterms:W3CDTF">2013-01-27T13:31:29Z</dcterms:modified>
</cp:coreProperties>
</file>