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7B3E-445F-466C-9FD2-DF52AAD0F89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EB4-7654-4B22-B19B-089721E55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7B3E-445F-466C-9FD2-DF52AAD0F89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EB4-7654-4B22-B19B-089721E55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7B3E-445F-466C-9FD2-DF52AAD0F89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EB4-7654-4B22-B19B-089721E55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7B3E-445F-466C-9FD2-DF52AAD0F89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EB4-7654-4B22-B19B-089721E55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7B3E-445F-466C-9FD2-DF52AAD0F89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EB4-7654-4B22-B19B-089721E55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7B3E-445F-466C-9FD2-DF52AAD0F89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EB4-7654-4B22-B19B-089721E55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7B3E-445F-466C-9FD2-DF52AAD0F89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EB4-7654-4B22-B19B-089721E55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7B3E-445F-466C-9FD2-DF52AAD0F89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EB4-7654-4B22-B19B-089721E55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7B3E-445F-466C-9FD2-DF52AAD0F89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EB4-7654-4B22-B19B-089721E55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7B3E-445F-466C-9FD2-DF52AAD0F89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EB4-7654-4B22-B19B-089721E55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7B3E-445F-466C-9FD2-DF52AAD0F89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AEB4-7654-4B22-B19B-089721E55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E7B3E-445F-466C-9FD2-DF52AAD0F89D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DAEB4-7654-4B22-B19B-089721E55B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hyperlink" Target="http://notebookbyella.blogspot.cz/2012/02/kompozice-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43852" cy="428603"/>
          </a:xfrm>
        </p:spPr>
        <p:txBody>
          <a:bodyPr>
            <a:normAutofit/>
          </a:bodyPr>
          <a:lstStyle/>
          <a:p>
            <a:pPr algn="r"/>
            <a:r>
              <a:rPr lang="cs-CZ" sz="1600" dirty="0" smtClean="0"/>
              <a:t>VY_32_INOVACE_FOTF10860ŠVA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1857364"/>
            <a:ext cx="8429684" cy="471490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Výukový materiál v rámci projektu OPVK 1,5 Peníze středním školám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Číslo projektu:		CZ.1.07/1.5.00/34.0883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projektu:		 Rozvoj vzdělanosti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Číslo šablony:		III/2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Datum vytvoření:		1.12.2012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Autor:			Mgr. Martina Švábová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Určeno pro předmět:	Fotografie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Tematická oblast:		Základní skladby obrazu – Kompozice obrazu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Obor vzdělání:		Fotograf (34-56-L/01) 1.ročník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výukového materiálu:  	pracovní listy Hlavní zásady kompozice – </a:t>
            </a:r>
            <a:r>
              <a:rPr lang="cs-CZ" dirty="0" smtClean="0">
                <a:solidFill>
                  <a:schemeClr val="tx1"/>
                </a:solidFill>
              </a:rPr>
              <a:t>1. část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Popis  využití: pracovní listy o zásadách kompozice s využitím </a:t>
            </a:r>
            <a:r>
              <a:rPr lang="cs-CZ" dirty="0" err="1" smtClean="0">
                <a:solidFill>
                  <a:schemeClr val="tx1"/>
                </a:solidFill>
              </a:rPr>
              <a:t>dataprojektoru</a:t>
            </a:r>
            <a:r>
              <a:rPr lang="cs-CZ" dirty="0" smtClean="0">
                <a:solidFill>
                  <a:schemeClr val="tx1"/>
                </a:solidFill>
              </a:rPr>
              <a:t> a notebooku k prohlubování a upevňování učiva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Čas: 20 minut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lo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7929618" cy="13100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Hlavní zásady kompozice -1.část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Na fotografii rozeznáváme  - </a:t>
            </a:r>
            <a:r>
              <a:rPr lang="cs-CZ" sz="2800" b="1" dirty="0" smtClean="0"/>
              <a:t>hlavní předmět </a:t>
            </a:r>
            <a:r>
              <a:rPr lang="cs-CZ" sz="2800" b="1" dirty="0" smtClean="0"/>
              <a:t>, </a:t>
            </a:r>
            <a:r>
              <a:rPr lang="cs-CZ" sz="2800" b="1" dirty="0" smtClean="0"/>
              <a:t>tzv. dominantu  ( motýl, květ, auto…..)</a:t>
            </a:r>
          </a:p>
          <a:p>
            <a:r>
              <a:rPr lang="cs-CZ" sz="2800" b="1" dirty="0" smtClean="0"/>
              <a:t>vedlejší </a:t>
            </a:r>
            <a:r>
              <a:rPr lang="cs-CZ" sz="2800" b="1" dirty="0" smtClean="0"/>
              <a:t>předmět, </a:t>
            </a:r>
            <a:r>
              <a:rPr lang="cs-CZ" sz="2800" b="1" dirty="0" smtClean="0"/>
              <a:t>tzv. doplňující (okolí krajiny, to co je za dominantou)</a:t>
            </a:r>
          </a:p>
          <a:p>
            <a:r>
              <a:rPr lang="cs-CZ" sz="2800" dirty="0" smtClean="0"/>
              <a:t>Dominanta nás zaujme na </a:t>
            </a:r>
            <a:r>
              <a:rPr lang="cs-CZ" sz="2800" b="1" dirty="0" smtClean="0"/>
              <a:t>první pohled svou velikostí, barvou nebo pocitem</a:t>
            </a:r>
            <a:r>
              <a:rPr lang="cs-CZ" sz="2800" dirty="0" smtClean="0"/>
              <a:t> – soustředíme se na dominantu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C00000"/>
                </a:solidFill>
              </a:rPr>
              <a:t>Dominanta  </a:t>
            </a:r>
            <a:endParaRPr lang="cs-CZ" sz="3200" b="1" u="sng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Kopie (2) - P102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429024" cy="2571768"/>
          </a:xfrm>
        </p:spPr>
      </p:pic>
      <p:pic>
        <p:nvPicPr>
          <p:cNvPr id="6" name="Obrázek 5" descr="IMG_4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143248"/>
            <a:ext cx="4286280" cy="32149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Při celkové kompozici nesmíme zapomínat na </a:t>
            </a:r>
            <a:r>
              <a:rPr lang="cs-CZ" sz="2800" b="1" dirty="0" smtClean="0"/>
              <a:t>psychologický dojem diváka </a:t>
            </a:r>
            <a:r>
              <a:rPr lang="cs-CZ" sz="2800" dirty="0" smtClean="0"/>
              <a:t>– na fotografii se díváme </a:t>
            </a:r>
            <a:r>
              <a:rPr lang="cs-CZ" sz="2800" b="1" dirty="0" smtClean="0"/>
              <a:t>z leva doprava </a:t>
            </a:r>
            <a:r>
              <a:rPr lang="cs-CZ" sz="2800" dirty="0" smtClean="0"/>
              <a:t>(čteme tak knihy, časopisy…)</a:t>
            </a:r>
          </a:p>
          <a:p>
            <a:endParaRPr lang="cs-CZ" sz="2800" b="1" dirty="0"/>
          </a:p>
        </p:txBody>
      </p:sp>
      <p:pic>
        <p:nvPicPr>
          <p:cNvPr id="4" name="Obrázek 3" descr="P1010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P1010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286124"/>
            <a:ext cx="4428439" cy="33218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Dominantu umisťujeme do středu, ne vždy to působí hezky, proto ji můžeme přesunout jinam.</a:t>
            </a:r>
          </a:p>
          <a:p>
            <a:r>
              <a:rPr lang="cs-CZ" sz="2800" dirty="0" smtClean="0"/>
              <a:t>Pro zdůraznění dominanty použijeme v černobílé fotografii </a:t>
            </a:r>
            <a:r>
              <a:rPr lang="cs-CZ" sz="2800" dirty="0" smtClean="0"/>
              <a:t>plastické, </a:t>
            </a:r>
            <a:r>
              <a:rPr lang="cs-CZ" sz="2800" dirty="0" smtClean="0"/>
              <a:t>nebo efektivní osvětlení.</a:t>
            </a:r>
          </a:p>
          <a:p>
            <a:r>
              <a:rPr lang="cs-CZ" sz="2800" dirty="0" smtClean="0"/>
              <a:t>Pracujeme s </a:t>
            </a:r>
            <a:r>
              <a:rPr lang="cs-CZ" sz="2800" dirty="0" smtClean="0"/>
              <a:t>částečnou, </a:t>
            </a:r>
            <a:r>
              <a:rPr lang="cs-CZ" sz="2800" dirty="0" smtClean="0"/>
              <a:t>nebo úplnou neostrostí.</a:t>
            </a:r>
          </a:p>
          <a:p>
            <a:endParaRPr lang="cs-CZ" sz="2800" dirty="0"/>
          </a:p>
        </p:txBody>
      </p:sp>
      <p:pic>
        <p:nvPicPr>
          <p:cNvPr id="5" name="Obrázek 4" descr="P1080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714620"/>
            <a:ext cx="4786346" cy="3589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 barevné fotografii musíme rozeznat, které barvy jsou dominantní a </a:t>
            </a:r>
            <a:r>
              <a:rPr lang="cs-CZ" sz="2800" dirty="0" smtClean="0"/>
              <a:t>které </a:t>
            </a:r>
            <a:r>
              <a:rPr lang="cs-CZ" sz="2800" dirty="0" smtClean="0"/>
              <a:t>doplňující.</a:t>
            </a:r>
          </a:p>
          <a:p>
            <a:pPr algn="ctr">
              <a:buNone/>
            </a:pPr>
            <a:r>
              <a:rPr lang="cs-CZ" sz="2800" b="1" dirty="0" smtClean="0"/>
              <a:t>Světlejší / tmavší barva</a:t>
            </a:r>
          </a:p>
          <a:p>
            <a:pPr algn="ctr">
              <a:buNone/>
            </a:pPr>
            <a:r>
              <a:rPr lang="cs-CZ" sz="2800" b="1" dirty="0" smtClean="0"/>
              <a:t>Silnější / slabší barva</a:t>
            </a:r>
          </a:p>
          <a:p>
            <a:r>
              <a:rPr lang="cs-CZ" sz="2800" dirty="0" smtClean="0"/>
              <a:t>Má –li dominanta tentýž barevný odstín jako vedlejší, působí to jednotvárně.</a:t>
            </a:r>
          </a:p>
        </p:txBody>
      </p:sp>
      <p:pic>
        <p:nvPicPr>
          <p:cNvPr id="4" name="Obrázek 3" descr="P1070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857628"/>
            <a:ext cx="3548294" cy="2357454"/>
          </a:xfrm>
          <a:prstGeom prst="rect">
            <a:avLst/>
          </a:prstGeom>
        </p:spPr>
      </p:pic>
      <p:pic>
        <p:nvPicPr>
          <p:cNvPr id="5" name="Obrázek 4" descr="IMG_4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143372" cy="2762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Zopakujte si!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Čím nás zaujme dominanta: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 jakého pohledu se díváme na fotografii: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Kde umístíme dominantu: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Na fotografii popište co je hlavní prvek a proč: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4" name="Picture 2" descr="C:\Documents and Settings\Martina\Local Settings\Temporary Internet Files\Content.IE5\J6MHB204\MC9004404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8604"/>
            <a:ext cx="1071570" cy="856612"/>
          </a:xfrm>
          <a:prstGeom prst="rect">
            <a:avLst/>
          </a:prstGeom>
          <a:noFill/>
        </p:spPr>
      </p:pic>
      <p:pic>
        <p:nvPicPr>
          <p:cNvPr id="6" name="Obrázek 5" descr="Kopie - P1100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000504"/>
            <a:ext cx="3214710" cy="23217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Odkazy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endParaRPr lang="cs-CZ" sz="2000" b="1" u="sng" dirty="0" smtClean="0">
              <a:hlinkClick r:id="rId2"/>
            </a:endParaRPr>
          </a:p>
          <a:p>
            <a:endParaRPr lang="cs-CZ" sz="2000" b="1" u="sng" dirty="0" smtClean="0">
              <a:hlinkClick r:id="rId2"/>
            </a:endParaRPr>
          </a:p>
          <a:p>
            <a:endParaRPr lang="cs-CZ" sz="2000" b="1" u="sng" dirty="0" smtClean="0">
              <a:hlinkClick r:id="rId2"/>
            </a:endParaRPr>
          </a:p>
          <a:p>
            <a:r>
              <a:rPr lang="cs-CZ" sz="2000" b="1" u="sng" dirty="0" smtClean="0">
                <a:hlinkClick r:id="rId2"/>
              </a:rPr>
              <a:t>http://notebookbyella.blogspot.cz/2012/02/kompozice-2.html</a:t>
            </a:r>
            <a:endParaRPr lang="cs-CZ" sz="2000" b="1" u="sng" dirty="0" smtClean="0"/>
          </a:p>
          <a:p>
            <a:endParaRPr lang="cs-CZ" sz="2000" b="1" u="sng" dirty="0" smtClean="0"/>
          </a:p>
          <a:p>
            <a:pPr lvl="0"/>
            <a:r>
              <a:rPr lang="cs-CZ" sz="2000" b="1" dirty="0" smtClean="0"/>
              <a:t>Pokud není uveden internetový odkaz, fotografie pochází z vlastních  zdrojů.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 descr="C:\Documents and Settings\Martina\Local Settings\Temporary Internet Files\Content.IE5\R191AVIZ\MC900438000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71480"/>
            <a:ext cx="1285884" cy="876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214</Words>
  <Application>Microsoft Office PowerPoint</Application>
  <PresentationFormat>Předvádění na obrazovce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VY_32_INOVACE_FOTF10860ŠVA</vt:lpstr>
      <vt:lpstr>Hlavní zásady kompozice -1.část</vt:lpstr>
      <vt:lpstr>Dominanta  </vt:lpstr>
      <vt:lpstr>Snímek 4</vt:lpstr>
      <vt:lpstr>Snímek 5</vt:lpstr>
      <vt:lpstr>Snímek 6</vt:lpstr>
      <vt:lpstr>Zopakujte si!</vt:lpstr>
      <vt:lpstr>Odkazy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Hlavní zásady kompozice</dc:title>
  <dc:creator>Lenovo User</dc:creator>
  <cp:lastModifiedBy>Doma</cp:lastModifiedBy>
  <cp:revision>24</cp:revision>
  <dcterms:created xsi:type="dcterms:W3CDTF">2012-10-26T19:42:09Z</dcterms:created>
  <dcterms:modified xsi:type="dcterms:W3CDTF">2013-01-27T13:33:40Z</dcterms:modified>
</cp:coreProperties>
</file>