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FD5-CB1B-4EA0-ACAE-E9191AE619C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EDF3-19EC-4FDD-BAE9-97C2607070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FD5-CB1B-4EA0-ACAE-E9191AE619C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EDF3-19EC-4FDD-BAE9-97C2607070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FD5-CB1B-4EA0-ACAE-E9191AE619C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EDF3-19EC-4FDD-BAE9-97C2607070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FD5-CB1B-4EA0-ACAE-E9191AE619C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EDF3-19EC-4FDD-BAE9-97C2607070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FD5-CB1B-4EA0-ACAE-E9191AE619C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EDF3-19EC-4FDD-BAE9-97C2607070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FD5-CB1B-4EA0-ACAE-E9191AE619C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EDF3-19EC-4FDD-BAE9-97C2607070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FD5-CB1B-4EA0-ACAE-E9191AE619C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EDF3-19EC-4FDD-BAE9-97C2607070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FD5-CB1B-4EA0-ACAE-E9191AE619C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EDF3-19EC-4FDD-BAE9-97C2607070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FD5-CB1B-4EA0-ACAE-E9191AE619C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EDF3-19EC-4FDD-BAE9-97C2607070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FD5-CB1B-4EA0-ACAE-E9191AE619C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EDF3-19EC-4FDD-BAE9-97C2607070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FD5-CB1B-4EA0-ACAE-E9191AE619C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EDF3-19EC-4FDD-BAE9-97C2607070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2FD5-CB1B-4EA0-ACAE-E9191AE619C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0EDF3-19EC-4FDD-BAE9-97C2607070C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irkachomat.cz/wp-content/uploads/toskansko-klikata/l_5719.jpg" TargetMode="External"/><Relationship Id="rId2" Type="http://schemas.openxmlformats.org/officeDocument/2006/relationships/hyperlink" Target="http://notebookbyella.blogspot.cz/2012/02/kompozice-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14313"/>
          </a:xfrm>
        </p:spPr>
        <p:txBody>
          <a:bodyPr>
            <a:noAutofit/>
          </a:bodyPr>
          <a:lstStyle/>
          <a:p>
            <a:pPr algn="r"/>
            <a:r>
              <a:rPr lang="cs-CZ" sz="1600" dirty="0" smtClean="0"/>
              <a:t>VY_32_INOVACE_FOTF10960ŠVA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8662" y="1928802"/>
            <a:ext cx="7500990" cy="450059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cs-CZ" sz="5500" dirty="0" smtClean="0">
                <a:solidFill>
                  <a:schemeClr val="tx1"/>
                </a:solidFill>
              </a:rPr>
              <a:t>V</a:t>
            </a:r>
            <a:r>
              <a:rPr lang="cs-CZ" sz="7200" dirty="0" smtClean="0">
                <a:solidFill>
                  <a:schemeClr val="tx1"/>
                </a:solidFill>
              </a:rPr>
              <a:t>ýukový materiál v rámci projektu OPVK 1,5 Peníze středním školám</a:t>
            </a:r>
          </a:p>
          <a:p>
            <a:pPr algn="l"/>
            <a:endParaRPr lang="cs-CZ" sz="7200" dirty="0" smtClean="0">
              <a:solidFill>
                <a:schemeClr val="tx1"/>
              </a:solidFill>
            </a:endParaRPr>
          </a:p>
          <a:p>
            <a:pPr algn="l"/>
            <a:r>
              <a:rPr lang="cs-CZ" sz="7200" dirty="0" smtClean="0">
                <a:solidFill>
                  <a:schemeClr val="tx1"/>
                </a:solidFill>
              </a:rPr>
              <a:t>Číslo projektu:		CZ.1.07/1.5.00/34.0883</a:t>
            </a:r>
          </a:p>
          <a:p>
            <a:pPr algn="l"/>
            <a:r>
              <a:rPr lang="cs-CZ" sz="7200" dirty="0" smtClean="0">
                <a:solidFill>
                  <a:schemeClr val="tx1"/>
                </a:solidFill>
              </a:rPr>
              <a:t>Název projektu:		 Rozvoj vzdělanosti</a:t>
            </a:r>
          </a:p>
          <a:p>
            <a:pPr algn="l"/>
            <a:r>
              <a:rPr lang="cs-CZ" sz="7200" dirty="0" smtClean="0">
                <a:solidFill>
                  <a:schemeClr val="tx1"/>
                </a:solidFill>
              </a:rPr>
              <a:t> Číslo šablony:		III/2</a:t>
            </a:r>
          </a:p>
          <a:p>
            <a:pPr algn="l"/>
            <a:r>
              <a:rPr lang="cs-CZ" sz="7200" dirty="0" smtClean="0">
                <a:solidFill>
                  <a:schemeClr val="tx1"/>
                </a:solidFill>
              </a:rPr>
              <a:t>Datum vytvoření:		1.12.2012</a:t>
            </a:r>
          </a:p>
          <a:p>
            <a:pPr algn="l"/>
            <a:r>
              <a:rPr lang="cs-CZ" sz="7200" dirty="0" smtClean="0">
                <a:solidFill>
                  <a:schemeClr val="tx1"/>
                </a:solidFill>
              </a:rPr>
              <a:t>Autor:			Mgr. Martina Švábová</a:t>
            </a:r>
          </a:p>
          <a:p>
            <a:pPr algn="l"/>
            <a:r>
              <a:rPr lang="cs-CZ" sz="7200" dirty="0" smtClean="0">
                <a:solidFill>
                  <a:schemeClr val="tx1"/>
                </a:solidFill>
              </a:rPr>
              <a:t>Určeno pro předmět:	Fotografie</a:t>
            </a:r>
          </a:p>
          <a:p>
            <a:pPr algn="l"/>
            <a:r>
              <a:rPr lang="cs-CZ" sz="7200" dirty="0" smtClean="0">
                <a:solidFill>
                  <a:schemeClr val="tx1"/>
                </a:solidFill>
              </a:rPr>
              <a:t>Tematická oblast:		Základní skladby obrazu – Kompozice obrazu</a:t>
            </a:r>
          </a:p>
          <a:p>
            <a:pPr algn="l"/>
            <a:r>
              <a:rPr lang="cs-CZ" sz="7200" dirty="0" smtClean="0">
                <a:solidFill>
                  <a:schemeClr val="tx1"/>
                </a:solidFill>
              </a:rPr>
              <a:t>Obor vzdělání:		Fotograf (34-56-L/01) 1.ročník</a:t>
            </a:r>
          </a:p>
          <a:p>
            <a:pPr algn="l"/>
            <a:endParaRPr lang="cs-CZ" sz="7200" dirty="0" smtClean="0">
              <a:solidFill>
                <a:schemeClr val="tx1"/>
              </a:solidFill>
            </a:endParaRPr>
          </a:p>
          <a:p>
            <a:pPr algn="l"/>
            <a:r>
              <a:rPr lang="cs-CZ" sz="7200" dirty="0" smtClean="0">
                <a:solidFill>
                  <a:schemeClr val="tx1"/>
                </a:solidFill>
              </a:rPr>
              <a:t>Název výukového materiálu:  	pracovní listy Hlavní zásady kompozice 2.část</a:t>
            </a:r>
          </a:p>
          <a:p>
            <a:pPr algn="l"/>
            <a:endParaRPr lang="cs-CZ" sz="7200" dirty="0" smtClean="0">
              <a:solidFill>
                <a:schemeClr val="tx1"/>
              </a:solidFill>
            </a:endParaRPr>
          </a:p>
          <a:p>
            <a:pPr algn="l"/>
            <a:r>
              <a:rPr lang="cs-CZ" sz="7200" dirty="0" smtClean="0">
                <a:solidFill>
                  <a:schemeClr val="tx1"/>
                </a:solidFill>
              </a:rPr>
              <a:t>Popis  využití: pracovní listy o zásadách kompozice s využitím </a:t>
            </a:r>
            <a:r>
              <a:rPr lang="cs-CZ" sz="7200" dirty="0" err="1" smtClean="0">
                <a:solidFill>
                  <a:schemeClr val="tx1"/>
                </a:solidFill>
              </a:rPr>
              <a:t>dataprojektoru</a:t>
            </a:r>
            <a:r>
              <a:rPr lang="cs-CZ" sz="7200" dirty="0" smtClean="0">
                <a:solidFill>
                  <a:schemeClr val="tx1"/>
                </a:solidFill>
              </a:rPr>
              <a:t> a notebooku k prohlubování a upevňování učiva</a:t>
            </a:r>
          </a:p>
          <a:p>
            <a:pPr algn="l"/>
            <a:endParaRPr lang="cs-CZ" sz="7200" dirty="0" smtClean="0">
              <a:solidFill>
                <a:schemeClr val="tx1"/>
              </a:solidFill>
            </a:endParaRPr>
          </a:p>
          <a:p>
            <a:pPr algn="l"/>
            <a:r>
              <a:rPr lang="cs-CZ" sz="7200" dirty="0" smtClean="0">
                <a:solidFill>
                  <a:schemeClr val="tx1"/>
                </a:solidFill>
              </a:rPr>
              <a:t>Čas: 25 minut</a:t>
            </a:r>
            <a:endParaRPr lang="cs-CZ" sz="7200" dirty="0" smtClean="0"/>
          </a:p>
          <a:p>
            <a:endParaRPr lang="cs-CZ" dirty="0"/>
          </a:p>
        </p:txBody>
      </p:sp>
      <p:pic>
        <p:nvPicPr>
          <p:cNvPr id="4" name="Obrázek 3" descr="l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8572528" cy="12144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Hlavní zásady kompozice – 2.část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Je – li osoba nebo předmět na snímku zobrazen v určité akci nebo spojitosti s jinou fotografií, kde je jasné s kým osoba jedná nebo kde se předmět nachází (vykonává) –</a:t>
            </a:r>
            <a:r>
              <a:rPr lang="pl-PL" sz="2800" dirty="0" smtClean="0"/>
              <a:t> měla by </a:t>
            </a:r>
            <a:r>
              <a:rPr lang="pl-PL" sz="2800" dirty="0"/>
              <a:t>být zobrazena celá na </a:t>
            </a:r>
            <a:r>
              <a:rPr lang="pl-PL" sz="2800" dirty="0" smtClean="0"/>
              <a:t>snímku (</a:t>
            </a:r>
            <a:r>
              <a:rPr lang="cs-CZ" sz="2800" dirty="0" smtClean="0"/>
              <a:t>někdy  to lze </a:t>
            </a:r>
            <a:r>
              <a:rPr lang="cs-CZ" sz="2800" dirty="0"/>
              <a:t>upravit </a:t>
            </a:r>
            <a:r>
              <a:rPr lang="cs-CZ" sz="2800" dirty="0" smtClean="0"/>
              <a:t>výřezem).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Dominanta by měla být na snímku celá.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cs-CZ" dirty="0" smtClean="0"/>
              <a:t>Prostorově rozložený předmět – osoba by měla být zobrazena v celé </a:t>
            </a:r>
            <a:r>
              <a:rPr lang="cs-CZ" dirty="0" smtClean="0"/>
              <a:t>akci, </a:t>
            </a:r>
            <a:r>
              <a:rPr lang="cs-CZ" dirty="0" smtClean="0"/>
              <a:t>např. podávání rukou by mělo být </a:t>
            </a:r>
            <a:r>
              <a:rPr lang="cs-CZ" dirty="0" smtClean="0"/>
              <a:t>souvislé </a:t>
            </a:r>
            <a:r>
              <a:rPr lang="cs-CZ" dirty="0" smtClean="0"/>
              <a:t>bez přerušení a ne na pokračování (klikatá cesta – serpentiny, kopce).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_5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000372"/>
            <a:ext cx="431482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cs-CZ" sz="2800" dirty="0" smtClean="0"/>
              <a:t>Přirozeně svislé (horizontální) snímky (cesta, paneláky , stromy, vodní hladina) - měly  by být vždy svislé se stranami obrazu. </a:t>
            </a:r>
          </a:p>
          <a:p>
            <a:r>
              <a:rPr lang="cs-CZ" sz="2800" dirty="0" smtClean="0"/>
              <a:t>Platí to pouze v případě, vyjadřuje-li obraz pohled nahoru/dolů.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 descr="2011-07-31--15-46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071810"/>
            <a:ext cx="4500594" cy="3000396"/>
          </a:xfrm>
          <a:prstGeom prst="rect">
            <a:avLst/>
          </a:prstGeom>
        </p:spPr>
      </p:pic>
      <p:pic>
        <p:nvPicPr>
          <p:cNvPr id="6" name="Obrázek 5" descr="P1010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786058"/>
            <a:ext cx="2714644" cy="3619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 smtClean="0"/>
              <a:t>Zopakujte si!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je to prostorově rozložený snímek: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Přirozené svislé snímky jsou: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C:\Documents and Settings\Martina\Local Settings\Temporary Internet Files\Content.IE5\J6MHB204\MC9004404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1000132" cy="799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Odkazy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000" b="1" u="sng" dirty="0" smtClean="0">
              <a:hlinkClick r:id="rId2"/>
            </a:endParaRPr>
          </a:p>
          <a:p>
            <a:pPr lvl="0"/>
            <a:endParaRPr lang="cs-CZ" sz="2000" b="1" u="sng" dirty="0" smtClean="0">
              <a:hlinkClick r:id="rId2"/>
            </a:endParaRPr>
          </a:p>
          <a:p>
            <a:pPr lvl="0"/>
            <a:r>
              <a:rPr lang="cs-CZ" sz="2000" b="1" u="sng" dirty="0" smtClean="0">
                <a:hlinkClick r:id="rId2"/>
              </a:rPr>
              <a:t>http://notebookbyella.blogspot.cz/2012/02/kompozice-2.html</a:t>
            </a:r>
            <a:endParaRPr lang="cs-CZ" sz="2000" b="1" dirty="0" smtClean="0"/>
          </a:p>
          <a:p>
            <a:pPr lvl="0"/>
            <a:endParaRPr lang="cs-CZ" sz="2400" b="1" dirty="0" smtClean="0"/>
          </a:p>
          <a:p>
            <a:pPr lvl="0"/>
            <a:r>
              <a:rPr lang="cs-CZ" sz="2400" b="1" dirty="0" smtClean="0"/>
              <a:t>Fotografie :krajiny –cesta</a:t>
            </a:r>
          </a:p>
          <a:p>
            <a:pPr lvl="0">
              <a:buNone/>
            </a:pPr>
            <a:r>
              <a:rPr lang="cs-CZ" sz="2000" b="1" u="sng" dirty="0" smtClean="0">
                <a:hlinkClick r:id="rId3"/>
              </a:rPr>
              <a:t>http://jirkachomat.cz/wp-content/uploads/toskansko-klikata/l_5719.jpg</a:t>
            </a:r>
            <a:r>
              <a:rPr lang="cs-CZ" sz="2000" b="1" dirty="0" smtClean="0"/>
              <a:t> </a:t>
            </a:r>
          </a:p>
          <a:p>
            <a:pPr lvl="0"/>
            <a:endParaRPr lang="cs-CZ" sz="2400" b="1" dirty="0" smtClean="0"/>
          </a:p>
          <a:p>
            <a:pPr lvl="0"/>
            <a:r>
              <a:rPr lang="cs-CZ" sz="2400" b="1" dirty="0" smtClean="0"/>
              <a:t>Pokud není uveden internetový odkaz, fotografie pochází z vlastních  zdrojů.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1027" name="Picture 3" descr="C:\Documents and Settings\Martina\Local Settings\Temporary Internet Files\Content.IE5\6MMFB1EN\MC900438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00042"/>
            <a:ext cx="1500198" cy="1022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186</Words>
  <Application>Microsoft Office PowerPoint</Application>
  <PresentationFormat>Předvádění na obrazovce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VY_32_INOVACE_FOTF10960ŠVA</vt:lpstr>
      <vt:lpstr>Hlavní zásady kompozice – 2.část</vt:lpstr>
      <vt:lpstr>Snímek 3</vt:lpstr>
      <vt:lpstr>Snímek 4</vt:lpstr>
      <vt:lpstr>Zopakujte si!</vt:lpstr>
      <vt:lpstr>Odkazy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VY_32_INOVACE_FOTF10960ŠVA</dc:title>
  <dc:creator>Lenovo User</dc:creator>
  <cp:lastModifiedBy>Doma</cp:lastModifiedBy>
  <cp:revision>21</cp:revision>
  <dcterms:created xsi:type="dcterms:W3CDTF">2012-10-28T18:51:49Z</dcterms:created>
  <dcterms:modified xsi:type="dcterms:W3CDTF">2013-01-27T13:35:11Z</dcterms:modified>
</cp:coreProperties>
</file>