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2" autoAdjust="0"/>
    <p:restoredTop sz="94658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666-89D2-4FA2-97F7-CB7494E82CF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1B34-BA1D-4EEC-8661-7063A0D0C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666-89D2-4FA2-97F7-CB7494E82CF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1B34-BA1D-4EEC-8661-7063A0D0C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666-89D2-4FA2-97F7-CB7494E82CF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1B34-BA1D-4EEC-8661-7063A0D0C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666-89D2-4FA2-97F7-CB7494E82CF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1B34-BA1D-4EEC-8661-7063A0D0C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666-89D2-4FA2-97F7-CB7494E82CF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1B34-BA1D-4EEC-8661-7063A0D0C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666-89D2-4FA2-97F7-CB7494E82CF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1B34-BA1D-4EEC-8661-7063A0D0C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666-89D2-4FA2-97F7-CB7494E82CF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1B34-BA1D-4EEC-8661-7063A0D0C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666-89D2-4FA2-97F7-CB7494E82CF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1B34-BA1D-4EEC-8661-7063A0D0C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666-89D2-4FA2-97F7-CB7494E82CF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1B34-BA1D-4EEC-8661-7063A0D0C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666-89D2-4FA2-97F7-CB7494E82CF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1B34-BA1D-4EEC-8661-7063A0D0C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666-89D2-4FA2-97F7-CB7494E82CF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1B34-BA1D-4EEC-8661-7063A0D0C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C7666-89D2-4FA2-97F7-CB7494E82CF8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11B34-BA1D-4EEC-8661-7063A0D0C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hyperlink" Target="http://cs.wikipedia.org/wiki/Z%C3%A1b%C4%9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85751"/>
          </a:xfrm>
        </p:spPr>
        <p:txBody>
          <a:bodyPr>
            <a:noAutofit/>
          </a:bodyPr>
          <a:lstStyle/>
          <a:p>
            <a:pPr algn="r"/>
            <a:r>
              <a:rPr lang="cs-CZ" sz="1600" dirty="0" smtClean="0"/>
              <a:t>VY_32_INOVACE_FOTF11060ŠVA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7715304" cy="4500594"/>
          </a:xfrm>
        </p:spPr>
        <p:txBody>
          <a:bodyPr>
            <a:noAutofit/>
          </a:bodyPr>
          <a:lstStyle/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Výukový materiál v rámci projektu OPVK 1,5 Peníze středním školám</a:t>
            </a:r>
          </a:p>
          <a:p>
            <a:pPr algn="l"/>
            <a:endParaRPr lang="cs-CZ" sz="1400" dirty="0" smtClean="0">
              <a:solidFill>
                <a:schemeClr val="tx1"/>
              </a:solidFill>
            </a:endParaRPr>
          </a:p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Číslo projektu:		CZ.1.07/1.5.00/34.0883</a:t>
            </a:r>
          </a:p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Název projektu:		 Rozvoj vzdělanosti</a:t>
            </a:r>
          </a:p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 Číslo šablony:		III/2</a:t>
            </a:r>
          </a:p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Datum vytvoření:		1.12.2012</a:t>
            </a:r>
          </a:p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Autor:			Mgr. Martina Švábová</a:t>
            </a:r>
          </a:p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Určeno pro předmět:		Fotografie</a:t>
            </a:r>
          </a:p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Tematická oblast:		Základní skladby obrazu – Kompozice obrazu</a:t>
            </a:r>
          </a:p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Obor vzdělání:		Fotograf (34-56-L/01) 1.ročník</a:t>
            </a:r>
          </a:p>
          <a:p>
            <a:pPr algn="l"/>
            <a:endParaRPr lang="cs-CZ" sz="1400" dirty="0" smtClean="0">
              <a:solidFill>
                <a:schemeClr val="tx1"/>
              </a:solidFill>
            </a:endParaRPr>
          </a:p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Název výukového materiálu:  	pracovní listy Hlavní zásady kompozice -  </a:t>
            </a:r>
            <a:r>
              <a:rPr lang="cs-CZ" sz="1400" dirty="0" smtClean="0">
                <a:solidFill>
                  <a:schemeClr val="tx1"/>
                </a:solidFill>
              </a:rPr>
              <a:t>3.část</a:t>
            </a:r>
            <a:endParaRPr lang="cs-CZ" sz="1400" dirty="0" smtClean="0">
              <a:solidFill>
                <a:schemeClr val="tx1"/>
              </a:solidFill>
            </a:endParaRPr>
          </a:p>
          <a:p>
            <a:pPr algn="l"/>
            <a:endParaRPr lang="cs-CZ" sz="1400" dirty="0" smtClean="0">
              <a:solidFill>
                <a:schemeClr val="tx1"/>
              </a:solidFill>
            </a:endParaRPr>
          </a:p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Popis  využití: pracovní listy o zásadách kompozice s využitím </a:t>
            </a:r>
            <a:r>
              <a:rPr lang="cs-CZ" sz="1400" dirty="0" err="1" smtClean="0">
                <a:solidFill>
                  <a:schemeClr val="tx1"/>
                </a:solidFill>
              </a:rPr>
              <a:t>dataprojektoru</a:t>
            </a:r>
            <a:r>
              <a:rPr lang="cs-CZ" sz="1400" dirty="0" smtClean="0">
                <a:solidFill>
                  <a:schemeClr val="tx1"/>
                </a:solidFill>
              </a:rPr>
              <a:t> a notebooku k prohlubování a upevňování učiva</a:t>
            </a:r>
          </a:p>
          <a:p>
            <a:pPr algn="l"/>
            <a:endParaRPr lang="cs-CZ" sz="1400" dirty="0" smtClean="0">
              <a:solidFill>
                <a:schemeClr val="tx1"/>
              </a:solidFill>
            </a:endParaRPr>
          </a:p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Čas: 25 minut</a:t>
            </a:r>
            <a:endParaRPr lang="cs-CZ" sz="1400" dirty="0" smtClean="0"/>
          </a:p>
          <a:p>
            <a:endParaRPr lang="cs-CZ" sz="1600" dirty="0" smtClean="0"/>
          </a:p>
          <a:p>
            <a:pPr algn="l"/>
            <a:endParaRPr lang="cs-CZ" sz="1600" dirty="0"/>
          </a:p>
        </p:txBody>
      </p:sp>
      <p:pic>
        <p:nvPicPr>
          <p:cNvPr id="4" name="Obrázek 3" descr="l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8643966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 smtClean="0"/>
              <a:t>Zopakuj!</a:t>
            </a:r>
            <a:endParaRPr lang="cs-CZ" sz="36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Fotíme–li zespodu, </a:t>
            </a:r>
            <a:r>
              <a:rPr lang="cs-CZ" dirty="0" smtClean="0"/>
              <a:t>jedná se o perspektivu: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Rakurs</a:t>
            </a:r>
            <a:r>
              <a:rPr lang="cs-CZ" dirty="0" smtClean="0"/>
              <a:t> je: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Celek je: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PD je značení 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je to záběr: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Celkový pohled, člověk je málo </a:t>
            </a:r>
            <a:r>
              <a:rPr lang="cs-CZ" dirty="0" smtClean="0"/>
              <a:t>rozpoznatelný, </a:t>
            </a:r>
            <a:r>
              <a:rPr lang="cs-CZ" dirty="0" smtClean="0"/>
              <a:t>je záběr: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 descr="C:\Documents and Settings\Martina\Local Settings\Temporary Internet Files\Content.IE5\0IQ87S0C\MC9004404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28604"/>
            <a:ext cx="1143008" cy="91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 smtClean="0"/>
              <a:t>Správná odpověď</a:t>
            </a:r>
            <a:endParaRPr lang="cs-CZ" sz="36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cs-CZ" dirty="0" smtClean="0"/>
              <a:t>1. </a:t>
            </a:r>
            <a:r>
              <a:rPr lang="cs-CZ" dirty="0" smtClean="0"/>
              <a:t>Fotíme–li zespodu, </a:t>
            </a:r>
            <a:r>
              <a:rPr lang="cs-CZ" dirty="0" smtClean="0"/>
              <a:t>jedná se o perspektivu: </a:t>
            </a:r>
            <a:r>
              <a:rPr lang="cs-CZ" b="1" dirty="0" smtClean="0">
                <a:solidFill>
                  <a:srgbClr val="FF0000"/>
                </a:solidFill>
              </a:rPr>
              <a:t>žabí</a:t>
            </a:r>
          </a:p>
          <a:p>
            <a:pPr marL="514350" indent="-514350">
              <a:buNone/>
            </a:pPr>
            <a:r>
              <a:rPr lang="cs-CZ" dirty="0" smtClean="0"/>
              <a:t>2. </a:t>
            </a:r>
            <a:r>
              <a:rPr lang="cs-CZ" dirty="0" err="1" smtClean="0"/>
              <a:t>Rakurs</a:t>
            </a:r>
            <a:r>
              <a:rPr lang="cs-CZ" dirty="0" smtClean="0"/>
              <a:t> je: </a:t>
            </a:r>
            <a:r>
              <a:rPr lang="cs-CZ" b="1" dirty="0" smtClean="0">
                <a:solidFill>
                  <a:srgbClr val="FF0000"/>
                </a:solidFill>
              </a:rPr>
              <a:t>míra podhledu a nadhledu</a:t>
            </a:r>
          </a:p>
          <a:p>
            <a:pPr marL="514350" indent="-514350">
              <a:buNone/>
            </a:pPr>
            <a:r>
              <a:rPr lang="cs-CZ" dirty="0" smtClean="0"/>
              <a:t>3. Celek je: </a:t>
            </a:r>
            <a:r>
              <a:rPr lang="cs-CZ" b="1" dirty="0" smtClean="0">
                <a:solidFill>
                  <a:srgbClr val="FF0000"/>
                </a:solidFill>
              </a:rPr>
              <a:t>zachycuje přehledně celé místo akce</a:t>
            </a:r>
          </a:p>
          <a:p>
            <a:pPr marL="514350" indent="-514350">
              <a:buNone/>
            </a:pPr>
            <a:r>
              <a:rPr lang="cs-CZ" dirty="0" smtClean="0"/>
              <a:t>4. PD je značení :  </a:t>
            </a:r>
            <a:r>
              <a:rPr lang="cs-CZ" b="1" dirty="0" smtClean="0">
                <a:solidFill>
                  <a:srgbClr val="FF0000"/>
                </a:solidFill>
              </a:rPr>
              <a:t>polodetail</a:t>
            </a:r>
          </a:p>
          <a:p>
            <a:pPr marL="514350" indent="-514350">
              <a:buNone/>
            </a:pPr>
            <a:r>
              <a:rPr lang="cs-CZ" dirty="0" smtClean="0"/>
              <a:t>5. Co je to záběr: </a:t>
            </a:r>
            <a:r>
              <a:rPr lang="cs-CZ" b="1" dirty="0" smtClean="0">
                <a:solidFill>
                  <a:srgbClr val="FF0000"/>
                </a:solidFill>
              </a:rPr>
              <a:t>základní jednotka filmového děje</a:t>
            </a:r>
            <a:r>
              <a:rPr lang="cs-CZ" dirty="0" smtClean="0"/>
              <a:t> </a:t>
            </a:r>
          </a:p>
          <a:p>
            <a:pPr marL="514350" indent="-514350">
              <a:buNone/>
            </a:pPr>
            <a:r>
              <a:rPr lang="cs-CZ" dirty="0" smtClean="0"/>
              <a:t>6. Celkový pohled, člověk je málo </a:t>
            </a:r>
            <a:r>
              <a:rPr lang="cs-CZ" dirty="0" smtClean="0"/>
              <a:t>rozpoznatelný, </a:t>
            </a:r>
            <a:r>
              <a:rPr lang="cs-CZ" dirty="0" smtClean="0"/>
              <a:t>je záběr:   </a:t>
            </a:r>
            <a:r>
              <a:rPr lang="cs-CZ" b="1" dirty="0" smtClean="0">
                <a:solidFill>
                  <a:srgbClr val="FF0000"/>
                </a:solidFill>
              </a:rPr>
              <a:t>velký celek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C:\Documents and Settings\Martina\Local Settings\Temporary Internet Files\Content.IE5\A1TJI5ZQ\MC900437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00042"/>
            <a:ext cx="857256" cy="816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Odkazy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b="1" u="sng" dirty="0" smtClean="0">
              <a:hlinkClick r:id="rId2"/>
            </a:endParaRPr>
          </a:p>
          <a:p>
            <a:endParaRPr lang="cs-CZ" sz="2800" b="1" u="sng" dirty="0" smtClean="0">
              <a:hlinkClick r:id="rId2"/>
            </a:endParaRPr>
          </a:p>
          <a:p>
            <a:r>
              <a:rPr lang="cs-CZ" sz="2800" b="1" u="sng" dirty="0" smtClean="0">
                <a:hlinkClick r:id="rId2"/>
              </a:rPr>
              <a:t>http://cs.wikipedia.org/wiki/Z%C3%A1b%C4%9Br</a:t>
            </a:r>
            <a:r>
              <a:rPr lang="cs-CZ" sz="2800" b="1" dirty="0" smtClean="0"/>
              <a:t> </a:t>
            </a:r>
          </a:p>
          <a:p>
            <a:endParaRPr lang="cs-CZ" sz="2800" b="1" dirty="0" smtClean="0"/>
          </a:p>
          <a:p>
            <a:pPr lvl="0"/>
            <a:r>
              <a:rPr lang="cs-CZ" sz="2800" b="1" smtClean="0"/>
              <a:t>Pokud </a:t>
            </a:r>
            <a:r>
              <a:rPr lang="cs-CZ" sz="2800" b="1" dirty="0" smtClean="0"/>
              <a:t>není uveden internetový odkaz, fotografie pochází z vlastních  zdrojů.</a:t>
            </a:r>
            <a:endParaRPr lang="cs-CZ" sz="2800" dirty="0" smtClean="0"/>
          </a:p>
          <a:p>
            <a:endParaRPr lang="cs-CZ" sz="2800" dirty="0"/>
          </a:p>
        </p:txBody>
      </p:sp>
      <p:pic>
        <p:nvPicPr>
          <p:cNvPr id="1027" name="Picture 3" descr="C:\Documents and Settings\Martina\Local Settings\Temporary Internet Files\Content.IE5\38LPA4G1\MC900438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7166"/>
            <a:ext cx="1357322" cy="924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Hlavní zásady kompozice – </a:t>
            </a:r>
            <a:r>
              <a:rPr lang="cs-CZ" sz="3200" b="1" u="sng" dirty="0" smtClean="0">
                <a:solidFill>
                  <a:srgbClr val="FF0000"/>
                </a:solidFill>
              </a:rPr>
              <a:t>3.část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u="sng" dirty="0" smtClean="0"/>
              <a:t>Záběr snímku</a:t>
            </a:r>
          </a:p>
          <a:p>
            <a:pPr algn="ctr">
              <a:buNone/>
            </a:pPr>
            <a:endParaRPr lang="cs-CZ" sz="2800" b="1" u="sng" dirty="0" smtClean="0"/>
          </a:p>
          <a:p>
            <a:pPr algn="ctr">
              <a:buNone/>
            </a:pPr>
            <a:r>
              <a:rPr lang="cs-CZ" sz="2800" dirty="0" smtClean="0"/>
              <a:t>Záběr je základní jednotka filmového děje. </a:t>
            </a:r>
          </a:p>
          <a:p>
            <a:pPr algn="ctr">
              <a:buNone/>
            </a:pPr>
            <a:r>
              <a:rPr lang="cs-CZ" sz="2800" dirty="0" smtClean="0"/>
              <a:t>Ve filmu se záběry řadí za sebe tak, aby vytvořily dějovou linii filmu.</a:t>
            </a:r>
          </a:p>
          <a:p>
            <a:pPr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Záběr se používá také ve fotografii – reportáži, krajině.</a:t>
            </a:r>
          </a:p>
          <a:p>
            <a:pPr>
              <a:buNone/>
            </a:pPr>
            <a:endParaRPr lang="cs-CZ" sz="2800" b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Velikost záběru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cs-CZ" sz="2800" dirty="0" smtClean="0"/>
              <a:t>Záběry dělíme na několik běžně používaných velikostí: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Velký celek</a:t>
            </a:r>
            <a:r>
              <a:rPr lang="cs-CZ" sz="2800" dirty="0" smtClean="0">
                <a:solidFill>
                  <a:srgbClr val="C00000"/>
                </a:solidFill>
              </a:rPr>
              <a:t> – </a:t>
            </a:r>
            <a:r>
              <a:rPr lang="cs-CZ" sz="2800" b="1" dirty="0" smtClean="0">
                <a:solidFill>
                  <a:srgbClr val="C00000"/>
                </a:solidFill>
              </a:rPr>
              <a:t>VC </a:t>
            </a:r>
          </a:p>
          <a:p>
            <a:r>
              <a:rPr lang="cs-CZ" sz="2800" dirty="0" smtClean="0"/>
              <a:t>celkový pohled</a:t>
            </a:r>
          </a:p>
          <a:p>
            <a:r>
              <a:rPr lang="cs-CZ" sz="2800" dirty="0" smtClean="0"/>
              <a:t>člověk je málo rozpoznatelný</a:t>
            </a:r>
          </a:p>
          <a:p>
            <a:r>
              <a:rPr lang="cs-CZ" sz="2800" dirty="0" smtClean="0"/>
              <a:t>ztrácí se v krajině</a:t>
            </a:r>
          </a:p>
          <a:p>
            <a:r>
              <a:rPr lang="cs-CZ" sz="2800" dirty="0" smtClean="0"/>
              <a:t>používá se pro masové scény 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Celek - C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cs-CZ" sz="2800" dirty="0" smtClean="0"/>
              <a:t>zachycuje přehledně celé místo akce</a:t>
            </a:r>
          </a:p>
          <a:p>
            <a:r>
              <a:rPr lang="cs-CZ" sz="2800" dirty="0" smtClean="0"/>
              <a:t>podstatná je akce (např. to, kam jde, jede), nikoli mimika. 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err="1" smtClean="0">
                <a:solidFill>
                  <a:srgbClr val="C00000"/>
                </a:solidFill>
              </a:rPr>
              <a:t>Polocelek</a:t>
            </a:r>
            <a:r>
              <a:rPr lang="cs-CZ" sz="2800" dirty="0" smtClean="0">
                <a:solidFill>
                  <a:srgbClr val="C00000"/>
                </a:solidFill>
              </a:rPr>
              <a:t> - </a:t>
            </a:r>
            <a:r>
              <a:rPr lang="cs-CZ" sz="2800" b="1" dirty="0" smtClean="0">
                <a:solidFill>
                  <a:srgbClr val="C00000"/>
                </a:solidFill>
              </a:rPr>
              <a:t>PC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cs-CZ" sz="2800" dirty="0" smtClean="0"/>
              <a:t>postava je ukázána </a:t>
            </a:r>
            <a:r>
              <a:rPr lang="cs-CZ" sz="2800" dirty="0" smtClean="0"/>
              <a:t>celá, </a:t>
            </a:r>
            <a:r>
              <a:rPr lang="cs-CZ" sz="2800" dirty="0" smtClean="0"/>
              <a:t>nebo nad - pod kolena </a:t>
            </a:r>
          </a:p>
          <a:p>
            <a:r>
              <a:rPr lang="cs-CZ" sz="2800" dirty="0" smtClean="0"/>
              <a:t>prostředí hraje druhořadou roli (doplňuje)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Polodetail – PD</a:t>
            </a:r>
          </a:p>
          <a:p>
            <a:r>
              <a:rPr lang="cs-CZ" sz="2800" dirty="0" smtClean="0"/>
              <a:t>hlava i s rameny</a:t>
            </a:r>
          </a:p>
          <a:p>
            <a:r>
              <a:rPr lang="cs-CZ" sz="2800" dirty="0" smtClean="0"/>
              <a:t>zachycuje zřetelně </a:t>
            </a:r>
            <a:r>
              <a:rPr lang="cs-CZ" sz="2800" dirty="0" smtClean="0"/>
              <a:t>obličeje, </a:t>
            </a:r>
            <a:r>
              <a:rPr lang="cs-CZ" sz="2800" dirty="0" smtClean="0"/>
              <a:t>mimiku</a:t>
            </a:r>
          </a:p>
          <a:p>
            <a:r>
              <a:rPr lang="cs-CZ" sz="2800" dirty="0" smtClean="0"/>
              <a:t>prostředí je zpravidla neostré 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Detail – D</a:t>
            </a:r>
          </a:p>
          <a:p>
            <a:r>
              <a:rPr lang="cs-CZ" sz="2800" dirty="0" smtClean="0"/>
              <a:t>pouze část obličeje (ruka, oděv….)</a:t>
            </a:r>
          </a:p>
          <a:p>
            <a:r>
              <a:rPr lang="cs-CZ" sz="2800" dirty="0" smtClean="0"/>
              <a:t>mírnější odstup</a:t>
            </a:r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Velký detail – VD</a:t>
            </a:r>
          </a:p>
          <a:p>
            <a:r>
              <a:rPr lang="cs-CZ" sz="2800" dirty="0" smtClean="0"/>
              <a:t>zachycuje podstatnou podrobnost části lidské    postavy  - oči, </a:t>
            </a:r>
            <a:r>
              <a:rPr lang="cs-CZ" sz="2800" dirty="0" smtClean="0"/>
              <a:t>ruka, </a:t>
            </a:r>
            <a:r>
              <a:rPr lang="cs-CZ" sz="2800" dirty="0" smtClean="0"/>
              <a:t>prst….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Americký plán/záběr - filmu</a:t>
            </a:r>
            <a:endParaRPr lang="cs-CZ" sz="2800" dirty="0" smtClean="0"/>
          </a:p>
          <a:p>
            <a:r>
              <a:rPr lang="cs-CZ" sz="2800" dirty="0" smtClean="0"/>
              <a:t>postava je ukázána přibližně po kolena, prostředí vnímáme jen prostřednictvím její akce, jinak okrajově. </a:t>
            </a:r>
          </a:p>
          <a:p>
            <a:r>
              <a:rPr lang="cs-CZ" sz="2800" dirty="0" smtClean="0"/>
              <a:t>Používá se při dialogu několika osob zejména na širokých formátech.</a:t>
            </a:r>
          </a:p>
          <a:p>
            <a:r>
              <a:rPr lang="cs-CZ" sz="2800" dirty="0" smtClean="0"/>
              <a:t>Vznikl u prvních amerických westernů na přelomu století, z potřeby zobrazit, zda-li postavy nosí kolt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Ukázky </a:t>
            </a:r>
            <a:endParaRPr lang="cs-CZ" sz="3200" b="1" u="sng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642942"/>
          </a:xfrm>
        </p:spPr>
        <p:txBody>
          <a:bodyPr>
            <a:normAutofit/>
          </a:bodyPr>
          <a:lstStyle/>
          <a:p>
            <a:pPr algn="ctr"/>
            <a:r>
              <a:rPr lang="cs-CZ" sz="2800" u="sng" dirty="0" smtClean="0"/>
              <a:t>Detail – 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357299"/>
            <a:ext cx="4041775" cy="571504"/>
          </a:xfrm>
        </p:spPr>
        <p:txBody>
          <a:bodyPr>
            <a:normAutofit/>
          </a:bodyPr>
          <a:lstStyle/>
          <a:p>
            <a:pPr algn="ctr"/>
            <a:r>
              <a:rPr lang="cs-CZ" sz="2800" u="sng" dirty="0" smtClean="0"/>
              <a:t>Celek - C</a:t>
            </a:r>
            <a:endParaRPr lang="cs-CZ" sz="2800" u="sng" dirty="0"/>
          </a:p>
        </p:txBody>
      </p:sp>
      <p:pic>
        <p:nvPicPr>
          <p:cNvPr id="10" name="Zástupný symbol pro obsah 9" descr="2011-08-01--12-31-3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428868"/>
            <a:ext cx="4317352" cy="3357586"/>
          </a:xfrm>
        </p:spPr>
      </p:pic>
      <p:pic>
        <p:nvPicPr>
          <p:cNvPr id="13" name="Zástupný symbol pro obsah 12" descr="2011-08-01--12-32-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2571744"/>
            <a:ext cx="4040188" cy="313981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záběry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Míra nadhledu nebo podhledu se zobecněně nazývá </a:t>
            </a:r>
            <a:r>
              <a:rPr lang="cs-CZ" b="1" dirty="0" err="1" smtClean="0"/>
              <a:t>rakurs</a:t>
            </a:r>
            <a:r>
              <a:rPr lang="cs-CZ" b="1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Nadhled a podhled - u záběrů, které nejsou snímány ve stejné </a:t>
            </a:r>
            <a:r>
              <a:rPr lang="cs-CZ" dirty="0" smtClean="0"/>
              <a:t>úrovni, </a:t>
            </a:r>
            <a:r>
              <a:rPr lang="cs-CZ" dirty="0" smtClean="0"/>
              <a:t>jako předmět obrazu.</a:t>
            </a:r>
          </a:p>
          <a:p>
            <a:endParaRPr lang="cs-CZ" dirty="0" smtClean="0"/>
          </a:p>
          <a:p>
            <a:r>
              <a:rPr lang="cs-CZ" dirty="0" smtClean="0"/>
              <a:t>U n</a:t>
            </a:r>
            <a:r>
              <a:rPr lang="cs-CZ" dirty="0" smtClean="0"/>
              <a:t>adhledu </a:t>
            </a:r>
            <a:r>
              <a:rPr lang="cs-CZ" dirty="0" smtClean="0"/>
              <a:t>je fotoaparát nebo kamera výše než předmět snímku (dívá se na něj shora).</a:t>
            </a:r>
          </a:p>
          <a:p>
            <a:r>
              <a:rPr lang="cs-CZ" dirty="0" smtClean="0"/>
              <a:t>U p</a:t>
            </a:r>
            <a:r>
              <a:rPr lang="cs-CZ" dirty="0" smtClean="0"/>
              <a:t>odhledu </a:t>
            </a:r>
            <a:r>
              <a:rPr lang="cs-CZ" dirty="0" smtClean="0"/>
              <a:t>je fotoaparát nebo kamera níže než předmět snímku (dívá se na něj zespodu).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1924" cy="869934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Ptačí perspektiva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500175"/>
            <a:ext cx="3757610" cy="40005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Záběr z výšky směrem </a:t>
            </a:r>
            <a:r>
              <a:rPr lang="cs-CZ" sz="2800" dirty="0" smtClean="0"/>
              <a:t>dolů </a:t>
            </a:r>
            <a:r>
              <a:rPr lang="cs-CZ" sz="2800" dirty="0" smtClean="0"/>
              <a:t>– letecké snímky, pohled z věže.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Objektiv je </a:t>
            </a:r>
            <a:r>
              <a:rPr lang="cs-CZ" sz="2800" dirty="0" smtClean="0"/>
              <a:t>s</a:t>
            </a:r>
            <a:r>
              <a:rPr lang="cs-CZ" sz="2800" dirty="0" smtClean="0"/>
              <a:t>hora </a:t>
            </a:r>
            <a:r>
              <a:rPr lang="cs-CZ" sz="2800" dirty="0" smtClean="0"/>
              <a:t>– protáhne obličej a zkrátí tělo.</a:t>
            </a:r>
          </a:p>
          <a:p>
            <a:endParaRPr lang="cs-CZ" sz="2800" dirty="0"/>
          </a:p>
        </p:txBody>
      </p:sp>
      <p:pic>
        <p:nvPicPr>
          <p:cNvPr id="8" name="Obrázek 7" descr="2011-08-05--14-16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071546"/>
            <a:ext cx="4714908" cy="5156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7610" cy="65562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Žabí perspektiva</a:t>
            </a:r>
            <a:endParaRPr lang="cs-CZ" sz="3200" dirty="0"/>
          </a:p>
        </p:txBody>
      </p:sp>
      <p:pic>
        <p:nvPicPr>
          <p:cNvPr id="5" name="Zástupný symbol pro obsah 4" descr="2011-08-05--14-29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928670"/>
            <a:ext cx="430864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Může  vzniknout, když fotíme či natáčíme zcela nebo téměř ze země.</a:t>
            </a:r>
          </a:p>
          <a:p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Objektiv je </a:t>
            </a:r>
            <a:r>
              <a:rPr lang="cs-CZ" sz="2800" dirty="0" smtClean="0"/>
              <a:t>vespod </a:t>
            </a:r>
            <a:r>
              <a:rPr lang="cs-CZ" sz="2800" dirty="0" smtClean="0"/>
              <a:t>– protáhne tělo a zkrátí  hlavu</a:t>
            </a:r>
            <a:endParaRPr lang="cs-CZ" sz="2800" dirty="0"/>
          </a:p>
        </p:txBody>
      </p:sp>
      <p:pic>
        <p:nvPicPr>
          <p:cNvPr id="6" name="Obrázek 5" descr="2011-08-05--13-48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643314"/>
            <a:ext cx="4286280" cy="2857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462</Words>
  <Application>Microsoft Office PowerPoint</Application>
  <PresentationFormat>Předvádění na obrazovce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VY_32_INOVACE_FOTF11060ŠVA</vt:lpstr>
      <vt:lpstr>Hlavní zásady kompozice – 3.část</vt:lpstr>
      <vt:lpstr>Velikost záběru</vt:lpstr>
      <vt:lpstr>Snímek 4</vt:lpstr>
      <vt:lpstr>Snímek 5</vt:lpstr>
      <vt:lpstr>Ukázky </vt:lpstr>
      <vt:lpstr>Jiné záběry</vt:lpstr>
      <vt:lpstr>Ptačí perspektiva</vt:lpstr>
      <vt:lpstr>Žabí perspektiva</vt:lpstr>
      <vt:lpstr>Zopakuj!</vt:lpstr>
      <vt:lpstr>Správná odpověď</vt:lpstr>
      <vt:lpstr>Odkazy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 User</dc:creator>
  <cp:lastModifiedBy>Doma</cp:lastModifiedBy>
  <cp:revision>30</cp:revision>
  <dcterms:created xsi:type="dcterms:W3CDTF">2012-10-30T19:12:26Z</dcterms:created>
  <dcterms:modified xsi:type="dcterms:W3CDTF">2013-01-27T13:41:02Z</dcterms:modified>
</cp:coreProperties>
</file>