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6E25-1FA9-45D1-9EF5-45A4940F4B8D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966C-4588-422B-ADAD-AE47D867F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714512"/>
          </a:xfrm>
        </p:spPr>
        <p:txBody>
          <a:bodyPr/>
          <a:lstStyle/>
          <a:p>
            <a:r>
              <a:rPr lang="cs-CZ" b="1" dirty="0" smtClean="0"/>
              <a:t>Správná odpověď?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71810"/>
            <a:ext cx="8786842" cy="2566990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Hlavní zásady kompozice – řešení  1.- 3. části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1428760" cy="1177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7858180" cy="5857916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Co rozeznáváme na fotografii :</a:t>
            </a:r>
          </a:p>
          <a:p>
            <a:pPr marL="514350" indent="-514350"/>
            <a:r>
              <a:rPr lang="cs-CZ" b="1" dirty="0" smtClean="0">
                <a:solidFill>
                  <a:srgbClr val="FF0000"/>
                </a:solidFill>
              </a:rPr>
              <a:t>Hlavní (dominanta) a vedlejší prvek</a:t>
            </a:r>
          </a:p>
          <a:p>
            <a:pPr marL="514350" indent="-514350" algn="l"/>
            <a:r>
              <a:rPr lang="cs-CZ" dirty="0" smtClean="0">
                <a:solidFill>
                  <a:schemeClr val="tx1"/>
                </a:solidFill>
              </a:rPr>
              <a:t>2. Z jaké strany pozorujeme fotografii:</a:t>
            </a:r>
          </a:p>
          <a:p>
            <a:pPr marL="514350" indent="-514350"/>
            <a:r>
              <a:rPr lang="cs-CZ" b="1" dirty="0" smtClean="0">
                <a:solidFill>
                  <a:srgbClr val="FF0000"/>
                </a:solidFill>
              </a:rPr>
              <a:t>Z leva doprava</a:t>
            </a:r>
          </a:p>
          <a:p>
            <a:pPr marL="514350" indent="-514350" algn="l"/>
            <a:r>
              <a:rPr lang="cs-CZ" dirty="0" smtClean="0">
                <a:solidFill>
                  <a:schemeClr val="tx1"/>
                </a:solidFill>
              </a:rPr>
              <a:t>3. </a:t>
            </a:r>
            <a:r>
              <a:rPr lang="cs-CZ" dirty="0" smtClean="0">
                <a:solidFill>
                  <a:schemeClr val="tx1"/>
                </a:solidFill>
              </a:rPr>
              <a:t>Popiš, </a:t>
            </a:r>
            <a:r>
              <a:rPr lang="cs-CZ" dirty="0" smtClean="0">
                <a:solidFill>
                  <a:schemeClr val="tx1"/>
                </a:solidFill>
              </a:rPr>
              <a:t>co je to dominanta: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0000"/>
                </a:solidFill>
              </a:rPr>
              <a:t>hlavní prvek, který zaujme svou barvou, velikostí, pocitem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u</a:t>
            </a:r>
            <a:r>
              <a:rPr lang="cs-CZ" sz="2800" b="1" dirty="0" smtClean="0">
                <a:solidFill>
                  <a:srgbClr val="FF0000"/>
                </a:solidFill>
              </a:rPr>
              <a:t>misťujeme ji do středu fotografie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m</a:t>
            </a:r>
            <a:r>
              <a:rPr lang="cs-CZ" sz="2800" b="1" dirty="0" smtClean="0">
                <a:solidFill>
                  <a:srgbClr val="FF0000"/>
                </a:solidFill>
              </a:rPr>
              <a:t>ěla by být na snímku celá</a:t>
            </a:r>
          </a:p>
          <a:p>
            <a:pPr marL="514350" indent="-514350" algn="l"/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4. Co je to prostorově rozložený snímek: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Zobrazení na fotografii by mělo být </a:t>
            </a:r>
            <a:r>
              <a:rPr lang="cs-CZ" b="1" dirty="0" smtClean="0">
                <a:solidFill>
                  <a:srgbClr val="FF0000"/>
                </a:solidFill>
              </a:rPr>
              <a:t>celé, </a:t>
            </a:r>
            <a:r>
              <a:rPr lang="cs-CZ" b="1" dirty="0" smtClean="0">
                <a:solidFill>
                  <a:srgbClr val="FF0000"/>
                </a:solidFill>
              </a:rPr>
              <a:t>ne </a:t>
            </a:r>
            <a:r>
              <a:rPr lang="cs-CZ" b="1" dirty="0" smtClean="0">
                <a:solidFill>
                  <a:srgbClr val="FF0000"/>
                </a:solidFill>
              </a:rPr>
              <a:t>přerušováno, </a:t>
            </a:r>
            <a:r>
              <a:rPr lang="cs-CZ" b="1" dirty="0" smtClean="0">
                <a:solidFill>
                  <a:srgbClr val="FF0000"/>
                </a:solidFill>
              </a:rPr>
              <a:t>např. podání ruky.</a:t>
            </a:r>
          </a:p>
          <a:p>
            <a:pPr>
              <a:buNone/>
            </a:pPr>
            <a:r>
              <a:rPr lang="cs-CZ" dirty="0" smtClean="0"/>
              <a:t>5. Urči na obrázku dominantu a vedlejší prvek: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Dominanta – kočka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Vedlejší prvek – zelená tráva, kameny</a:t>
            </a:r>
          </a:p>
          <a:p>
            <a:pPr>
              <a:buNone/>
            </a:pPr>
            <a:r>
              <a:rPr lang="cs-CZ" dirty="0" smtClean="0"/>
              <a:t>6. Co je to záběr: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Základní jednotka filmového děje.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Vytváří dějovou linii.</a:t>
            </a:r>
          </a:p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7. Popiš velký celek: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Celkový pohled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Použití pro masové scény </a:t>
            </a:r>
          </a:p>
          <a:p>
            <a:pPr>
              <a:buNone/>
            </a:pPr>
            <a:r>
              <a:rPr lang="cs-CZ" dirty="0" smtClean="0"/>
              <a:t>8. Kde vznikl a kdy americký plán/záběr: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U westernů na přelomu století</a:t>
            </a:r>
          </a:p>
          <a:p>
            <a:pPr>
              <a:buNone/>
            </a:pPr>
            <a:r>
              <a:rPr lang="cs-CZ" dirty="0" smtClean="0"/>
              <a:t>10.Pohled </a:t>
            </a:r>
            <a:r>
              <a:rPr lang="cs-CZ" dirty="0" smtClean="0"/>
              <a:t>zespodu </a:t>
            </a:r>
            <a:r>
              <a:rPr lang="cs-CZ" dirty="0" smtClean="0"/>
              <a:t>je nadhled nebo podhled: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podhled</a:t>
            </a:r>
          </a:p>
          <a:p>
            <a:pPr>
              <a:buNone/>
            </a:pPr>
            <a:r>
              <a:rPr lang="cs-CZ" dirty="0" smtClean="0"/>
              <a:t>11. Popiš žabí perspektivu: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Když fotíme ze země nebo téměř ze </a:t>
            </a:r>
            <a:r>
              <a:rPr lang="cs-CZ" b="1" dirty="0" smtClean="0">
                <a:solidFill>
                  <a:srgbClr val="FF0000"/>
                </a:solidFill>
              </a:rPr>
              <a:t>země,</a:t>
            </a: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</a:t>
            </a:r>
            <a:r>
              <a:rPr lang="cs-CZ" b="1" dirty="0" smtClean="0">
                <a:solidFill>
                  <a:srgbClr val="FF0000"/>
                </a:solidFill>
              </a:rPr>
              <a:t>rotáhne </a:t>
            </a:r>
            <a:r>
              <a:rPr lang="cs-CZ" b="1" dirty="0" smtClean="0">
                <a:solidFill>
                  <a:srgbClr val="FF0000"/>
                </a:solidFill>
              </a:rPr>
              <a:t>se hlava, tělo se zkrátí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12. Co je to </a:t>
            </a:r>
            <a:r>
              <a:rPr lang="cs-CZ" dirty="0" err="1" smtClean="0"/>
              <a:t>rakurs</a:t>
            </a:r>
            <a:r>
              <a:rPr lang="cs-CZ" dirty="0" smtClean="0"/>
              <a:t>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Míra podhledu nebo nadhledu.</a:t>
            </a:r>
          </a:p>
          <a:p>
            <a:pPr>
              <a:buNone/>
            </a:pPr>
            <a:r>
              <a:rPr lang="cs-CZ" dirty="0" smtClean="0"/>
              <a:t>13.Urči </a:t>
            </a:r>
            <a:r>
              <a:rPr lang="cs-CZ" dirty="0"/>
              <a:t>na fotografii </a:t>
            </a:r>
            <a:r>
              <a:rPr lang="cs-CZ" dirty="0" err="1"/>
              <a:t>polocelek</a:t>
            </a:r>
            <a:r>
              <a:rPr lang="cs-CZ" dirty="0"/>
              <a:t> a detail</a:t>
            </a:r>
            <a:r>
              <a:rPr lang="cs-CZ" dirty="0" smtClean="0"/>
              <a:t>:</a:t>
            </a:r>
          </a:p>
          <a:p>
            <a:pPr algn="ctr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Polocelek</a:t>
            </a:r>
            <a:r>
              <a:rPr lang="cs-CZ" b="1" dirty="0" smtClean="0">
                <a:solidFill>
                  <a:srgbClr val="FF0000"/>
                </a:solidFill>
              </a:rPr>
              <a:t> – fotografie B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Detail – fotografie A</a:t>
            </a:r>
          </a:p>
          <a:p>
            <a:pPr>
              <a:buNone/>
            </a:pPr>
            <a:r>
              <a:rPr lang="cs-CZ" dirty="0"/>
              <a:t>14.</a:t>
            </a:r>
            <a:r>
              <a:rPr lang="cs-CZ" dirty="0" smtClean="0"/>
              <a:t> </a:t>
            </a:r>
            <a:r>
              <a:rPr lang="cs-CZ" dirty="0"/>
              <a:t>Urči žabí a ptačí perspektivu</a:t>
            </a:r>
            <a:r>
              <a:rPr lang="cs-CZ" dirty="0" smtClean="0"/>
              <a:t>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Žabí – fotografie A,B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Ptačí – není žádná</a:t>
            </a:r>
          </a:p>
          <a:p>
            <a:pPr>
              <a:buNone/>
            </a:pPr>
            <a:r>
              <a:rPr lang="cs-CZ" dirty="0"/>
              <a:t>15.Urči velikost záběru</a:t>
            </a:r>
            <a:r>
              <a:rPr lang="cs-CZ" dirty="0" smtClean="0"/>
              <a:t>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Velký celek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233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Správná odpověď?</vt:lpstr>
      <vt:lpstr>Snímek 2</vt:lpstr>
      <vt:lpstr>Snímek 3</vt:lpstr>
      <vt:lpstr>Snímek 4</vt:lpstr>
      <vt:lpstr>Snímek 5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zásady kompozice – řešení  1.- 3. části</dc:title>
  <dc:creator>Lenovo User</dc:creator>
  <cp:lastModifiedBy>Doma</cp:lastModifiedBy>
  <cp:revision>12</cp:revision>
  <dcterms:created xsi:type="dcterms:W3CDTF">2012-11-11T22:15:21Z</dcterms:created>
  <dcterms:modified xsi:type="dcterms:W3CDTF">2013-01-27T16:30:57Z</dcterms:modified>
</cp:coreProperties>
</file>