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CF8A-EF02-4A23-A341-B48AB1980299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AC3-BBF3-4D73-A239-98577DDBB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CF8A-EF02-4A23-A341-B48AB1980299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AC3-BBF3-4D73-A239-98577DDBB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CF8A-EF02-4A23-A341-B48AB1980299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AC3-BBF3-4D73-A239-98577DDBB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CF8A-EF02-4A23-A341-B48AB1980299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AC3-BBF3-4D73-A239-98577DDBB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CF8A-EF02-4A23-A341-B48AB1980299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AC3-BBF3-4D73-A239-98577DDBB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CF8A-EF02-4A23-A341-B48AB1980299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AC3-BBF3-4D73-A239-98577DDBB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CF8A-EF02-4A23-A341-B48AB1980299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AC3-BBF3-4D73-A239-98577DDBB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CF8A-EF02-4A23-A341-B48AB1980299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AC3-BBF3-4D73-A239-98577DDBB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CF8A-EF02-4A23-A341-B48AB1980299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AC3-BBF3-4D73-A239-98577DDBB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CF8A-EF02-4A23-A341-B48AB1980299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AC3-BBF3-4D73-A239-98577DDBB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CF8A-EF02-4A23-A341-B48AB1980299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AC3-BBF3-4D73-A239-98577DDBB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ECF8A-EF02-4A23-A341-B48AB1980299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86AC3-BBF3-4D73-A239-98577DDBB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428627"/>
          </a:xfrm>
        </p:spPr>
        <p:txBody>
          <a:bodyPr>
            <a:normAutofit/>
          </a:bodyPr>
          <a:lstStyle/>
          <a:p>
            <a:pPr algn="r"/>
            <a:r>
              <a:rPr lang="cs-CZ" sz="1600" dirty="0" smtClean="0"/>
              <a:t>VY_32_INOVACE_FOTF12060ŠVA</a:t>
            </a:r>
            <a:endParaRPr lang="cs-CZ" sz="1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2143116"/>
            <a:ext cx="7858180" cy="421484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Výukový materiál v rámci projektu OPVK 1,5 Peníze středním školám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Číslo projektu:		CZ.1.07/1.5.00/34.0883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Název projektu:		 Rozvoj vzdělanosti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 Číslo šablony:		III/2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Datum vytvoření:		1.1.2013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Autor:			Mgr. Martina Švábová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Určeno pro předmět:		Fotografie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Tematická oblast:		Základní skladby obrazu – Kompozice obrazu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Obor vzdělání:		Fotograf (34-56-L/01) 1.ročník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Název výukového materiálu:  	pracovní listy opakování celkového učiva o základní skladbě 			obrazu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Popis  využití: pracovní listy, celkové opakování  o základní skladbě obrazu s využitím </a:t>
            </a:r>
            <a:r>
              <a:rPr lang="cs-CZ" dirty="0" err="1" smtClean="0">
                <a:solidFill>
                  <a:schemeClr val="tx1"/>
                </a:solidFill>
              </a:rPr>
              <a:t>dataprojektoru</a:t>
            </a:r>
            <a:r>
              <a:rPr lang="cs-CZ" dirty="0" smtClean="0">
                <a:solidFill>
                  <a:schemeClr val="tx1"/>
                </a:solidFill>
              </a:rPr>
              <a:t> a notebooku k prohlubování a upevňování učiva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Čas: 25 minut</a:t>
            </a:r>
            <a:endParaRPr lang="cs-CZ" dirty="0"/>
          </a:p>
        </p:txBody>
      </p:sp>
      <p:pic>
        <p:nvPicPr>
          <p:cNvPr id="4" name="Obrázek 3" descr="lo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42918"/>
            <a:ext cx="8715404" cy="14661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rgbClr val="FF0000"/>
                </a:solidFill>
              </a:rPr>
              <a:t>Opakování celkového učiva o Základní skladbě obrazu – kompozici obrazu</a:t>
            </a:r>
            <a:endParaRPr lang="cs-CZ" sz="3200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8634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b="1" dirty="0" smtClean="0"/>
              <a:t>Co je to kompozice :</a:t>
            </a:r>
          </a:p>
          <a:p>
            <a:pPr marL="514350" indent="-51435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2. Čemu se musíme vyvarovat: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3.Jméno malíře a název obrazu z let 1503 -1506 – poměr zlatého řezu: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endParaRPr lang="cs-CZ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/>
              <a:t>4. </a:t>
            </a:r>
            <a:r>
              <a:rPr lang="cs-CZ" b="1" dirty="0" smtClean="0"/>
              <a:t>Co je to tonální kompozice: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5. Rozdíl mezi symetrií a rytmem: 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6. Prvky dělíme na: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7. Popište barevný kontrast: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 startAt="8"/>
            </a:pPr>
            <a:r>
              <a:rPr lang="cs-CZ" b="1" dirty="0" smtClean="0"/>
              <a:t>Jaké rozdělujeme barvy a napište příklady:</a:t>
            </a:r>
          </a:p>
          <a:p>
            <a:pPr marL="514350" indent="-514350"/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/>
          <a:lstStyle/>
          <a:p>
            <a:pPr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sz="2800" b="1" dirty="0" smtClean="0"/>
              <a:t>9. </a:t>
            </a:r>
            <a:r>
              <a:rPr lang="cs-CZ" b="1" dirty="0" smtClean="0"/>
              <a:t>Rozdíl mezi sytou a pastelovou barvou:</a:t>
            </a:r>
          </a:p>
          <a:p>
            <a:pPr marL="514350" indent="-514350"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10. Co jsou barvy doplňkové: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11. Jak vznikne  </a:t>
            </a:r>
            <a:r>
              <a:rPr lang="cs-CZ" b="1" dirty="0" err="1" smtClean="0"/>
              <a:t>Sabatierův</a:t>
            </a:r>
            <a:r>
              <a:rPr lang="cs-CZ" b="1" dirty="0" smtClean="0"/>
              <a:t>  efekt: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12. Jak ovlivníme linie:</a:t>
            </a:r>
          </a:p>
          <a:p>
            <a:pPr marL="514350" indent="-514350"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13. Co je to zlatý řez: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14. Nákres třetinového dělení: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15. Jak se díváme na fotografii a proč: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16. Popište detail: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17. Co je to </a:t>
            </a:r>
            <a:r>
              <a:rPr lang="cs-CZ" b="1" dirty="0" err="1" smtClean="0"/>
              <a:t>rakurs</a:t>
            </a:r>
            <a:r>
              <a:rPr lang="cs-CZ" b="1" dirty="0" smtClean="0"/>
              <a:t>: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endParaRPr lang="cs-CZ" sz="2800" b="1" dirty="0" smtClean="0"/>
          </a:p>
          <a:p>
            <a:endParaRPr lang="cs-CZ" sz="2800" b="1" dirty="0" smtClean="0">
              <a:solidFill>
                <a:srgbClr val="FF0000"/>
              </a:solidFill>
            </a:endParaRPr>
          </a:p>
          <a:p>
            <a:endParaRPr lang="cs-CZ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/>
              <a:t>18. Která fotka je nadhled a která podhled:</a:t>
            </a:r>
          </a:p>
          <a:p>
            <a:pPr>
              <a:buNone/>
            </a:pPr>
            <a:r>
              <a:rPr lang="cs-CZ" sz="2800" b="1" dirty="0" smtClean="0"/>
              <a:t>1. 					2.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endParaRPr lang="cs-CZ" sz="2800" b="1" dirty="0" smtClean="0"/>
          </a:p>
        </p:txBody>
      </p:sp>
      <p:pic>
        <p:nvPicPr>
          <p:cNvPr id="4" name="Obrázek 3" descr="P10005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500174"/>
            <a:ext cx="4064027" cy="2286016"/>
          </a:xfrm>
          <a:prstGeom prst="rect">
            <a:avLst/>
          </a:prstGeom>
        </p:spPr>
      </p:pic>
      <p:pic>
        <p:nvPicPr>
          <p:cNvPr id="5" name="Obrázek 4" descr="P10801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1357298"/>
            <a:ext cx="2571768" cy="456209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19. Jaké u fotoaparátu můžeme mít ostření: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20. Rozdíl mezi </a:t>
            </a:r>
            <a:r>
              <a:rPr lang="cs-CZ" b="1" dirty="0" smtClean="0"/>
              <a:t>pohybovým a </a:t>
            </a:r>
            <a:r>
              <a:rPr lang="cs-CZ" b="1" dirty="0" smtClean="0"/>
              <a:t>obrazovým ostřením: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21. Co je to </a:t>
            </a:r>
            <a:r>
              <a:rPr lang="cs-CZ" b="1" dirty="0" err="1" smtClean="0"/>
              <a:t>panning</a:t>
            </a:r>
            <a:r>
              <a:rPr lang="cs-CZ" b="1" dirty="0" smtClean="0"/>
              <a:t>: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 startAt="22"/>
            </a:pPr>
            <a:r>
              <a:rPr lang="cs-CZ" b="1" dirty="0" smtClean="0"/>
              <a:t> Jak dosáhneme neostrosti:</a:t>
            </a:r>
          </a:p>
          <a:p>
            <a:pPr marL="514350" indent="-51435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7209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sz="4000" b="1" dirty="0" smtClean="0"/>
          </a:p>
          <a:p>
            <a:pPr>
              <a:buNone/>
            </a:pPr>
            <a:endParaRPr lang="cs-CZ" sz="11200" b="1" dirty="0" smtClean="0"/>
          </a:p>
          <a:p>
            <a:pPr>
              <a:buNone/>
            </a:pPr>
            <a:r>
              <a:rPr lang="cs-CZ" sz="11200" b="1" dirty="0" smtClean="0"/>
              <a:t>23</a:t>
            </a:r>
            <a:r>
              <a:rPr lang="cs-CZ" sz="12800" b="1" dirty="0" smtClean="0"/>
              <a:t>. Co je to v perspektivě zákryt:</a:t>
            </a:r>
          </a:p>
          <a:p>
            <a:endParaRPr lang="cs-CZ" sz="1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12800" b="1" dirty="0" smtClean="0"/>
              <a:t>24. Rozdíl mezi průčelní a nárožní perspektivou:</a:t>
            </a:r>
          </a:p>
          <a:p>
            <a:endParaRPr lang="cs-CZ" sz="1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12800" b="1" dirty="0" smtClean="0"/>
              <a:t>25. Proč děláme výřez:</a:t>
            </a:r>
          </a:p>
          <a:p>
            <a:pPr>
              <a:buNone/>
            </a:pPr>
            <a:endParaRPr lang="cs-CZ" sz="12800" b="1" dirty="0" smtClean="0"/>
          </a:p>
          <a:p>
            <a:pPr>
              <a:buNone/>
            </a:pPr>
            <a:r>
              <a:rPr lang="cs-CZ" sz="12800" b="1" dirty="0" smtClean="0"/>
              <a:t>26. Jak provádíme výřez:</a:t>
            </a:r>
          </a:p>
          <a:p>
            <a:pPr>
              <a:buNone/>
            </a:pPr>
            <a:endParaRPr lang="cs-CZ" sz="12800" dirty="0" smtClean="0"/>
          </a:p>
          <a:p>
            <a:pPr>
              <a:buNone/>
            </a:pPr>
            <a:endParaRPr lang="cs-CZ" sz="12800" dirty="0" smtClean="0"/>
          </a:p>
          <a:p>
            <a:endParaRPr lang="cs-CZ" sz="12800" dirty="0" smtClean="0">
              <a:solidFill>
                <a:srgbClr val="FF0000"/>
              </a:solidFill>
            </a:endParaRPr>
          </a:p>
          <a:p>
            <a:endParaRPr lang="cs-CZ" sz="1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11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11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7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800" dirty="0" smtClean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b="1" dirty="0" smtClean="0"/>
              <a:t>27. Čtvercový formát výřezu: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28.Popiš uzavřený prostor: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29. Co je pasparta: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30. Kde prezentujeme fotografie: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246</Words>
  <Application>Microsoft Office PowerPoint</Application>
  <PresentationFormat>Předvádění na obrazovce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VY_32_INOVACE_FOTF12060ŠVA</vt:lpstr>
      <vt:lpstr>Opakování celkového učiva o Základní skladbě obrazu – kompozici obrazu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VY_32_INOVACE_FOTF12060ŠVA</dc:title>
  <dc:creator>Lenovo User</dc:creator>
  <cp:lastModifiedBy>Doma</cp:lastModifiedBy>
  <cp:revision>48</cp:revision>
  <dcterms:created xsi:type="dcterms:W3CDTF">2012-11-25T16:48:30Z</dcterms:created>
  <dcterms:modified xsi:type="dcterms:W3CDTF">2013-01-27T13:11:29Z</dcterms:modified>
</cp:coreProperties>
</file>