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CF8A-EF02-4A23-A341-B48AB198029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AC3-BBF3-4D73-A239-98577DDBB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CF8A-EF02-4A23-A341-B48AB198029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AC3-BBF3-4D73-A239-98577DDBB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CF8A-EF02-4A23-A341-B48AB198029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AC3-BBF3-4D73-A239-98577DDBB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CF8A-EF02-4A23-A341-B48AB198029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AC3-BBF3-4D73-A239-98577DDBB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CF8A-EF02-4A23-A341-B48AB198029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AC3-BBF3-4D73-A239-98577DDBB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CF8A-EF02-4A23-A341-B48AB198029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AC3-BBF3-4D73-A239-98577DDBB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CF8A-EF02-4A23-A341-B48AB198029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AC3-BBF3-4D73-A239-98577DDBB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CF8A-EF02-4A23-A341-B48AB198029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AC3-BBF3-4D73-A239-98577DDBB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CF8A-EF02-4A23-A341-B48AB198029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AC3-BBF3-4D73-A239-98577DDBB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CF8A-EF02-4A23-A341-B48AB198029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AC3-BBF3-4D73-A239-98577DDBB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ECF8A-EF02-4A23-A341-B48AB198029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AC3-BBF3-4D73-A239-98577DDBB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ECF8A-EF02-4A23-A341-B48AB198029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86AC3-BBF3-4D73-A239-98577DDBB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Správná odpověď?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b="1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cs-CZ" b="1" u="sng" dirty="0" smtClean="0">
                <a:solidFill>
                  <a:srgbClr val="FF0000"/>
                </a:solidFill>
              </a:rPr>
              <a:t>Opakování celkového učiva o Základní skladbě obrazu – kompozici obrazu</a:t>
            </a:r>
          </a:p>
          <a:p>
            <a:endParaRPr lang="cs-CZ" b="1" u="sng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4" name="Picture 2" descr="C:\Documents and Settings\Martina\Local Settings\Temporary Internet Files\Content.IE5\IYVVMCAV\MC90044042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785794"/>
            <a:ext cx="1143008" cy="941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21. Co je to </a:t>
            </a:r>
            <a:r>
              <a:rPr lang="cs-CZ" b="1" dirty="0" err="1" smtClean="0"/>
              <a:t>panning</a:t>
            </a:r>
            <a:r>
              <a:rPr lang="cs-CZ" b="1" dirty="0" smtClean="0"/>
              <a:t>: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Neboli sledování obrazu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Je zachycení rychlého pohybu, jde o to sledovat pohybující se objekt v hledáčku.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 startAt="22"/>
            </a:pPr>
            <a:r>
              <a:rPr lang="cs-CZ" b="1" dirty="0" smtClean="0"/>
              <a:t>Jak dosáhneme neostrosti: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Použití speciálních změkčujících objektivů, předsádek, průhledných předmětů např. folie, plast, vazelína, sádlo před objektivem.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Zvláštním pohybovým </a:t>
            </a:r>
            <a:r>
              <a:rPr lang="cs-CZ" dirty="0" smtClean="0">
                <a:solidFill>
                  <a:srgbClr val="FF0000"/>
                </a:solidFill>
              </a:rPr>
              <a:t>efektem, </a:t>
            </a:r>
            <a:r>
              <a:rPr lang="cs-CZ" dirty="0" err="1" smtClean="0">
                <a:solidFill>
                  <a:srgbClr val="FF0000"/>
                </a:solidFill>
              </a:rPr>
              <a:t>zoomováním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během expozice.</a:t>
            </a:r>
          </a:p>
          <a:p>
            <a:pPr marL="514350" indent="-51435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sz="4000" b="1" dirty="0" smtClean="0"/>
          </a:p>
          <a:p>
            <a:pPr>
              <a:buNone/>
            </a:pPr>
            <a:r>
              <a:rPr lang="cs-CZ" sz="11200" b="1" dirty="0" smtClean="0"/>
              <a:t>23. Co je to v perspektivě zákryt:</a:t>
            </a:r>
          </a:p>
          <a:p>
            <a:r>
              <a:rPr lang="cs-CZ" sz="11200" dirty="0" smtClean="0">
                <a:solidFill>
                  <a:srgbClr val="FF0000"/>
                </a:solidFill>
              </a:rPr>
              <a:t>Bližší objekt zakrývá vzdálenější objekt.</a:t>
            </a:r>
          </a:p>
          <a:p>
            <a:endParaRPr lang="cs-CZ" sz="11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11200" b="1" dirty="0" smtClean="0"/>
              <a:t>24. Rozdíl mezi průčelní a nárožní perspektivou:</a:t>
            </a:r>
          </a:p>
          <a:p>
            <a:r>
              <a:rPr lang="cs-CZ" sz="11200" dirty="0" smtClean="0">
                <a:solidFill>
                  <a:srgbClr val="FF0000"/>
                </a:solidFill>
              </a:rPr>
              <a:t>Nárožní – úběžník se setkává ve dvou bodech</a:t>
            </a:r>
          </a:p>
          <a:p>
            <a:r>
              <a:rPr lang="cs-CZ" sz="11200" dirty="0" smtClean="0">
                <a:solidFill>
                  <a:srgbClr val="FF0000"/>
                </a:solidFill>
              </a:rPr>
              <a:t>Průčelní – úběžník je jen v jednom bodě.</a:t>
            </a:r>
          </a:p>
          <a:p>
            <a:endParaRPr lang="cs-CZ" sz="11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11200" b="1" dirty="0" smtClean="0"/>
              <a:t>25. Proč děláme výřez:</a:t>
            </a:r>
          </a:p>
          <a:p>
            <a:r>
              <a:rPr lang="cs-CZ" sz="11200" dirty="0" smtClean="0">
                <a:solidFill>
                  <a:srgbClr val="FF0000"/>
                </a:solidFill>
              </a:rPr>
              <a:t>Odstranit ze záběru všechny rušivé prvky, předměty.</a:t>
            </a:r>
          </a:p>
          <a:p>
            <a:endParaRPr lang="cs-CZ" sz="11200" dirty="0" smtClean="0">
              <a:solidFill>
                <a:srgbClr val="FF0000"/>
              </a:solidFill>
            </a:endParaRPr>
          </a:p>
          <a:p>
            <a:endParaRPr lang="cs-CZ" sz="11200" dirty="0" smtClean="0">
              <a:solidFill>
                <a:srgbClr val="FF0000"/>
              </a:solidFill>
            </a:endParaRPr>
          </a:p>
          <a:p>
            <a:endParaRPr lang="cs-CZ" sz="11200" dirty="0" smtClean="0"/>
          </a:p>
          <a:p>
            <a:endParaRPr lang="cs-CZ" sz="11200" dirty="0" smtClean="0">
              <a:solidFill>
                <a:srgbClr val="FF0000"/>
              </a:solidFill>
            </a:endParaRPr>
          </a:p>
          <a:p>
            <a:endParaRPr lang="cs-CZ" sz="11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11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11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7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 smtClean="0"/>
              <a:t>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800" b="1" dirty="0" smtClean="0"/>
              <a:t>26. Jak provádíme výřez: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Softwarem </a:t>
            </a:r>
            <a:r>
              <a:rPr lang="cs-CZ" sz="2800" dirty="0" smtClean="0">
                <a:solidFill>
                  <a:srgbClr val="FF0000"/>
                </a:solidFill>
              </a:rPr>
              <a:t>pro úpravu snímku.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Zvětšovacím přístrojem </a:t>
            </a:r>
            <a:r>
              <a:rPr lang="cs-CZ" sz="2800" dirty="0" smtClean="0">
                <a:solidFill>
                  <a:srgbClr val="FF0000"/>
                </a:solidFill>
              </a:rPr>
              <a:t>– </a:t>
            </a:r>
            <a:r>
              <a:rPr lang="cs-CZ" sz="2800" dirty="0" smtClean="0">
                <a:solidFill>
                  <a:srgbClr val="FF0000"/>
                </a:solidFill>
              </a:rPr>
              <a:t>maskovacími rámy.</a:t>
            </a:r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cs-CZ" sz="2800" b="1" dirty="0" smtClean="0"/>
              <a:t>27. Čtvercový formát výřezu: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působí </a:t>
            </a:r>
            <a:r>
              <a:rPr lang="cs-CZ" sz="2800" dirty="0" smtClean="0">
                <a:solidFill>
                  <a:srgbClr val="FF0000"/>
                </a:solidFill>
              </a:rPr>
              <a:t>harmonicky </a:t>
            </a:r>
            <a:r>
              <a:rPr lang="cs-CZ" sz="2800" dirty="0" smtClean="0">
                <a:solidFill>
                  <a:srgbClr val="FF0000"/>
                </a:solidFill>
              </a:rPr>
              <a:t>a klidně, může se využívat na snímky krajin, zvířat, detailů.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/>
              <a:t>28.Popiš uzavřený prostor: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Fotka je na jedné straně 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uzavřená – strom, </a:t>
            </a:r>
            <a:r>
              <a:rPr lang="cs-CZ" sz="2800" dirty="0" smtClean="0">
                <a:solidFill>
                  <a:srgbClr val="FF0000"/>
                </a:solidFill>
              </a:rPr>
              <a:t>budova, </a:t>
            </a:r>
            <a:r>
              <a:rPr lang="cs-CZ" sz="2800" dirty="0" smtClean="0">
                <a:solidFill>
                  <a:srgbClr val="FF0000"/>
                </a:solidFill>
              </a:rPr>
              <a:t>nebo </a:t>
            </a:r>
            <a:r>
              <a:rPr lang="cs-CZ" sz="2800" dirty="0" smtClean="0">
                <a:solidFill>
                  <a:srgbClr val="FF0000"/>
                </a:solidFill>
              </a:rPr>
              <a:t>tonalita </a:t>
            </a:r>
            <a:r>
              <a:rPr lang="cs-CZ" sz="2800" dirty="0" smtClean="0">
                <a:solidFill>
                  <a:srgbClr val="FF0000"/>
                </a:solidFill>
              </a:rPr>
              <a:t>je snímku 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na jedné straně světlejší - tmavší.</a:t>
            </a: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800" b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/>
              <a:t>29. Co je pasparta: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Je materiál, </a:t>
            </a:r>
            <a:r>
              <a:rPr lang="cs-CZ" sz="2800" dirty="0" smtClean="0">
                <a:solidFill>
                  <a:srgbClr val="FF0000"/>
                </a:solidFill>
              </a:rPr>
              <a:t>karton, </a:t>
            </a:r>
            <a:r>
              <a:rPr lang="cs-CZ" sz="2800" dirty="0" smtClean="0">
                <a:solidFill>
                  <a:srgbClr val="FF0000"/>
                </a:solidFill>
              </a:rPr>
              <a:t>do jehož výřezu se vkládá obraz, kresba nebo fotografie.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Spolu </a:t>
            </a:r>
            <a:r>
              <a:rPr lang="cs-CZ" sz="2800" smtClean="0">
                <a:solidFill>
                  <a:srgbClr val="FF0000"/>
                </a:solidFill>
              </a:rPr>
              <a:t>s </a:t>
            </a:r>
            <a:r>
              <a:rPr lang="cs-CZ" sz="2800" smtClean="0">
                <a:solidFill>
                  <a:srgbClr val="FF0000"/>
                </a:solidFill>
              </a:rPr>
              <a:t>fotografií </a:t>
            </a:r>
            <a:r>
              <a:rPr lang="cs-CZ" sz="2800" smtClean="0">
                <a:solidFill>
                  <a:srgbClr val="FF0000"/>
                </a:solidFill>
              </a:rPr>
              <a:t>se </a:t>
            </a:r>
            <a:r>
              <a:rPr lang="cs-CZ" sz="2800" smtClean="0">
                <a:solidFill>
                  <a:srgbClr val="FF0000"/>
                </a:solidFill>
              </a:rPr>
              <a:t>pak </a:t>
            </a:r>
            <a:r>
              <a:rPr lang="cs-CZ" sz="2800" dirty="0" smtClean="0">
                <a:solidFill>
                  <a:srgbClr val="FF0000"/>
                </a:solidFill>
              </a:rPr>
              <a:t>obvykle vloží do rámu a zasklí se.</a:t>
            </a: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 smtClean="0"/>
              <a:t> </a:t>
            </a:r>
            <a:r>
              <a:rPr lang="cs-CZ" sz="2800" b="1" dirty="0" smtClean="0"/>
              <a:t>30. Kde prezentujeme fotografie: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Album, digitální rámeček, webové stránky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Knihy, časopisy…… 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/>
              <a:t>1. Co je to kompozice 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Sjednocuje dílo do určité formy, souhrn pravidel a doporučení pro </a:t>
            </a:r>
            <a:r>
              <a:rPr lang="cs-CZ" sz="2800" dirty="0" smtClean="0">
                <a:solidFill>
                  <a:srgbClr val="FF0000"/>
                </a:solidFill>
              </a:rPr>
              <a:t>uspořádaní </a:t>
            </a:r>
            <a:r>
              <a:rPr lang="cs-CZ" sz="2800" dirty="0" smtClean="0">
                <a:solidFill>
                  <a:srgbClr val="FF0000"/>
                </a:solidFill>
              </a:rPr>
              <a:t>prvků ve fotografii.</a:t>
            </a: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b="1" dirty="0" smtClean="0"/>
              <a:t>2. Čemu se musíme vyvarovat: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Rušivých a zmatených prvků.</a:t>
            </a: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b="1" dirty="0" smtClean="0"/>
              <a:t>3. Jméno malíře a název obrazu z let 1503 -1506 – poměr zlatého řezu:</a:t>
            </a:r>
          </a:p>
          <a:p>
            <a:r>
              <a:rPr lang="cs-CZ" sz="2800" dirty="0" err="1" smtClean="0">
                <a:solidFill>
                  <a:srgbClr val="FF0000"/>
                </a:solidFill>
              </a:rPr>
              <a:t>Leonardo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da</a:t>
            </a:r>
            <a:r>
              <a:rPr lang="cs-CZ" sz="2800" dirty="0" smtClean="0">
                <a:solidFill>
                  <a:srgbClr val="FF0000"/>
                </a:solidFill>
              </a:rPr>
              <a:t> Vinci – </a:t>
            </a:r>
            <a:r>
              <a:rPr lang="cs-CZ" sz="2800" dirty="0" err="1" smtClean="0">
                <a:solidFill>
                  <a:srgbClr val="FF0000"/>
                </a:solidFill>
              </a:rPr>
              <a:t>Mona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Lisa</a:t>
            </a:r>
            <a:r>
              <a:rPr lang="cs-CZ" sz="2800" dirty="0" smtClean="0">
                <a:solidFill>
                  <a:srgbClr val="FF0000"/>
                </a:solidFill>
              </a:rPr>
              <a:t/>
            </a:r>
            <a:br>
              <a:rPr lang="cs-CZ" sz="2800" dirty="0" smtClean="0">
                <a:solidFill>
                  <a:srgbClr val="FF0000"/>
                </a:solidFill>
              </a:rPr>
            </a:br>
            <a:endParaRPr lang="cs-CZ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endParaRPr lang="cs-CZ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4. Co je to tonální kompozice: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Zabývá se světlem a stínem a ovlivňuje kontrast a jas.</a:t>
            </a: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b="1" dirty="0" smtClean="0"/>
              <a:t>5. Rozdíl mezi </a:t>
            </a:r>
            <a:r>
              <a:rPr lang="cs-CZ" sz="2800" b="1" dirty="0" smtClean="0"/>
              <a:t>symetrií </a:t>
            </a:r>
            <a:r>
              <a:rPr lang="cs-CZ" sz="2800" b="1" dirty="0" smtClean="0"/>
              <a:t>a rytmem: 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Symetrie je rozmístění prvků kolem středu nebo osy a rytmus je opakování stejných prvků nebo tvarů.</a:t>
            </a:r>
          </a:p>
          <a:p>
            <a:pPr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b="1" dirty="0" smtClean="0"/>
              <a:t>6. Jak dělíme prvky na: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V obraze plní prvek svou </a:t>
            </a:r>
            <a:r>
              <a:rPr lang="cs-CZ" sz="2800" dirty="0" smtClean="0">
                <a:solidFill>
                  <a:srgbClr val="FF0000"/>
                </a:solidFill>
              </a:rPr>
              <a:t>roli, význam </a:t>
            </a:r>
            <a:r>
              <a:rPr lang="cs-CZ" sz="2800" dirty="0" smtClean="0">
                <a:solidFill>
                  <a:srgbClr val="FF0000"/>
                </a:solidFill>
              </a:rPr>
              <a:t>a úlohu, dělíme ho na dominantu – hlavní </a:t>
            </a:r>
            <a:r>
              <a:rPr lang="cs-CZ" sz="2800" dirty="0" smtClean="0">
                <a:solidFill>
                  <a:srgbClr val="FF0000"/>
                </a:solidFill>
              </a:rPr>
              <a:t>prvek, </a:t>
            </a:r>
            <a:r>
              <a:rPr lang="cs-CZ" sz="2800" dirty="0" smtClean="0">
                <a:solidFill>
                  <a:srgbClr val="FF0000"/>
                </a:solidFill>
              </a:rPr>
              <a:t>a vedlejší.</a:t>
            </a:r>
          </a:p>
          <a:p>
            <a:pPr>
              <a:buNone/>
            </a:pPr>
            <a:endParaRPr lang="cs-CZ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572272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7. Popište barevný kontrast: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Dominanta jinou </a:t>
            </a:r>
            <a:r>
              <a:rPr lang="cs-CZ" sz="2800" dirty="0" smtClean="0">
                <a:solidFill>
                  <a:srgbClr val="FF0000"/>
                </a:solidFill>
              </a:rPr>
              <a:t>barvou </a:t>
            </a:r>
            <a:r>
              <a:rPr lang="cs-CZ" sz="2800" dirty="0" smtClean="0">
                <a:solidFill>
                  <a:srgbClr val="FF0000"/>
                </a:solidFill>
              </a:rPr>
              <a:t>než vedlejší prvky – pozadí. Při stejné barvě neupoutá diváka.</a:t>
            </a: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 startAt="8"/>
            </a:pPr>
            <a:r>
              <a:rPr lang="cs-CZ" sz="2800" b="1" dirty="0" smtClean="0"/>
              <a:t>Jaké rozdělujeme barvy a napište příklady:</a:t>
            </a:r>
          </a:p>
          <a:p>
            <a:pPr marL="514350" indent="-514350"/>
            <a:r>
              <a:rPr lang="cs-CZ" sz="2800" dirty="0" smtClean="0">
                <a:solidFill>
                  <a:srgbClr val="FF0000"/>
                </a:solidFill>
              </a:rPr>
              <a:t>Na teplé, studené a neutrální:</a:t>
            </a:r>
          </a:p>
          <a:p>
            <a:pPr marL="514350" indent="-514350"/>
            <a:r>
              <a:rPr lang="cs-CZ" sz="2800" dirty="0" smtClean="0">
                <a:solidFill>
                  <a:srgbClr val="FF0000"/>
                </a:solidFill>
              </a:rPr>
              <a:t>Teplé – žlutá, červená</a:t>
            </a:r>
          </a:p>
          <a:p>
            <a:pPr marL="514350" indent="-514350"/>
            <a:r>
              <a:rPr lang="cs-CZ" sz="2800" dirty="0" smtClean="0">
                <a:solidFill>
                  <a:srgbClr val="FF0000"/>
                </a:solidFill>
              </a:rPr>
              <a:t>Studené – modrá, fialová</a:t>
            </a:r>
          </a:p>
          <a:p>
            <a:pPr marL="514350" indent="-514350"/>
            <a:r>
              <a:rPr lang="cs-CZ" sz="2800" dirty="0" smtClean="0">
                <a:solidFill>
                  <a:srgbClr val="FF0000"/>
                </a:solidFill>
              </a:rPr>
              <a:t>Neutrální – bílá, černá, šedá</a:t>
            </a:r>
          </a:p>
          <a:p>
            <a:pPr marL="514350" indent="-514350"/>
            <a:endParaRPr lang="cs-CZ" sz="28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sz="2800" b="1" dirty="0" smtClean="0"/>
              <a:t>9. Rozdíl mezi sytou a pastelovou barvou:</a:t>
            </a:r>
          </a:p>
          <a:p>
            <a:pPr marL="514350" indent="-514350"/>
            <a:r>
              <a:rPr lang="cs-CZ" sz="2800" dirty="0" smtClean="0">
                <a:solidFill>
                  <a:srgbClr val="FF0000"/>
                </a:solidFill>
              </a:rPr>
              <a:t>Syté jsou neředěné a pastelové ředěné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/>
              <a:t>10. Co jsou barvy doplňkové: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Je barva kontrastní, dvě barvy, které jsou na protilehlých stranách barevného kola. (žlutá, azurová, purpurová)</a:t>
            </a: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b="1" dirty="0" smtClean="0"/>
              <a:t>11. Jak vznikne  </a:t>
            </a:r>
            <a:r>
              <a:rPr lang="cs-CZ" sz="2800" b="1" dirty="0" err="1" smtClean="0"/>
              <a:t>Sabatierův</a:t>
            </a:r>
            <a:r>
              <a:rPr lang="cs-CZ" sz="2800" b="1" dirty="0" smtClean="0"/>
              <a:t>  efekt: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Proces, který vznikne při osvitu během vyvolávání.</a:t>
            </a:r>
          </a:p>
          <a:p>
            <a:pPr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b="1" dirty="0" smtClean="0"/>
              <a:t>12. Jak ovlivníme linie: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Osvětlením – tvrdým, </a:t>
            </a:r>
            <a:r>
              <a:rPr lang="cs-CZ" sz="2800" dirty="0" smtClean="0">
                <a:solidFill>
                  <a:srgbClr val="FF0000"/>
                </a:solidFill>
              </a:rPr>
              <a:t>které </a:t>
            </a:r>
            <a:r>
              <a:rPr lang="cs-CZ" sz="2800" dirty="0" smtClean="0">
                <a:solidFill>
                  <a:srgbClr val="FF0000"/>
                </a:solidFill>
              </a:rPr>
              <a:t>zdůrazňuje linie a měkkým, </a:t>
            </a:r>
            <a:r>
              <a:rPr lang="cs-CZ" sz="2800" dirty="0" smtClean="0">
                <a:solidFill>
                  <a:srgbClr val="FF0000"/>
                </a:solidFill>
              </a:rPr>
              <a:t>které </a:t>
            </a:r>
            <a:r>
              <a:rPr lang="cs-CZ" sz="2800" dirty="0" smtClean="0">
                <a:solidFill>
                  <a:srgbClr val="FF0000"/>
                </a:solidFill>
              </a:rPr>
              <a:t>harmonizuje.</a:t>
            </a:r>
          </a:p>
          <a:p>
            <a:pPr>
              <a:buNone/>
            </a:pPr>
            <a:endParaRPr lang="cs-CZ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/>
              <a:t>13. Co je to zlatý řez: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hlavní motiv nemá rozdělit obraz na dvě poloviny - plocha by měla zabírat např. 32% oblohy a 68% moře (krajina)</a:t>
            </a: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b="1" dirty="0" smtClean="0"/>
              <a:t>14. Nákres třetinového dělení:</a:t>
            </a:r>
          </a:p>
          <a:p>
            <a:endParaRPr lang="cs-CZ" sz="2800" b="1" dirty="0" smtClean="0">
              <a:solidFill>
                <a:srgbClr val="FF0000"/>
              </a:solidFill>
            </a:endParaRPr>
          </a:p>
          <a:p>
            <a:endParaRPr lang="cs-CZ" sz="2800" b="1" dirty="0">
              <a:solidFill>
                <a:srgbClr val="FF0000"/>
              </a:solidFill>
            </a:endParaRPr>
          </a:p>
        </p:txBody>
      </p:sp>
      <p:pic>
        <p:nvPicPr>
          <p:cNvPr id="4" name="Obrázek 3" descr="Bez názvu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3643314"/>
            <a:ext cx="4357686" cy="244259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15. Jak se díváme na fotografii a proč: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Na fotografii se díváme z leva doprava, čteme tak knihy, časopisy.</a:t>
            </a: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b="1" dirty="0" smtClean="0"/>
              <a:t>16. Popište detail: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pouze část obličeje (ruka, oděv….)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mírnější odstup</a:t>
            </a:r>
          </a:p>
          <a:p>
            <a:pPr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b="1" dirty="0" smtClean="0"/>
              <a:t>17. Co je to </a:t>
            </a:r>
            <a:r>
              <a:rPr lang="cs-CZ" sz="2800" b="1" dirty="0" err="1" smtClean="0"/>
              <a:t>rakurs</a:t>
            </a:r>
            <a:r>
              <a:rPr lang="cs-CZ" sz="2800" b="1" dirty="0" smtClean="0"/>
              <a:t>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Míra </a:t>
            </a:r>
            <a:r>
              <a:rPr lang="cs-CZ" sz="2800" dirty="0" smtClean="0">
                <a:solidFill>
                  <a:srgbClr val="FF0000"/>
                </a:solidFill>
              </a:rPr>
              <a:t>podhledu </a:t>
            </a:r>
            <a:r>
              <a:rPr lang="cs-CZ" sz="2800" dirty="0" smtClean="0">
                <a:solidFill>
                  <a:srgbClr val="FF0000"/>
                </a:solidFill>
              </a:rPr>
              <a:t>a nadhledu.</a:t>
            </a:r>
          </a:p>
          <a:p>
            <a:pPr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/>
              <a:t>18. Která fotka je nadhled a která podhled:</a:t>
            </a:r>
          </a:p>
          <a:p>
            <a:pPr>
              <a:buNone/>
            </a:pPr>
            <a:r>
              <a:rPr lang="cs-CZ" sz="2800" b="1" dirty="0" smtClean="0"/>
              <a:t>1. 					2.</a:t>
            </a:r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endParaRPr lang="cs-CZ" sz="2800" b="1" dirty="0" smtClean="0"/>
          </a:p>
          <a:p>
            <a:r>
              <a:rPr lang="cs-CZ" sz="2800" dirty="0" smtClean="0">
                <a:solidFill>
                  <a:srgbClr val="FF0000"/>
                </a:solidFill>
              </a:rPr>
              <a:t>Nadhled – </a:t>
            </a:r>
            <a:r>
              <a:rPr lang="cs-CZ" sz="2800" dirty="0" smtClean="0">
                <a:solidFill>
                  <a:srgbClr val="FF0000"/>
                </a:solidFill>
              </a:rPr>
              <a:t>2.</a:t>
            </a:r>
            <a:endParaRPr lang="cs-CZ" sz="2800" dirty="0" smtClean="0">
              <a:solidFill>
                <a:srgbClr val="FF0000"/>
              </a:solidFill>
            </a:endParaRPr>
          </a:p>
          <a:p>
            <a:r>
              <a:rPr lang="cs-CZ" sz="2800" dirty="0" smtClean="0">
                <a:solidFill>
                  <a:srgbClr val="FF0000"/>
                </a:solidFill>
              </a:rPr>
              <a:t>Podhled </a:t>
            </a:r>
            <a:r>
              <a:rPr lang="cs-CZ" sz="2800" dirty="0" smtClean="0">
                <a:solidFill>
                  <a:srgbClr val="FF0000"/>
                </a:solidFill>
              </a:rPr>
              <a:t>– 1.</a:t>
            </a:r>
            <a:endParaRPr lang="cs-CZ" sz="2800" dirty="0">
              <a:solidFill>
                <a:srgbClr val="FF0000"/>
              </a:solidFill>
            </a:endParaRPr>
          </a:p>
        </p:txBody>
      </p:sp>
      <p:pic>
        <p:nvPicPr>
          <p:cNvPr id="4" name="Obrázek 3" descr="P10005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1500174"/>
            <a:ext cx="4064027" cy="2286016"/>
          </a:xfrm>
          <a:prstGeom prst="rect">
            <a:avLst/>
          </a:prstGeom>
        </p:spPr>
      </p:pic>
      <p:pic>
        <p:nvPicPr>
          <p:cNvPr id="5" name="Obrázek 4" descr="P108013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357298"/>
            <a:ext cx="2571768" cy="456209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19. Jaké u fotoaparátu můžeme mít ostření: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Ruční - manuální ostření.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Jednorázové ostření.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Průběžné ostření.</a:t>
            </a: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b="1" dirty="0" smtClean="0"/>
              <a:t>20. Rozdíl mezi </a:t>
            </a:r>
            <a:r>
              <a:rPr lang="cs-CZ" sz="2800" b="1" dirty="0" smtClean="0"/>
              <a:t>pohybovým a </a:t>
            </a:r>
            <a:r>
              <a:rPr lang="cs-CZ" sz="2800" b="1" dirty="0" smtClean="0"/>
              <a:t>obrazovým ostřením: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Pohybová neostrost  je způsobená otřesem fotoaparátu nebo pohybem objektu. 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Obrazová neostrost je  způsobená špatným zaostřením.</a:t>
            </a:r>
          </a:p>
          <a:p>
            <a:pPr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657</Words>
  <Application>Microsoft Office PowerPoint</Application>
  <PresentationFormat>Předvádění na obrazovce (4:3)</PresentationFormat>
  <Paragraphs>112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Správná odpověď?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VY_32_INOVACE_FOTF12060ŠVA</dc:title>
  <dc:creator>Lenovo User</dc:creator>
  <cp:lastModifiedBy>Doma</cp:lastModifiedBy>
  <cp:revision>44</cp:revision>
  <dcterms:created xsi:type="dcterms:W3CDTF">2012-11-25T16:48:30Z</dcterms:created>
  <dcterms:modified xsi:type="dcterms:W3CDTF">2013-01-27T16:47:47Z</dcterms:modified>
</cp:coreProperties>
</file>